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6" r:id="rId3"/>
    <p:sldId id="325" r:id="rId4"/>
    <p:sldId id="328" r:id="rId5"/>
    <p:sldId id="357" r:id="rId6"/>
    <p:sldId id="379" r:id="rId7"/>
    <p:sldId id="380" r:id="rId8"/>
    <p:sldId id="381" r:id="rId9"/>
    <p:sldId id="330" r:id="rId10"/>
    <p:sldId id="372" r:id="rId11"/>
    <p:sldId id="369" r:id="rId12"/>
    <p:sldId id="335" r:id="rId13"/>
    <p:sldId id="333" r:id="rId14"/>
    <p:sldId id="348" r:id="rId15"/>
    <p:sldId id="33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3" d="100"/>
          <a:sy n="113" d="100"/>
        </p:scale>
        <p:origin x="1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5F94BC-C7E3-4B10-86E5-EE720C28D330}" type="datetimeFigureOut">
              <a:rPr lang="en-US" smtClean="0"/>
              <a:t>5/8/2024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14F920-2236-434A-8D0A-DE2012BC254B}" type="slidenum">
              <a:rPr lang="en-US" smtClean="0"/>
              <a:t>‹#›</a:t>
            </a:fld>
            <a:endParaRPr lang="en-US"/>
          </a:p>
        </p:txBody>
      </p:sp>
    </p:spTree>
    <p:extLst>
      <p:ext uri="{BB962C8B-B14F-4D97-AF65-F5344CB8AC3E}">
        <p14:creationId xmlns:p14="http://schemas.microsoft.com/office/powerpoint/2010/main" val="1602555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22948314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12</a:t>
            </a:fld>
            <a:endParaRPr lang="en-US" dirty="0"/>
          </a:p>
        </p:txBody>
      </p:sp>
    </p:spTree>
    <p:extLst>
      <p:ext uri="{BB962C8B-B14F-4D97-AF65-F5344CB8AC3E}">
        <p14:creationId xmlns:p14="http://schemas.microsoft.com/office/powerpoint/2010/main" val="6054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13</a:t>
            </a:fld>
            <a:endParaRPr lang="en-US" dirty="0"/>
          </a:p>
        </p:txBody>
      </p:sp>
    </p:spTree>
    <p:extLst>
      <p:ext uri="{BB962C8B-B14F-4D97-AF65-F5344CB8AC3E}">
        <p14:creationId xmlns:p14="http://schemas.microsoft.com/office/powerpoint/2010/main" val="65689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14</a:t>
            </a:fld>
            <a:endParaRPr lang="en-US" dirty="0"/>
          </a:p>
        </p:txBody>
      </p:sp>
    </p:spTree>
    <p:extLst>
      <p:ext uri="{BB962C8B-B14F-4D97-AF65-F5344CB8AC3E}">
        <p14:creationId xmlns:p14="http://schemas.microsoft.com/office/powerpoint/2010/main" val="2961709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15</a:t>
            </a:fld>
            <a:endParaRPr lang="en-US" dirty="0"/>
          </a:p>
        </p:txBody>
      </p:sp>
    </p:spTree>
    <p:extLst>
      <p:ext uri="{BB962C8B-B14F-4D97-AF65-F5344CB8AC3E}">
        <p14:creationId xmlns:p14="http://schemas.microsoft.com/office/powerpoint/2010/main" val="941642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1089589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925611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25726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250698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3353105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840288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9</a:t>
            </a:fld>
            <a:endParaRPr lang="en-US" dirty="0"/>
          </a:p>
        </p:txBody>
      </p:sp>
    </p:spTree>
    <p:extLst>
      <p:ext uri="{BB962C8B-B14F-4D97-AF65-F5344CB8AC3E}">
        <p14:creationId xmlns:p14="http://schemas.microsoft.com/office/powerpoint/2010/main" val="4096772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10</a:t>
            </a:fld>
            <a:endParaRPr lang="en-US" dirty="0"/>
          </a:p>
        </p:txBody>
      </p:sp>
    </p:spTree>
    <p:extLst>
      <p:ext uri="{BB962C8B-B14F-4D97-AF65-F5344CB8AC3E}">
        <p14:creationId xmlns:p14="http://schemas.microsoft.com/office/powerpoint/2010/main" val="2226888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F7293-C91F-18E2-388F-8D31E86C0E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1B3E10-FF6B-F203-D846-ECFE900B78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FBB324-F566-0D89-D0E0-8CECCD62FA6D}"/>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CC9040B3-2B5D-8953-7108-A792B0E0EB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7388B4-30D7-6992-89CB-A2C7A94FECC5}"/>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610434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3BAA7-3EB5-56BC-F478-0B56711586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53477F-33FC-AB39-2FB1-E60B583301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E2E4B4-018C-C071-622E-A2B24D6F09B2}"/>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CC9AD7E5-4660-BAE6-7B5C-BEF573B715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50ABD-3D39-69A6-6DDE-2A91E45EFF03}"/>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62021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F581C1-0741-7FE8-91A7-51F4E4983C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A74F8D-7F48-197E-3EC6-7F58BE7197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5787CD-FA33-4010-BD23-2527A435ED3C}"/>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D3856A62-FEB9-086F-3521-9670514786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86D289-2D31-08DF-74A5-F65A4082D5C1}"/>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1831114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10" name="Picture 9" descr="DLI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83322" y="5724327"/>
            <a:ext cx="3183297" cy="927174"/>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dirty="0"/>
              <a:t>www.dli.mn.gov</a:t>
            </a:r>
          </a:p>
        </p:txBody>
      </p:sp>
      <p:sp>
        <p:nvSpPr>
          <p:cNvPr id="6" name="Picture Placeholder 5"/>
          <p:cNvSpPr>
            <a:spLocks noGrp="1"/>
          </p:cNvSpPr>
          <p:nvPr>
            <p:ph type="pic" sz="quarter" idx="17"/>
          </p:nvPr>
        </p:nvSpPr>
        <p:spPr bwMode="gray">
          <a:xfrm>
            <a:off x="0" y="0"/>
            <a:ext cx="12192000" cy="3380732"/>
          </a:xfrm>
        </p:spPr>
        <p:txBody>
          <a:bodyPr/>
          <a:lstStyle/>
          <a:p>
            <a:r>
              <a:rPr lang="en-US" dirty="0"/>
              <a:t>Click icon to add picture</a:t>
            </a:r>
          </a:p>
        </p:txBody>
      </p:sp>
    </p:spTree>
    <p:extLst>
      <p:ext uri="{BB962C8B-B14F-4D97-AF65-F5344CB8AC3E}">
        <p14:creationId xmlns:p14="http://schemas.microsoft.com/office/powerpoint/2010/main" val="2894843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6022-C60F-D1E0-981B-6AB9B33307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99995-7CE8-6DB1-A69A-B17A0C69F2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B0D2C4-C016-F85C-22A2-A1E4C8D64ACF}"/>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921CF06E-3D5B-A3DD-1E70-E60B4D62F4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B34241-606D-1511-3169-6B10E56FCA98}"/>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788840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2D361-D655-5504-9A71-5F8157A092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DF8C57-1D0B-DEFF-14FF-800B678DEE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F43C02-C7E4-B2D4-0DD1-15753103BBF6}"/>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B9F3488A-78F5-F9BC-6280-9C2C66FFD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63956-7C74-03E4-D56A-643DD858E4C0}"/>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203138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4865B-DC0D-451E-D96E-EFB1A7FE2B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903F3C-568D-D768-4B84-D74AACBBA4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67A1B-0520-A474-7142-C10D993565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14D7A1-4759-F254-A94F-20E2CC211E20}"/>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6" name="Footer Placeholder 5">
            <a:extLst>
              <a:ext uri="{FF2B5EF4-FFF2-40B4-BE49-F238E27FC236}">
                <a16:creationId xmlns:a16="http://schemas.microsoft.com/office/drawing/2014/main" id="{664C61F5-DDF7-0E9A-5D96-0743D43744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FC1FDD-ED0E-4A87-66D2-BFA8B578B049}"/>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3716128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FE000-274E-7FED-1847-FC6794B6D4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416A6D-70E7-3C3A-5CFE-7C34FEBE5C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EAE418-3C83-4709-E392-280156A71B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634F5B-E873-553A-95DA-6CD704B802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EB4B5-5984-C440-A15C-36C351B07F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649974-B4DB-242A-FE7C-221FA28A5FB1}"/>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8" name="Footer Placeholder 7">
            <a:extLst>
              <a:ext uri="{FF2B5EF4-FFF2-40B4-BE49-F238E27FC236}">
                <a16:creationId xmlns:a16="http://schemas.microsoft.com/office/drawing/2014/main" id="{A0E14585-DF09-947D-18C0-BBF35A0192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701948-EE43-EF93-7A71-C7D7BB847FD7}"/>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368178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CBAEF-4824-A280-512E-2AFB2FE02B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894D4C-95D5-146C-854D-5FF8E60F1F77}"/>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4" name="Footer Placeholder 3">
            <a:extLst>
              <a:ext uri="{FF2B5EF4-FFF2-40B4-BE49-F238E27FC236}">
                <a16:creationId xmlns:a16="http://schemas.microsoft.com/office/drawing/2014/main" id="{B5C90251-EAA2-02A6-7645-93986B72B2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DCDC29-1FB3-74BD-1F2C-45836450C875}"/>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46411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E1C2E2-34D2-F547-5FD8-3AC883E0A84E}"/>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3" name="Footer Placeholder 2">
            <a:extLst>
              <a:ext uri="{FF2B5EF4-FFF2-40B4-BE49-F238E27FC236}">
                <a16:creationId xmlns:a16="http://schemas.microsoft.com/office/drawing/2014/main" id="{B7C89EEB-D131-F24B-0188-EF17AB6A5A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B2BA5E-E2B6-BBB5-B611-3341AB17AB82}"/>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895150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793D1-0168-30A1-2F88-47EDCF2BA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DD48DB-B8F9-9ED6-111B-291A62E2B1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CC4B27-6A24-6C08-4DB1-4A8D7BF29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069B3C-4CD9-637A-B235-B35284F64168}"/>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6" name="Footer Placeholder 5">
            <a:extLst>
              <a:ext uri="{FF2B5EF4-FFF2-40B4-BE49-F238E27FC236}">
                <a16:creationId xmlns:a16="http://schemas.microsoft.com/office/drawing/2014/main" id="{12C15E59-8F79-80C0-D04E-ED88FD9BBA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72D931-CEB2-4726-DA02-4FE214246A3B}"/>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202891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F336A-AD4D-4595-68BA-03290F4404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C6E4F4-6EF2-CCF3-15ED-0840A4EE2C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8D17CB-C64B-FA86-165A-6A27A42E0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4DD8E5-1FD7-A350-0264-7EAB84292E79}"/>
              </a:ext>
            </a:extLst>
          </p:cNvPr>
          <p:cNvSpPr>
            <a:spLocks noGrp="1"/>
          </p:cNvSpPr>
          <p:nvPr>
            <p:ph type="dt" sz="half" idx="10"/>
          </p:nvPr>
        </p:nvSpPr>
        <p:spPr/>
        <p:txBody>
          <a:bodyPr/>
          <a:lstStyle/>
          <a:p>
            <a:fld id="{CF44CF96-58AE-403A-8294-5AC83830FC5F}" type="datetimeFigureOut">
              <a:rPr lang="en-US" smtClean="0"/>
              <a:t>5/8/2024</a:t>
            </a:fld>
            <a:endParaRPr lang="en-US"/>
          </a:p>
        </p:txBody>
      </p:sp>
      <p:sp>
        <p:nvSpPr>
          <p:cNvPr id="6" name="Footer Placeholder 5">
            <a:extLst>
              <a:ext uri="{FF2B5EF4-FFF2-40B4-BE49-F238E27FC236}">
                <a16:creationId xmlns:a16="http://schemas.microsoft.com/office/drawing/2014/main" id="{8FE7DF16-33BE-DBB5-5523-4B1812F91B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904EEA-939C-52B7-484C-FAD76594B277}"/>
              </a:ext>
            </a:extLst>
          </p:cNvPr>
          <p:cNvSpPr>
            <a:spLocks noGrp="1"/>
          </p:cNvSpPr>
          <p:nvPr>
            <p:ph type="sldNum" sz="quarter" idx="12"/>
          </p:nvPr>
        </p:nvSpPr>
        <p:spPr/>
        <p:txBody>
          <a:bodyPr/>
          <a:lstStyle/>
          <a:p>
            <a:fld id="{1AB16943-572E-47DD-9157-C71C330F201C}" type="slidenum">
              <a:rPr lang="en-US" smtClean="0"/>
              <a:t>‹#›</a:t>
            </a:fld>
            <a:endParaRPr lang="en-US"/>
          </a:p>
        </p:txBody>
      </p:sp>
    </p:spTree>
    <p:extLst>
      <p:ext uri="{BB962C8B-B14F-4D97-AF65-F5344CB8AC3E}">
        <p14:creationId xmlns:p14="http://schemas.microsoft.com/office/powerpoint/2010/main" val="742579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AE077B-0509-8687-ED2E-9AC1AB1E55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DDA209-229D-55DB-3B50-75DF62B936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BBD12D-6411-937F-A199-B85A7028A2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4CF96-58AE-403A-8294-5AC83830FC5F}" type="datetimeFigureOut">
              <a:rPr lang="en-US" smtClean="0"/>
              <a:t>5/8/2024</a:t>
            </a:fld>
            <a:endParaRPr lang="en-US"/>
          </a:p>
        </p:txBody>
      </p:sp>
      <p:sp>
        <p:nvSpPr>
          <p:cNvPr id="5" name="Footer Placeholder 4">
            <a:extLst>
              <a:ext uri="{FF2B5EF4-FFF2-40B4-BE49-F238E27FC236}">
                <a16:creationId xmlns:a16="http://schemas.microsoft.com/office/drawing/2014/main" id="{BFB253BE-63B4-7AD4-2932-CF9377FC17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B69CD2-8DF1-D735-C3DC-30B2097055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B16943-572E-47DD-9157-C71C330F201C}" type="slidenum">
              <a:rPr lang="en-US" smtClean="0"/>
              <a:t>‹#›</a:t>
            </a:fld>
            <a:endParaRPr lang="en-US"/>
          </a:p>
        </p:txBody>
      </p:sp>
    </p:spTree>
    <p:extLst>
      <p:ext uri="{BB962C8B-B14F-4D97-AF65-F5344CB8AC3E}">
        <p14:creationId xmlns:p14="http://schemas.microsoft.com/office/powerpoint/2010/main" val="127737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E9F2DA0-834A-EDA6-B301-41FDA29B08E8}"/>
              </a:ext>
            </a:extLst>
          </p:cNvPr>
          <p:cNvSpPr>
            <a:spLocks noGrp="1"/>
          </p:cNvSpPr>
          <p:nvPr>
            <p:ph type="ctrTitle"/>
          </p:nvPr>
        </p:nvSpPr>
        <p:spPr>
          <a:xfrm>
            <a:off x="1524000" y="2665983"/>
            <a:ext cx="9144000" cy="589281"/>
          </a:xfrm>
        </p:spPr>
        <p:txBody>
          <a:bodyPr>
            <a:normAutofit/>
          </a:bodyPr>
          <a:lstStyle/>
          <a:p>
            <a:r>
              <a:rPr lang="en-US" sz="3600">
                <a:latin typeface="+mn-lt"/>
              </a:rPr>
              <a:t>Isku haboonaanta dadka iyo shaqada (ergonomics): Tababarka Shaqaalaha</a:t>
            </a:r>
            <a:endParaRPr lang="en-US" sz="3600" dirty="0">
              <a:latin typeface="+mn-lt"/>
            </a:endParaRPr>
          </a:p>
        </p:txBody>
      </p:sp>
    </p:spTree>
    <p:extLst>
      <p:ext uri="{BB962C8B-B14F-4D97-AF65-F5344CB8AC3E}">
        <p14:creationId xmlns:p14="http://schemas.microsoft.com/office/powerpoint/2010/main" val="4116733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A601-DD17-0EA1-1FB7-3E7852E2F8F4}"/>
              </a:ext>
            </a:extLst>
          </p:cNvPr>
          <p:cNvSpPr>
            <a:spLocks noGrp="1"/>
          </p:cNvSpPr>
          <p:nvPr>
            <p:ph type="title"/>
          </p:nvPr>
        </p:nvSpPr>
        <p:spPr>
          <a:xfrm>
            <a:off x="838200" y="365125"/>
            <a:ext cx="10687304" cy="813435"/>
          </a:xfrm>
        </p:spPr>
        <p:txBody>
          <a:bodyPr>
            <a:normAutofit/>
          </a:bodyPr>
          <a:lstStyle/>
          <a:p>
            <a:r>
              <a:rPr lang="en-US" sz="3600">
                <a:latin typeface="+mn-lt"/>
              </a:rPr>
              <a:t>Nidaamyada loogu talagalay in lagaga soo warbixiyo astaamaha hore, calaamadaha MSDs</a:t>
            </a:r>
            <a:endParaRPr lang="en-US" sz="3600" dirty="0">
              <a:latin typeface="+mn-lt"/>
            </a:endParaRPr>
          </a:p>
        </p:txBody>
      </p:sp>
      <p:sp>
        <p:nvSpPr>
          <p:cNvPr id="3" name="Content Placeholder 2">
            <a:extLst>
              <a:ext uri="{FF2B5EF4-FFF2-40B4-BE49-F238E27FC236}">
                <a16:creationId xmlns:a16="http://schemas.microsoft.com/office/drawing/2014/main" id="{8E85FF09-DCD9-7EC4-4C6C-DB80587E3E61}"/>
              </a:ext>
            </a:extLst>
          </p:cNvPr>
          <p:cNvSpPr>
            <a:spLocks noGrp="1"/>
          </p:cNvSpPr>
          <p:nvPr>
            <p:ph idx="1"/>
          </p:nvPr>
        </p:nvSpPr>
        <p:spPr>
          <a:xfrm>
            <a:off x="924052" y="1297352"/>
            <a:ext cx="10515600" cy="4940205"/>
          </a:xfrm>
        </p:spPr>
        <p:txBody>
          <a:bodyPr>
            <a:noAutofit/>
          </a:bodyPr>
          <a:lstStyle/>
          <a:p>
            <a:pPr>
              <a:lnSpc>
                <a:spcPct val="100000"/>
              </a:lnSpc>
              <a:spcAft>
                <a:spcPts val="1000"/>
              </a:spcAft>
            </a:pPr>
            <a:r>
              <a:rPr lang="en-US" sz="2000" dirty="0"/>
              <a:t>[Maxay yihiin waxyaabaha ay tahay in la soo sheego?]</a:t>
            </a:r>
          </a:p>
          <a:p>
            <a:pPr>
              <a:lnSpc>
                <a:spcPct val="100000"/>
              </a:lnSpc>
              <a:spcAft>
                <a:spcPts val="1000"/>
              </a:spcAft>
            </a:pPr>
            <a:r>
              <a:rPr lang="en-US" sz="2000" dirty="0"/>
              <a:t>[Goortee ayey tahay in waxyaabaha khatarta leh la soo sheego?]</a:t>
            </a:r>
          </a:p>
          <a:p>
            <a:pPr>
              <a:lnSpc>
                <a:spcPct val="100000"/>
              </a:lnSpc>
              <a:spcAft>
                <a:spcPts val="1000"/>
              </a:spcAft>
            </a:pPr>
            <a:r>
              <a:rPr lang="en-US" sz="2000" dirty="0"/>
              <a:t>[Sidee ayay tahay in shaqaaluhu warbixin u sameeyaan?]</a:t>
            </a:r>
          </a:p>
          <a:p>
            <a:pPr>
              <a:lnSpc>
                <a:spcPct val="100000"/>
              </a:lnSpc>
              <a:spcAft>
                <a:spcPts val="1000"/>
              </a:spcAft>
            </a:pPr>
            <a:r>
              <a:rPr lang="en-US" sz="2000" dirty="0"/>
              <a:t>[Sidee ayey maamulku uga jawaabi doonaa warbixinada?]</a:t>
            </a:r>
          </a:p>
          <a:p>
            <a:pPr>
              <a:lnSpc>
                <a:spcPct val="100000"/>
              </a:lnSpc>
              <a:spcAft>
                <a:spcPts val="1000"/>
              </a:spcAft>
            </a:pPr>
            <a:r>
              <a:rPr lang="en-US" sz="2000" dirty="0"/>
              <a:t>[Maxay tahay inay shaqaaluhu filashaan kadib marka ay warbixin sameeyaan?]</a:t>
            </a:r>
          </a:p>
          <a:p>
            <a:pPr>
              <a:lnSpc>
                <a:spcPct val="100000"/>
              </a:lnSpc>
              <a:spcAft>
                <a:spcPts val="1000"/>
              </a:spcAft>
            </a:pPr>
            <a:r>
              <a:rPr lang="en-US" sz="2000" dirty="0"/>
              <a:t>[Sidee ayaad ku hubin doontaa in dhammaan shaqaaluhu ay fahmaan habka ka soo warbixinta?]</a:t>
            </a:r>
          </a:p>
          <a:p>
            <a:pPr>
              <a:lnSpc>
                <a:spcPct val="100000"/>
              </a:lnSpc>
              <a:spcAft>
                <a:spcPts val="1000"/>
              </a:spcAft>
            </a:pPr>
            <a:r>
              <a:rPr lang="en-US" sz="2000" dirty="0"/>
              <a:t>[Sidee ayaad ku caddayn doontaa in qofna shaqaalaha uuna wajihi doonin aargoosi marka warbixin soo gudbiyo?]</a:t>
            </a:r>
          </a:p>
          <a:p>
            <a:pPr>
              <a:lnSpc>
                <a:spcPct val="100000"/>
              </a:lnSpc>
              <a:spcAft>
                <a:spcPts val="1000"/>
              </a:spcAft>
            </a:pPr>
            <a:r>
              <a:rPr lang="en-US" sz="2000" dirty="0"/>
              <a:t>[Sidee ayaad ku aqoonsan kartaa qofka shaqaalaha ah ee soo hela ama ka soo warbixiya khataraha?]</a:t>
            </a:r>
          </a:p>
        </p:txBody>
      </p:sp>
      <p:sp>
        <p:nvSpPr>
          <p:cNvPr id="6" name="Slide Number Placeholder 5">
            <a:extLst>
              <a:ext uri="{FF2B5EF4-FFF2-40B4-BE49-F238E27FC236}">
                <a16:creationId xmlns:a16="http://schemas.microsoft.com/office/drawing/2014/main" id="{947EE66E-4E4E-DF85-82AA-781B27AF9E59}"/>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27594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A601-DD17-0EA1-1FB7-3E7852E2F8F4}"/>
              </a:ext>
            </a:extLst>
          </p:cNvPr>
          <p:cNvSpPr>
            <a:spLocks noGrp="1"/>
          </p:cNvSpPr>
          <p:nvPr>
            <p:ph type="title"/>
          </p:nvPr>
        </p:nvSpPr>
        <p:spPr>
          <a:xfrm>
            <a:off x="838200" y="365125"/>
            <a:ext cx="10515600" cy="675259"/>
          </a:xfrm>
        </p:spPr>
        <p:txBody>
          <a:bodyPr>
            <a:normAutofit/>
          </a:bodyPr>
          <a:lstStyle/>
          <a:p>
            <a:r>
              <a:rPr lang="en-US" sz="3600">
                <a:latin typeface="+mn-lt"/>
              </a:rPr>
              <a:t>Habka loogu talagalay ka soo warbixinta waxyaabaha kale ee khatarta ah</a:t>
            </a:r>
          </a:p>
        </p:txBody>
      </p:sp>
      <p:sp>
        <p:nvSpPr>
          <p:cNvPr id="3" name="Content Placeholder 2">
            <a:extLst>
              <a:ext uri="{FF2B5EF4-FFF2-40B4-BE49-F238E27FC236}">
                <a16:creationId xmlns:a16="http://schemas.microsoft.com/office/drawing/2014/main" id="{8E85FF09-DCD9-7EC4-4C6C-DB80587E3E61}"/>
              </a:ext>
            </a:extLst>
          </p:cNvPr>
          <p:cNvSpPr>
            <a:spLocks noGrp="1"/>
          </p:cNvSpPr>
          <p:nvPr>
            <p:ph idx="1"/>
          </p:nvPr>
        </p:nvSpPr>
        <p:spPr>
          <a:xfrm>
            <a:off x="907288" y="1150366"/>
            <a:ext cx="10515600" cy="4803394"/>
          </a:xfrm>
        </p:spPr>
        <p:txBody>
          <a:bodyPr>
            <a:noAutofit/>
          </a:bodyPr>
          <a:lstStyle/>
          <a:p>
            <a:pPr>
              <a:lnSpc>
                <a:spcPct val="100000"/>
              </a:lnSpc>
              <a:spcAft>
                <a:spcPts val="1000"/>
              </a:spcAft>
            </a:pPr>
            <a:r>
              <a:rPr lang="en-US" sz="2000" dirty="0"/>
              <a:t>[Maxay yihiin waxyaabaha ay tahay in la soo sheego?]</a:t>
            </a:r>
          </a:p>
          <a:p>
            <a:pPr>
              <a:lnSpc>
                <a:spcPct val="100000"/>
              </a:lnSpc>
              <a:spcAft>
                <a:spcPts val="1000"/>
              </a:spcAft>
            </a:pPr>
            <a:r>
              <a:rPr lang="en-US" sz="2000" dirty="0"/>
              <a:t>[Goortee ayey tahay in waxyaabaha khatarta leh la soo sheego?]</a:t>
            </a:r>
          </a:p>
          <a:p>
            <a:pPr>
              <a:lnSpc>
                <a:spcPct val="100000"/>
              </a:lnSpc>
              <a:spcAft>
                <a:spcPts val="1000"/>
              </a:spcAft>
            </a:pPr>
            <a:r>
              <a:rPr lang="en-US" sz="2000" dirty="0"/>
              <a:t>[Sidee ayay tahay in shaqaaluhu warbixin u sameeyaan?]</a:t>
            </a:r>
          </a:p>
          <a:p>
            <a:pPr>
              <a:lnSpc>
                <a:spcPct val="100000"/>
              </a:lnSpc>
              <a:spcAft>
                <a:spcPts val="1000"/>
              </a:spcAft>
            </a:pPr>
            <a:r>
              <a:rPr lang="en-US" sz="2000" dirty="0"/>
              <a:t>[Sidee ayey maamulku uga jawaabi doonaa warbixinada?]</a:t>
            </a:r>
          </a:p>
          <a:p>
            <a:pPr>
              <a:lnSpc>
                <a:spcPct val="100000"/>
              </a:lnSpc>
              <a:spcAft>
                <a:spcPts val="1000"/>
              </a:spcAft>
            </a:pPr>
            <a:r>
              <a:rPr lang="en-US" sz="2000" dirty="0"/>
              <a:t>[Maxay tahay inay shaqaaluhu filashaan kadib marka ay warbixin sameeyaan?]</a:t>
            </a:r>
          </a:p>
          <a:p>
            <a:pPr>
              <a:lnSpc>
                <a:spcPct val="100000"/>
              </a:lnSpc>
              <a:spcAft>
                <a:spcPts val="1000"/>
              </a:spcAft>
            </a:pPr>
            <a:r>
              <a:rPr lang="en-US" sz="2000" dirty="0"/>
              <a:t>[Sidee ayaad ku hubin doontaa in dhammaan shaqaaluhu ay fahmaan habka ka soo warbixinta?]</a:t>
            </a:r>
          </a:p>
          <a:p>
            <a:pPr>
              <a:lnSpc>
                <a:spcPct val="100000"/>
              </a:lnSpc>
              <a:spcAft>
                <a:spcPts val="1000"/>
              </a:spcAft>
            </a:pPr>
            <a:r>
              <a:rPr lang="en-US" sz="2000" dirty="0"/>
              <a:t>[Sidee ayaad ku caddayn doontaa in qofna shaqaalaha uuna wajihi doonin aargoosi marka warbixin soo gudbiyo?]</a:t>
            </a:r>
          </a:p>
          <a:p>
            <a:pPr>
              <a:lnSpc>
                <a:spcPct val="100000"/>
              </a:lnSpc>
              <a:spcAft>
                <a:spcPts val="1000"/>
              </a:spcAft>
            </a:pPr>
            <a:r>
              <a:rPr lang="en-US" sz="2000" dirty="0"/>
              <a:t>[Sidee ayaad ku aqoonsan kartaa qofka shaqaalaha ah ee soo hela ama ka soo warbixiya khataraha?]</a:t>
            </a:r>
          </a:p>
        </p:txBody>
      </p:sp>
      <p:sp>
        <p:nvSpPr>
          <p:cNvPr id="6" name="Slide Number Placeholder 5">
            <a:extLst>
              <a:ext uri="{FF2B5EF4-FFF2-40B4-BE49-F238E27FC236}">
                <a16:creationId xmlns:a16="http://schemas.microsoft.com/office/drawing/2014/main" id="{947EE66E-4E4E-DF85-82AA-781B27AF9E59}"/>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762839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D7F8D-A194-DE03-C2F2-DD5FA1AE080B}"/>
              </a:ext>
            </a:extLst>
          </p:cNvPr>
          <p:cNvSpPr>
            <a:spLocks noGrp="1"/>
          </p:cNvSpPr>
          <p:nvPr>
            <p:ph type="title"/>
          </p:nvPr>
        </p:nvSpPr>
        <p:spPr>
          <a:xfrm>
            <a:off x="838200" y="365125"/>
            <a:ext cx="10515600" cy="1158875"/>
          </a:xfrm>
        </p:spPr>
        <p:txBody>
          <a:bodyPr>
            <a:normAutofit/>
          </a:bodyPr>
          <a:lstStyle/>
          <a:p>
            <a:r>
              <a:rPr lang="en-US" sz="3600" dirty="0">
                <a:latin typeface="+mn-lt"/>
              </a:rPr>
              <a:t>[ Kontaroolada Injineerada ee khataraha ka iman karan isku haboonaanta dadka iyo shaqada (ergonomics) ee hadda jirta ama la furlin doono.]</a:t>
            </a:r>
          </a:p>
        </p:txBody>
      </p:sp>
      <p:sp>
        <p:nvSpPr>
          <p:cNvPr id="4" name="Content Placeholder 3">
            <a:extLst>
              <a:ext uri="{FF2B5EF4-FFF2-40B4-BE49-F238E27FC236}">
                <a16:creationId xmlns:a16="http://schemas.microsoft.com/office/drawing/2014/main" id="{71284F80-6BF4-6C1B-DA67-495E2275F946}"/>
              </a:ext>
            </a:extLst>
          </p:cNvPr>
          <p:cNvSpPr>
            <a:spLocks noGrp="1"/>
          </p:cNvSpPr>
          <p:nvPr>
            <p:ph idx="1"/>
          </p:nvPr>
        </p:nvSpPr>
        <p:spPr/>
        <p:txBody>
          <a:bodyPr>
            <a:normAutofit/>
          </a:bodyPr>
          <a:lstStyle/>
          <a:p>
            <a:pPr>
              <a:lnSpc>
                <a:spcPct val="100000"/>
              </a:lnSpc>
              <a:spcAft>
                <a:spcPts val="1000"/>
              </a:spcAft>
            </a:pPr>
            <a:r>
              <a:rPr lang="en-US" sz="2400"/>
              <a:t>[ Faahfaahinta Injineerada maamulka ee khataraha ka iman karan isku haboonaysiinta dadka iyo shaqada (ergonomics) ee jira.]</a:t>
            </a:r>
            <a:endParaRPr lang="en-US" sz="2400" dirty="0"/>
          </a:p>
          <a:p>
            <a:pPr>
              <a:lnSpc>
                <a:spcPct val="100000"/>
              </a:lnSpc>
              <a:spcAft>
                <a:spcPts val="1000"/>
              </a:spcAft>
            </a:pPr>
            <a:r>
              <a:rPr lang="en-US" sz="2400"/>
              <a:t>[ Faahfaahinta Injineerada maamulka ee khataraha ka iman karan isku haboonaysiinta dadka iyo shaqada (ergonomics) ee la furlin doono.]</a:t>
            </a:r>
            <a:endParaRPr lang="en-US" sz="2400" dirty="0"/>
          </a:p>
        </p:txBody>
      </p:sp>
    </p:spTree>
    <p:extLst>
      <p:ext uri="{BB962C8B-B14F-4D97-AF65-F5344CB8AC3E}">
        <p14:creationId xmlns:p14="http://schemas.microsoft.com/office/powerpoint/2010/main" val="1414843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1FD91-ADB5-20CE-ECB5-9A14BD686451}"/>
              </a:ext>
            </a:extLst>
          </p:cNvPr>
          <p:cNvSpPr>
            <a:spLocks noGrp="1"/>
          </p:cNvSpPr>
          <p:nvPr>
            <p:ph type="title"/>
          </p:nvPr>
        </p:nvSpPr>
        <p:spPr/>
        <p:txBody>
          <a:bodyPr>
            <a:normAutofit/>
          </a:bodyPr>
          <a:lstStyle/>
          <a:p>
            <a:r>
              <a:rPr lang="en-US" sz="3600" dirty="0">
                <a:latin typeface="+mn-lt"/>
              </a:rPr>
              <a:t>[ Kontaroolada maamulka ee khataraha ka iman karan isku haboonaanta dadka iyo shaqada (ergonomics) ee hadda jirta ama la furlin doono.]</a:t>
            </a:r>
          </a:p>
        </p:txBody>
      </p:sp>
      <p:sp>
        <p:nvSpPr>
          <p:cNvPr id="4" name="Content Placeholder 3">
            <a:extLst>
              <a:ext uri="{FF2B5EF4-FFF2-40B4-BE49-F238E27FC236}">
                <a16:creationId xmlns:a16="http://schemas.microsoft.com/office/drawing/2014/main" id="{BF35D641-8680-8E42-8382-F3B2413297F0}"/>
              </a:ext>
            </a:extLst>
          </p:cNvPr>
          <p:cNvSpPr>
            <a:spLocks noGrp="1"/>
          </p:cNvSpPr>
          <p:nvPr>
            <p:ph idx="1"/>
          </p:nvPr>
        </p:nvSpPr>
        <p:spPr/>
        <p:txBody>
          <a:bodyPr>
            <a:normAutofit/>
          </a:bodyPr>
          <a:lstStyle/>
          <a:p>
            <a:pPr>
              <a:lnSpc>
                <a:spcPct val="100000"/>
              </a:lnSpc>
              <a:spcAft>
                <a:spcPts val="1000"/>
              </a:spcAft>
            </a:pPr>
            <a:r>
              <a:rPr lang="en-US" sz="2400"/>
              <a:t>[ Faahfaahinta kontaroolada maamulka ee khataraha ka iman karan isku haboonaysiinta dadka iyo shaqada (ergonomics) ee hadda jira.]</a:t>
            </a:r>
            <a:endParaRPr lang="en-US" sz="2400" dirty="0"/>
          </a:p>
          <a:p>
            <a:pPr>
              <a:lnSpc>
                <a:spcPct val="100000"/>
              </a:lnSpc>
              <a:spcAft>
                <a:spcPts val="1000"/>
              </a:spcAft>
            </a:pPr>
            <a:r>
              <a:rPr lang="en-US" sz="2400"/>
              <a:t>[Faahfaahinta kontaroolada maamulka ee khataraha ka iman karan isku haboonaysiinta dadka iyo shaqada (ergonomics) ee la furlin doono.]</a:t>
            </a:r>
            <a:endParaRPr lang="en-US" sz="2400" dirty="0"/>
          </a:p>
        </p:txBody>
      </p:sp>
    </p:spTree>
    <p:extLst>
      <p:ext uri="{BB962C8B-B14F-4D97-AF65-F5344CB8AC3E}">
        <p14:creationId xmlns:p14="http://schemas.microsoft.com/office/powerpoint/2010/main" val="3603736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2E2A1-9E9A-7C31-3D6D-34EE056B415E}"/>
              </a:ext>
            </a:extLst>
          </p:cNvPr>
          <p:cNvSpPr>
            <a:spLocks noGrp="1"/>
          </p:cNvSpPr>
          <p:nvPr>
            <p:ph type="title"/>
          </p:nvPr>
        </p:nvSpPr>
        <p:spPr>
          <a:xfrm>
            <a:off x="838200" y="365125"/>
            <a:ext cx="10515600" cy="695579"/>
          </a:xfrm>
        </p:spPr>
        <p:txBody>
          <a:bodyPr>
            <a:normAutofit/>
          </a:bodyPr>
          <a:lstStyle/>
          <a:p>
            <a:r>
              <a:rPr lang="en-US" sz="3600" dirty="0">
                <a:latin typeface="+mn-lt"/>
              </a:rPr>
              <a:t>Soo gudbinta oo la dhiiri galiyay</a:t>
            </a:r>
          </a:p>
        </p:txBody>
      </p:sp>
      <p:sp>
        <p:nvSpPr>
          <p:cNvPr id="3" name="Content Placeholder 2">
            <a:extLst>
              <a:ext uri="{FF2B5EF4-FFF2-40B4-BE49-F238E27FC236}">
                <a16:creationId xmlns:a16="http://schemas.microsoft.com/office/drawing/2014/main" id="{E1441A6A-8F9E-9F56-69F7-A9687D8D870A}"/>
              </a:ext>
            </a:extLst>
          </p:cNvPr>
          <p:cNvSpPr>
            <a:spLocks noGrp="1"/>
          </p:cNvSpPr>
          <p:nvPr>
            <p:ph idx="1"/>
          </p:nvPr>
        </p:nvSpPr>
        <p:spPr>
          <a:xfrm>
            <a:off x="838200" y="1354201"/>
            <a:ext cx="10515600" cy="4351338"/>
          </a:xfrm>
        </p:spPr>
        <p:txBody>
          <a:bodyPr>
            <a:normAutofit/>
          </a:bodyPr>
          <a:lstStyle/>
          <a:p>
            <a:pPr>
              <a:lnSpc>
                <a:spcPct val="100000"/>
              </a:lnSpc>
              <a:spcAft>
                <a:spcPts val="1000"/>
              </a:spcAft>
            </a:pPr>
            <a:r>
              <a:rPr lang="en-US" sz="2400"/>
              <a:t>[Faahfaahin ka bixi sida ka soo warbixinta loo dhiirigaliyay goobta xarunta.]</a:t>
            </a:r>
            <a:endParaRPr lang="en-US" sz="2400" dirty="0"/>
          </a:p>
        </p:txBody>
      </p:sp>
    </p:spTree>
    <p:extLst>
      <p:ext uri="{BB962C8B-B14F-4D97-AF65-F5344CB8AC3E}">
        <p14:creationId xmlns:p14="http://schemas.microsoft.com/office/powerpoint/2010/main" val="2608864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0F70-B092-1832-41F9-611806861EF5}"/>
              </a:ext>
            </a:extLst>
          </p:cNvPr>
          <p:cNvSpPr>
            <a:spLocks noGrp="1"/>
          </p:cNvSpPr>
          <p:nvPr>
            <p:ph type="title"/>
          </p:nvPr>
        </p:nvSpPr>
        <p:spPr>
          <a:xfrm>
            <a:off x="838200" y="365125"/>
            <a:ext cx="10515600" cy="772795"/>
          </a:xfrm>
        </p:spPr>
        <p:txBody>
          <a:bodyPr>
            <a:normAutofit/>
          </a:bodyPr>
          <a:lstStyle/>
          <a:p>
            <a:r>
              <a:rPr lang="en-US" sz="3600" dirty="0">
                <a:latin typeface="+mn-lt"/>
              </a:rPr>
              <a:t>Inta jeer ee tababarka la bixiyo 		</a:t>
            </a:r>
          </a:p>
        </p:txBody>
      </p:sp>
      <p:sp>
        <p:nvSpPr>
          <p:cNvPr id="3" name="Content Placeholder 2">
            <a:extLst>
              <a:ext uri="{FF2B5EF4-FFF2-40B4-BE49-F238E27FC236}">
                <a16:creationId xmlns:a16="http://schemas.microsoft.com/office/drawing/2014/main" id="{496744F9-0C5D-9BD4-489C-9D0E4590135F}"/>
              </a:ext>
            </a:extLst>
          </p:cNvPr>
          <p:cNvSpPr>
            <a:spLocks noGrp="1"/>
          </p:cNvSpPr>
          <p:nvPr>
            <p:ph idx="1"/>
          </p:nvPr>
        </p:nvSpPr>
        <p:spPr>
          <a:xfrm>
            <a:off x="903224" y="1191641"/>
            <a:ext cx="10515600" cy="4351338"/>
          </a:xfrm>
        </p:spPr>
        <p:txBody>
          <a:bodyPr>
            <a:normAutofit/>
          </a:bodyPr>
          <a:lstStyle/>
          <a:p>
            <a:pPr>
              <a:lnSpc>
                <a:spcPct val="100000"/>
              </a:lnSpc>
              <a:spcAft>
                <a:spcPts val="1000"/>
              </a:spcAft>
            </a:pPr>
            <a:r>
              <a:rPr lang="en-US" sz="2400" dirty="0"/>
              <a:t>Shaqaalaha cusub waa la tababari doonaa kahor inta aysan shaqada bilaabin.</a:t>
            </a:r>
          </a:p>
          <a:p>
            <a:pPr marL="228600" marR="0" lvl="0" indent="-228600" algn="l" defTabSz="914400" rtl="0" eaLnBrk="1" fontAlgn="auto" latinLnBrk="0" hangingPunct="1">
              <a:lnSpc>
                <a:spcPct val="100000"/>
              </a:lnSpc>
              <a:spcBef>
                <a:spcPts val="1000"/>
              </a:spcBef>
              <a:spcAft>
                <a:spcPts val="1000"/>
              </a:spcAft>
              <a:buClr>
                <a:srgbClr val="003865"/>
              </a:buClr>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ea typeface="+mn-ea"/>
                <a:cs typeface="+mn-cs"/>
              </a:rPr>
              <a:t>Shaqaalaha hadda jooga ayaa waxay heli doonaan tababbarka hordhaca ah iyo tababar sannadeed socda si waafaqsan barnaamijka isku habonaysiinta dadka iyo shaqada (ergonomics) ee loo shaqeeyaha.</a:t>
            </a:r>
          </a:p>
          <a:p>
            <a:pPr>
              <a:lnSpc>
                <a:spcPct val="100000"/>
              </a:lnSpc>
              <a:spcAft>
                <a:spcPts val="1000"/>
              </a:spcAft>
            </a:pPr>
            <a:r>
              <a:rPr lang="en-US" sz="2400" dirty="0"/>
              <a:t>Tababbarku waxaa uu bixi doonaa saacadaha shaqada oo mushahar ayaa lagu siin doonaa shaqaalaha qaybgalka tababarka oo lagu bixinayo heerka lacag bixinta mushaharka ee loo shaqeeyaha.</a:t>
            </a:r>
          </a:p>
          <a:p>
            <a:pPr>
              <a:lnSpc>
                <a:spcPct val="100000"/>
              </a:lnSpc>
              <a:spcAft>
                <a:spcPts val="1000"/>
              </a:spcAft>
            </a:pPr>
            <a:r>
              <a:rPr lang="en-US" sz="2400" dirty="0"/>
              <a:t>Dhammaan tabobarku waxa uu ku bixi doonaa luuqad iyo ereyo uu shaqaaluhu fahmi karo.</a:t>
            </a:r>
          </a:p>
        </p:txBody>
      </p:sp>
    </p:spTree>
    <p:extLst>
      <p:ext uri="{BB962C8B-B14F-4D97-AF65-F5344CB8AC3E}">
        <p14:creationId xmlns:p14="http://schemas.microsoft.com/office/powerpoint/2010/main" val="2564277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501901"/>
            <a:ext cx="12192000" cy="1295182"/>
          </a:xfrm>
          <a:solidFill>
            <a:srgbClr val="003865"/>
          </a:solidFill>
        </p:spPr>
        <p:txBody>
          <a:bodyPr>
            <a:normAutofit fontScale="90000"/>
          </a:bodyPr>
          <a:lstStyle/>
          <a:p>
            <a:br>
              <a:rPr lang="en-US" dirty="0">
                <a:latin typeface="+mn-lt"/>
              </a:rPr>
            </a:br>
            <a:r>
              <a:rPr lang="en-US" dirty="0" err="1">
                <a:latin typeface="+mn-lt"/>
              </a:rPr>
              <a:t>Isku</a:t>
            </a:r>
            <a:r>
              <a:rPr lang="en-US" dirty="0">
                <a:latin typeface="+mn-lt"/>
              </a:rPr>
              <a:t> </a:t>
            </a:r>
            <a:r>
              <a:rPr lang="en-US" dirty="0" err="1">
                <a:latin typeface="+mn-lt"/>
              </a:rPr>
              <a:t>haboonaanta</a:t>
            </a:r>
            <a:r>
              <a:rPr lang="en-US" dirty="0">
                <a:latin typeface="+mn-lt"/>
              </a:rPr>
              <a:t> </a:t>
            </a:r>
            <a:r>
              <a:rPr lang="en-US" dirty="0" err="1">
                <a:latin typeface="+mn-lt"/>
              </a:rPr>
              <a:t>dadka</a:t>
            </a:r>
            <a:r>
              <a:rPr lang="en-US" dirty="0">
                <a:latin typeface="+mn-lt"/>
              </a:rPr>
              <a:t> </a:t>
            </a:r>
            <a:r>
              <a:rPr lang="en-US" dirty="0" err="1">
                <a:latin typeface="+mn-lt"/>
              </a:rPr>
              <a:t>iyo</a:t>
            </a:r>
            <a:r>
              <a:rPr lang="en-US" dirty="0">
                <a:latin typeface="+mn-lt"/>
              </a:rPr>
              <a:t> </a:t>
            </a:r>
            <a:r>
              <a:rPr lang="en-US" dirty="0" err="1">
                <a:latin typeface="+mn-lt"/>
              </a:rPr>
              <a:t>shaqada</a:t>
            </a:r>
            <a:r>
              <a:rPr lang="en-US" dirty="0">
                <a:latin typeface="+mn-lt"/>
              </a:rPr>
              <a:t> (ergonomics): </a:t>
            </a:r>
            <a:r>
              <a:rPr lang="en-US" dirty="0" err="1">
                <a:latin typeface="+mn-lt"/>
              </a:rPr>
              <a:t>Tababarka</a:t>
            </a:r>
            <a:r>
              <a:rPr lang="en-US" dirty="0">
                <a:latin typeface="+mn-lt"/>
              </a:rPr>
              <a:t> </a:t>
            </a:r>
            <a:r>
              <a:rPr lang="en-US" dirty="0" err="1">
                <a:latin typeface="+mn-lt"/>
              </a:rPr>
              <a:t>Shaqaalaha</a:t>
            </a:r>
            <a:r>
              <a:rPr lang="en-US" dirty="0">
                <a:latin typeface="+mn-lt"/>
              </a:rPr>
              <a:t> </a:t>
            </a:r>
            <a:r>
              <a:rPr lang="en-US" dirty="0" err="1">
                <a:latin typeface="+mn-lt"/>
              </a:rPr>
              <a:t>Xeerarka</a:t>
            </a:r>
            <a:r>
              <a:rPr lang="en-US" dirty="0">
                <a:latin typeface="+mn-lt"/>
              </a:rPr>
              <a:t> Minnesota </a:t>
            </a:r>
            <a:r>
              <a:rPr lang="en-US" dirty="0" err="1">
                <a:latin typeface="+mn-lt"/>
              </a:rPr>
              <a:t>ee</a:t>
            </a:r>
            <a:r>
              <a:rPr lang="en-US" dirty="0">
                <a:latin typeface="+mn-lt"/>
              </a:rPr>
              <a:t> 182.677, </a:t>
            </a:r>
            <a:r>
              <a:rPr lang="en-US" dirty="0" err="1">
                <a:latin typeface="+mn-lt"/>
              </a:rPr>
              <a:t>qayb</a:t>
            </a:r>
            <a:r>
              <a:rPr lang="en-US" dirty="0">
                <a:latin typeface="+mn-lt"/>
              </a:rPr>
              <a:t> </a:t>
            </a:r>
            <a:r>
              <a:rPr lang="en-US" dirty="0" err="1">
                <a:latin typeface="+mn-lt"/>
              </a:rPr>
              <a:t>hoosaadka</a:t>
            </a:r>
            <a:r>
              <a:rPr lang="en-US" dirty="0">
                <a:latin typeface="+mn-lt"/>
              </a:rPr>
              <a:t> 4 </a:t>
            </a:r>
            <a:br>
              <a:rPr lang="en-US" dirty="0">
                <a:latin typeface="+mn-lt"/>
              </a:rPr>
            </a:br>
            <a:endParaRPr lang="en-US" dirty="0">
              <a:latin typeface="+mn-lt"/>
            </a:endParaRPr>
          </a:p>
        </p:txBody>
      </p:sp>
      <p:sp>
        <p:nvSpPr>
          <p:cNvPr id="3" name="Text Placeholder 2"/>
          <p:cNvSpPr>
            <a:spLocks noGrp="1"/>
          </p:cNvSpPr>
          <p:nvPr>
            <p:ph type="body" sz="quarter" idx="14"/>
          </p:nvPr>
        </p:nvSpPr>
        <p:spPr/>
        <p:txBody>
          <a:bodyPr/>
          <a:lstStyle/>
          <a:p>
            <a:r>
              <a:rPr lang="en-US" dirty="0"/>
              <a:t>U Hogaansanaanta OSHA ee Minnesota | Waaxda Shaqada iyo Warshadaha</a:t>
            </a:r>
          </a:p>
        </p:txBody>
      </p:sp>
      <p:sp>
        <p:nvSpPr>
          <p:cNvPr id="4" name="Footer Placeholder 3"/>
          <p:cNvSpPr>
            <a:spLocks noGrp="1"/>
          </p:cNvSpPr>
          <p:nvPr>
            <p:ph type="ftr" sz="quarter" idx="3"/>
          </p:nvPr>
        </p:nvSpPr>
        <p:spPr>
          <a:xfrm>
            <a:off x="10066789" y="6138332"/>
            <a:ext cx="1774418" cy="365125"/>
          </a:xfrm>
        </p:spPr>
        <p:txBody>
          <a:bodyPr/>
          <a:lstStyle/>
          <a:p>
            <a:r>
              <a:rPr lang="en-US"/>
              <a:t>dli</a:t>
            </a:r>
            <a:r>
              <a:rPr lang="en-US" dirty="0"/>
              <a:t>.mn</a:t>
            </a:r>
            <a:r>
              <a:rPr lang="en-US"/>
              <a:t>.gov</a:t>
            </a:r>
            <a:endParaRPr lang="en-US" dirty="0"/>
          </a:p>
        </p:txBody>
      </p:sp>
      <p:pic>
        <p:nvPicPr>
          <p:cNvPr id="7" name="Picture 6" descr="Logo:  Minnesota Department of Labor and Industry"/>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483322" y="5724327"/>
            <a:ext cx="3183297" cy="927174"/>
          </a:xfrm>
          <a:prstGeom prst="rect">
            <a:avLst/>
          </a:prstGeom>
        </p:spPr>
      </p:pic>
    </p:spTree>
    <p:extLst>
      <p:ext uri="{BB962C8B-B14F-4D97-AF65-F5344CB8AC3E}">
        <p14:creationId xmlns:p14="http://schemas.microsoft.com/office/powerpoint/2010/main" val="1686907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A6016B-6141-39FA-80B7-2565BB004D91}"/>
              </a:ext>
            </a:extLst>
          </p:cNvPr>
          <p:cNvSpPr>
            <a:spLocks noGrp="1"/>
          </p:cNvSpPr>
          <p:nvPr>
            <p:ph type="title"/>
          </p:nvPr>
        </p:nvSpPr>
        <p:spPr>
          <a:xfrm>
            <a:off x="838200" y="365125"/>
            <a:ext cx="10515600" cy="1041019"/>
          </a:xfrm>
        </p:spPr>
        <p:txBody>
          <a:bodyPr>
            <a:normAutofit/>
          </a:bodyPr>
          <a:lstStyle/>
          <a:p>
            <a:r>
              <a:rPr lang="en-US" sz="3600">
                <a:latin typeface="+mn-lt"/>
              </a:rPr>
              <a:t>Tababarka shaqaalaha ee ku saabsan isku haboonaanta dadka iyo shaqada (ergonomics)</a:t>
            </a:r>
            <a:endParaRPr lang="en-US" sz="3600" dirty="0">
              <a:latin typeface="+mn-lt"/>
            </a:endParaRPr>
          </a:p>
        </p:txBody>
      </p:sp>
      <p:sp>
        <p:nvSpPr>
          <p:cNvPr id="3" name="Content Placeholder 2">
            <a:extLst>
              <a:ext uri="{FF2B5EF4-FFF2-40B4-BE49-F238E27FC236}">
                <a16:creationId xmlns:a16="http://schemas.microsoft.com/office/drawing/2014/main" id="{8D67F1C0-FF3A-C668-FD0F-49236A5D41F0}"/>
              </a:ext>
            </a:extLst>
          </p:cNvPr>
          <p:cNvSpPr>
            <a:spLocks noGrp="1"/>
          </p:cNvSpPr>
          <p:nvPr>
            <p:ph idx="1"/>
          </p:nvPr>
        </p:nvSpPr>
        <p:spPr>
          <a:xfrm>
            <a:off x="914400" y="1398904"/>
            <a:ext cx="10928096" cy="4957443"/>
          </a:xfrm>
        </p:spPr>
        <p:txBody>
          <a:bodyPr>
            <a:noAutofit/>
          </a:bodyPr>
          <a:lstStyle/>
          <a:p>
            <a:pPr marL="0" lvl="1" indent="0">
              <a:lnSpc>
                <a:spcPct val="100000"/>
              </a:lnSpc>
              <a:spcBef>
                <a:spcPts val="1000"/>
              </a:spcBef>
              <a:spcAft>
                <a:spcPts val="1000"/>
              </a:spcAft>
              <a:buNone/>
            </a:pPr>
            <a:r>
              <a:rPr lang="en-US" sz="2000" dirty="0">
                <a:latin typeface="+mn-lt"/>
              </a:rPr>
              <a:t>Loo </a:t>
            </a:r>
            <a:r>
              <a:rPr lang="en-US" sz="2000" dirty="0" err="1">
                <a:latin typeface="+mn-lt"/>
              </a:rPr>
              <a:t>shaqeeyaha</a:t>
            </a:r>
            <a:r>
              <a:rPr lang="en-US" sz="2000" dirty="0">
                <a:latin typeface="+mn-lt"/>
              </a:rPr>
              <a:t> fay </a:t>
            </a:r>
            <a:r>
              <a:rPr lang="en-US" sz="2000" dirty="0" err="1">
                <a:latin typeface="+mn-lt"/>
              </a:rPr>
              <a:t>ku</a:t>
            </a:r>
            <a:r>
              <a:rPr lang="en-US" sz="2000" dirty="0">
                <a:latin typeface="+mn-lt"/>
              </a:rPr>
              <a:t> </a:t>
            </a:r>
            <a:r>
              <a:rPr lang="en-US" sz="2000" dirty="0" err="1">
                <a:latin typeface="+mn-lt"/>
              </a:rPr>
              <a:t>waajibtay</a:t>
            </a:r>
            <a:r>
              <a:rPr lang="en-US" sz="2000" dirty="0">
                <a:latin typeface="+mn-lt"/>
              </a:rPr>
              <a:t> </a:t>
            </a:r>
            <a:r>
              <a:rPr lang="en-US" sz="2000" dirty="0" err="1">
                <a:latin typeface="+mn-lt"/>
              </a:rPr>
              <a:t>qaybtani</a:t>
            </a:r>
            <a:r>
              <a:rPr lang="en-US" sz="2000" dirty="0">
                <a:latin typeface="+mn-lt"/>
              </a:rPr>
              <a:t> </a:t>
            </a:r>
            <a:r>
              <a:rPr lang="en-US" sz="2000" dirty="0" err="1">
                <a:latin typeface="+mn-lt"/>
              </a:rPr>
              <a:t>waa</a:t>
            </a:r>
            <a:r>
              <a:rPr lang="en-US" sz="2000" dirty="0">
                <a:latin typeface="+mn-lt"/>
              </a:rPr>
              <a:t> in ay u </a:t>
            </a:r>
            <a:r>
              <a:rPr lang="en-US" sz="2000" dirty="0" err="1">
                <a:latin typeface="+mn-lt"/>
              </a:rPr>
              <a:t>tababaraa</a:t>
            </a:r>
            <a:r>
              <a:rPr lang="en-US" sz="2000" dirty="0">
                <a:latin typeface="+mn-lt"/>
              </a:rPr>
              <a:t> </a:t>
            </a:r>
            <a:r>
              <a:rPr lang="en-US" sz="2000" dirty="0" err="1">
                <a:latin typeface="+mn-lt"/>
              </a:rPr>
              <a:t>dhammaan</a:t>
            </a:r>
            <a:r>
              <a:rPr lang="en-US" sz="2000" dirty="0">
                <a:latin typeface="+mn-lt"/>
              </a:rPr>
              <a:t> </a:t>
            </a:r>
            <a:r>
              <a:rPr lang="en-US" sz="2000" dirty="0" err="1">
                <a:latin typeface="+mn-lt"/>
              </a:rPr>
              <a:t>shaqaalaha</a:t>
            </a:r>
            <a:r>
              <a:rPr lang="en-US" sz="2000" dirty="0">
                <a:latin typeface="+mn-lt"/>
              </a:rPr>
              <a:t> </a:t>
            </a:r>
            <a:r>
              <a:rPr lang="en-US" sz="2000" dirty="0" err="1">
                <a:latin typeface="+mn-lt"/>
              </a:rPr>
              <a:t>waxyaabaha</a:t>
            </a:r>
            <a:r>
              <a:rPr lang="en-US" sz="2000" dirty="0">
                <a:latin typeface="+mn-lt"/>
              </a:rPr>
              <a:t> </a:t>
            </a:r>
            <a:r>
              <a:rPr lang="en-US" sz="2000" dirty="0" err="1">
                <a:latin typeface="+mn-lt"/>
              </a:rPr>
              <a:t>soo</a:t>
            </a:r>
            <a:r>
              <a:rPr lang="en-US" sz="2000" dirty="0">
                <a:latin typeface="+mn-lt"/>
              </a:rPr>
              <a:t> </a:t>
            </a:r>
            <a:r>
              <a:rPr lang="en-US" sz="2000" dirty="0" err="1">
                <a:latin typeface="+mn-lt"/>
              </a:rPr>
              <a:t>socda</a:t>
            </a:r>
            <a:r>
              <a:rPr lang="en-US" sz="2000" dirty="0">
                <a:latin typeface="+mn-lt"/>
              </a:rPr>
              <a:t>:</a:t>
            </a:r>
            <a:endParaRPr lang="en-US" sz="2000" dirty="0"/>
          </a:p>
          <a:p>
            <a:pPr marL="457200" lvl="1" indent="-457200">
              <a:lnSpc>
                <a:spcPct val="100000"/>
              </a:lnSpc>
              <a:spcBef>
                <a:spcPts val="1000"/>
              </a:spcBef>
              <a:spcAft>
                <a:spcPts val="1000"/>
              </a:spcAft>
              <a:buFont typeface="+mj-lt"/>
              <a:buAutoNum type="arabicPeriod"/>
            </a:pPr>
            <a:r>
              <a:rPr lang="en-US" sz="2000" dirty="0" err="1"/>
              <a:t>Magaca</a:t>
            </a:r>
            <a:r>
              <a:rPr lang="en-US" sz="2000" dirty="0"/>
              <a:t> </a:t>
            </a:r>
            <a:r>
              <a:rPr lang="en-US" sz="2000" dirty="0" err="1"/>
              <a:t>qof</a:t>
            </a:r>
            <a:r>
              <a:rPr lang="en-US" sz="2000" dirty="0"/>
              <a:t> </a:t>
            </a:r>
            <a:r>
              <a:rPr lang="en-US" sz="2000" dirty="0" err="1"/>
              <a:t>kasta</a:t>
            </a:r>
            <a:r>
              <a:rPr lang="en-US" sz="2000" dirty="0"/>
              <a:t> </a:t>
            </a:r>
            <a:r>
              <a:rPr lang="en-US" sz="2000" dirty="0" err="1"/>
              <a:t>oo</a:t>
            </a:r>
            <a:r>
              <a:rPr lang="en-US" sz="2000" dirty="0"/>
              <a:t> </a:t>
            </a:r>
            <a:r>
              <a:rPr lang="en-US" sz="2000" dirty="0" err="1"/>
              <a:t>ku</a:t>
            </a:r>
            <a:r>
              <a:rPr lang="en-US" sz="2000" dirty="0"/>
              <a:t> </a:t>
            </a:r>
            <a:r>
              <a:rPr lang="en-US" sz="2000" dirty="0" err="1"/>
              <a:t>jira</a:t>
            </a:r>
            <a:r>
              <a:rPr lang="en-US" sz="2000" dirty="0"/>
              <a:t> </a:t>
            </a:r>
            <a:r>
              <a:rPr lang="en-US" sz="2000" dirty="0" err="1"/>
              <a:t>guddiga</a:t>
            </a:r>
            <a:r>
              <a:rPr lang="en-US" sz="2000" dirty="0"/>
              <a:t> </a:t>
            </a:r>
            <a:r>
              <a:rPr lang="en-US" sz="2000" dirty="0" err="1"/>
              <a:t>badbaadada</a:t>
            </a:r>
            <a:r>
              <a:rPr lang="en-US" sz="2000" dirty="0"/>
              <a:t> </a:t>
            </a:r>
            <a:r>
              <a:rPr lang="en-US" sz="2000" dirty="0" err="1"/>
              <a:t>ee</a:t>
            </a:r>
            <a:r>
              <a:rPr lang="en-US" sz="2000" dirty="0"/>
              <a:t> loo </a:t>
            </a:r>
            <a:r>
              <a:rPr lang="en-US" sz="2000" dirty="0" err="1"/>
              <a:t>shaqeeyaha</a:t>
            </a:r>
            <a:r>
              <a:rPr lang="en-US" sz="2000" dirty="0"/>
              <a:t>;</a:t>
            </a:r>
          </a:p>
          <a:p>
            <a:pPr marL="457200" lvl="1" indent="-457200">
              <a:lnSpc>
                <a:spcPct val="100000"/>
              </a:lnSpc>
              <a:spcBef>
                <a:spcPts val="1000"/>
              </a:spcBef>
              <a:spcAft>
                <a:spcPts val="1000"/>
              </a:spcAft>
              <a:buFont typeface="+mj-lt"/>
              <a:buAutoNum type="arabicPeriod"/>
            </a:pPr>
            <a:r>
              <a:rPr lang="en-US" sz="2000" dirty="0" err="1"/>
              <a:t>Barnaamijka</a:t>
            </a:r>
            <a:r>
              <a:rPr lang="en-US" sz="2000" dirty="0"/>
              <a:t> xarunta ee isku haboonaanta dadka iyo shaqada (ergonomics);</a:t>
            </a:r>
          </a:p>
          <a:p>
            <a:pPr marL="457200" lvl="1" indent="-457200">
              <a:lnSpc>
                <a:spcPct val="100000"/>
              </a:lnSpc>
              <a:spcBef>
                <a:spcPts val="1000"/>
              </a:spcBef>
              <a:spcAft>
                <a:spcPts val="1000"/>
              </a:spcAft>
              <a:buFont typeface="+mj-lt"/>
              <a:buAutoNum type="arabicPeriod"/>
            </a:pPr>
            <a:r>
              <a:rPr lang="en-US" sz="2000" dirty="0" err="1"/>
              <a:t>Astaamaha</a:t>
            </a:r>
            <a:r>
              <a:rPr lang="en-US" sz="2000" dirty="0"/>
              <a:t> iyo calaamadaha hore ee dhaawacyada murqaha iyo lafaha iyo hababka looga soo warbixinayo;</a:t>
            </a:r>
          </a:p>
          <a:p>
            <a:pPr marL="457200" lvl="1" indent="-457200">
              <a:lnSpc>
                <a:spcPct val="100000"/>
              </a:lnSpc>
              <a:spcBef>
                <a:spcPts val="1000"/>
              </a:spcBef>
              <a:spcAft>
                <a:spcPts val="1000"/>
              </a:spcAft>
              <a:buFont typeface="+mj-lt"/>
              <a:buAutoNum type="arabicPeriod"/>
            </a:pPr>
            <a:r>
              <a:rPr lang="en-US" sz="2000" dirty="0"/>
              <a:t>Habka loogu talagalay ka soo warbixinta dhaawacyada iyo waxyaabaha kale ee khatarta ah;</a:t>
            </a:r>
          </a:p>
          <a:p>
            <a:pPr marL="457200" lvl="1" indent="-457200">
              <a:lnSpc>
                <a:spcPct val="100000"/>
              </a:lnSpc>
              <a:spcBef>
                <a:spcPts val="1000"/>
              </a:spcBef>
              <a:spcAft>
                <a:spcPts val="1000"/>
              </a:spcAft>
              <a:buFont typeface="+mj-lt"/>
              <a:buAutoNum type="arabicPeriod"/>
            </a:pPr>
            <a:r>
              <a:rPr lang="en-US" sz="2000" dirty="0"/>
              <a:t>Kontaroolada maamulka ama Injineerada ee la xiriira khataraha ka iman karan isku haboonaanta dadka iyo shaqada (ergonomics) ee hadda jirta ama la furlin doono; iyo</a:t>
            </a:r>
          </a:p>
          <a:p>
            <a:pPr marL="457200" lvl="1" indent="-457200">
              <a:lnSpc>
                <a:spcPct val="100000"/>
              </a:lnSpc>
              <a:spcBef>
                <a:spcPts val="1000"/>
              </a:spcBef>
              <a:spcAft>
                <a:spcPts val="1000"/>
              </a:spcAft>
              <a:buFont typeface="+mj-lt"/>
              <a:buAutoNum type="arabicPeriod"/>
            </a:pPr>
            <a:r>
              <a:rPr lang="en-US" sz="2000" dirty="0" err="1"/>
              <a:t>Shuruudaha</a:t>
            </a:r>
            <a:r>
              <a:rPr lang="en-US" sz="2000" dirty="0"/>
              <a:t> xeerka Minn. Stat. 182.677, subd. 9.</a:t>
            </a:r>
          </a:p>
        </p:txBody>
      </p:sp>
      <p:sp>
        <p:nvSpPr>
          <p:cNvPr id="5" name="Footer Placeholder 4">
            <a:extLst>
              <a:ext uri="{FF2B5EF4-FFF2-40B4-BE49-F238E27FC236}">
                <a16:creationId xmlns:a16="http://schemas.microsoft.com/office/drawing/2014/main" id="{6242EB6D-F375-E9E8-9336-EEA387117296}"/>
              </a:ext>
            </a:extLst>
          </p:cNvPr>
          <p:cNvSpPr>
            <a:spLocks noGrp="1"/>
          </p:cNvSpPr>
          <p:nvPr>
            <p:ph type="ftr" sz="quarter" idx="3"/>
          </p:nvPr>
        </p:nvSpPr>
        <p:spPr bwMode="black">
          <a:xfrm>
            <a:off x="3302177" y="6356349"/>
            <a:ext cx="5587647" cy="365125"/>
          </a:xfrm>
          <a:prstGeom prst="rect">
            <a:avLst/>
          </a:prstGeom>
        </p:spPr>
        <p:txBody>
          <a:bodyPr anchor="ctr"/>
          <a:lstStyle>
            <a:defPPr>
              <a:defRPr lang="en-US"/>
            </a:defPPr>
            <a:lvl1pPr marL="0" algn="ct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dli.mn.gov</a:t>
            </a:r>
            <a:endParaRPr lang="en-US" dirty="0"/>
          </a:p>
        </p:txBody>
      </p:sp>
      <p:sp>
        <p:nvSpPr>
          <p:cNvPr id="6" name="Slide Number Placeholder 5">
            <a:extLst>
              <a:ext uri="{FF2B5EF4-FFF2-40B4-BE49-F238E27FC236}">
                <a16:creationId xmlns:a16="http://schemas.microsoft.com/office/drawing/2014/main" id="{351C25F0-A04E-C253-ABF7-343FA956C520}"/>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60221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AC48-4244-DDB8-D33C-B1E2E8356977}"/>
              </a:ext>
            </a:extLst>
          </p:cNvPr>
          <p:cNvSpPr>
            <a:spLocks noGrp="1"/>
          </p:cNvSpPr>
          <p:nvPr>
            <p:ph type="title"/>
          </p:nvPr>
        </p:nvSpPr>
        <p:spPr>
          <a:xfrm>
            <a:off x="838200" y="365125"/>
            <a:ext cx="10515600" cy="874395"/>
          </a:xfrm>
        </p:spPr>
        <p:txBody>
          <a:bodyPr>
            <a:normAutofit/>
          </a:bodyPr>
          <a:lstStyle/>
          <a:p>
            <a:r>
              <a:rPr lang="en-US" sz="3600">
                <a:latin typeface="+mn-lt"/>
              </a:rPr>
              <a:t>Xubnaha guddiga badbaadada</a:t>
            </a:r>
            <a:endParaRPr lang="en-US" sz="3600" dirty="0">
              <a:latin typeface="+mn-lt"/>
            </a:endParaRPr>
          </a:p>
        </p:txBody>
      </p:sp>
      <p:sp>
        <p:nvSpPr>
          <p:cNvPr id="5" name="Content Placeholder 4">
            <a:extLst>
              <a:ext uri="{FF2B5EF4-FFF2-40B4-BE49-F238E27FC236}">
                <a16:creationId xmlns:a16="http://schemas.microsoft.com/office/drawing/2014/main" id="{960BFBA8-B367-7457-4619-A15DA7517EB1}"/>
              </a:ext>
            </a:extLst>
          </p:cNvPr>
          <p:cNvSpPr>
            <a:spLocks noGrp="1"/>
          </p:cNvSpPr>
          <p:nvPr>
            <p:ph idx="1"/>
          </p:nvPr>
        </p:nvSpPr>
        <p:spPr>
          <a:xfrm>
            <a:off x="838200" y="1565529"/>
            <a:ext cx="10515600" cy="4351338"/>
          </a:xfrm>
        </p:spPr>
        <p:txBody>
          <a:bodyPr/>
          <a:lstStyle/>
          <a:p>
            <a:pPr marL="0" indent="0">
              <a:lnSpc>
                <a:spcPct val="100000"/>
              </a:lnSpc>
              <a:spcAft>
                <a:spcPts val="1000"/>
              </a:spcAft>
              <a:buNone/>
            </a:pPr>
            <a:r>
              <a:rPr lang="en-US" sz="2400"/>
              <a:t>[ Sheeg magaca qof kasta oo ku jira guddiga badbaadada.]</a:t>
            </a:r>
            <a:endParaRPr lang="en-US"/>
          </a:p>
          <a:p>
            <a:pPr>
              <a:lnSpc>
                <a:spcPct val="100000"/>
              </a:lnSpc>
              <a:spcAft>
                <a:spcPts val="1000"/>
              </a:spcAft>
            </a:pPr>
            <a:r>
              <a:rPr lang="en-US" sz="2400"/>
              <a:t>[Qor magacyada iyo darajada shaqada]</a:t>
            </a:r>
          </a:p>
        </p:txBody>
      </p:sp>
    </p:spTree>
    <p:extLst>
      <p:ext uri="{BB962C8B-B14F-4D97-AF65-F5344CB8AC3E}">
        <p14:creationId xmlns:p14="http://schemas.microsoft.com/office/powerpoint/2010/main" val="3906987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A856-33BF-FD8D-2853-54F910105B2D}"/>
              </a:ext>
            </a:extLst>
          </p:cNvPr>
          <p:cNvSpPr>
            <a:spLocks noGrp="1"/>
          </p:cNvSpPr>
          <p:nvPr>
            <p:ph type="title"/>
          </p:nvPr>
        </p:nvSpPr>
        <p:spPr>
          <a:xfrm>
            <a:off x="838200" y="365125"/>
            <a:ext cx="10515600" cy="898779"/>
          </a:xfrm>
        </p:spPr>
        <p:txBody>
          <a:bodyPr>
            <a:normAutofit/>
          </a:bodyPr>
          <a:lstStyle/>
          <a:p>
            <a:r>
              <a:rPr lang="en-US" sz="3600">
                <a:latin typeface="+mn-lt"/>
              </a:rPr>
              <a:t>Xubnaha guddiga badbaadada, sii socota</a:t>
            </a:r>
            <a:endParaRPr lang="en-US" sz="3600" dirty="0">
              <a:latin typeface="+mn-lt"/>
            </a:endParaRPr>
          </a:p>
        </p:txBody>
      </p:sp>
      <p:sp>
        <p:nvSpPr>
          <p:cNvPr id="3" name="Content Placeholder 2">
            <a:extLst>
              <a:ext uri="{FF2B5EF4-FFF2-40B4-BE49-F238E27FC236}">
                <a16:creationId xmlns:a16="http://schemas.microsoft.com/office/drawing/2014/main" id="{21A69DF5-5348-BA83-1959-86662410717A}"/>
              </a:ext>
            </a:extLst>
          </p:cNvPr>
          <p:cNvSpPr>
            <a:spLocks noGrp="1"/>
          </p:cNvSpPr>
          <p:nvPr>
            <p:ph idx="1"/>
          </p:nvPr>
        </p:nvSpPr>
        <p:spPr>
          <a:xfrm>
            <a:off x="870712" y="1293241"/>
            <a:ext cx="10515600" cy="4351338"/>
          </a:xfrm>
        </p:spPr>
        <p:txBody>
          <a:bodyPr>
            <a:normAutofit/>
          </a:bodyPr>
          <a:lstStyle/>
          <a:p>
            <a:pPr marL="0" indent="0">
              <a:lnSpc>
                <a:spcPct val="100000"/>
              </a:lnSpc>
              <a:spcAft>
                <a:spcPts val="1000"/>
              </a:spcAft>
              <a:buNone/>
            </a:pPr>
            <a:r>
              <a:rPr lang="en-US" sz="2400" dirty="0" err="1"/>
              <a:t>Shaqada</a:t>
            </a:r>
            <a:r>
              <a:rPr lang="en-US" sz="2400" dirty="0"/>
              <a:t> </a:t>
            </a:r>
            <a:r>
              <a:rPr lang="en-US" sz="2400" dirty="0" err="1"/>
              <a:t>baakadaynta</a:t>
            </a:r>
            <a:r>
              <a:rPr lang="en-US" sz="2400" dirty="0"/>
              <a:t> </a:t>
            </a:r>
            <a:r>
              <a:rPr lang="en-US" sz="2400" dirty="0" err="1"/>
              <a:t>hilibka</a:t>
            </a:r>
            <a:r>
              <a:rPr lang="en-US" sz="2400" dirty="0"/>
              <a:t>, </a:t>
            </a:r>
            <a:r>
              <a:rPr lang="en-US" sz="2400" dirty="0" err="1"/>
              <a:t>ku</a:t>
            </a:r>
            <a:r>
              <a:rPr lang="en-US" sz="2400" dirty="0"/>
              <a:t> </a:t>
            </a:r>
            <a:r>
              <a:rPr lang="en-US" sz="2400" dirty="0" err="1"/>
              <a:t>dar</a:t>
            </a:r>
            <a:r>
              <a:rPr lang="en-US" sz="2400" dirty="0"/>
              <a:t> </a:t>
            </a:r>
            <a:r>
              <a:rPr lang="en-US" sz="2400" dirty="0" err="1"/>
              <a:t>xubnaha</a:t>
            </a:r>
            <a:r>
              <a:rPr lang="en-US" sz="2400" dirty="0"/>
              <a:t> </a:t>
            </a:r>
            <a:r>
              <a:rPr lang="en-US" sz="2400" dirty="0" err="1"/>
              <a:t>soo</a:t>
            </a:r>
            <a:r>
              <a:rPr lang="en-US" sz="2400" dirty="0"/>
              <a:t> </a:t>
            </a:r>
            <a:r>
              <a:rPr lang="en-US" sz="2400" dirty="0" err="1"/>
              <a:t>socda</a:t>
            </a:r>
            <a:r>
              <a:rPr lang="en-US" sz="2400" dirty="0"/>
              <a:t>:</a:t>
            </a:r>
          </a:p>
          <a:p>
            <a:pPr>
              <a:lnSpc>
                <a:spcPct val="100000"/>
              </a:lnSpc>
              <a:spcAft>
                <a:spcPts val="1000"/>
              </a:spcAft>
            </a:pPr>
            <a:r>
              <a:rPr lang="en-US" sz="2400" dirty="0"/>
              <a:t>[</a:t>
            </a:r>
            <a:r>
              <a:rPr lang="en-US" sz="2400" dirty="0" err="1"/>
              <a:t>Xirfadlaha</a:t>
            </a:r>
            <a:r>
              <a:rPr lang="en-US" sz="2400" dirty="0"/>
              <a:t> </a:t>
            </a:r>
            <a:r>
              <a:rPr lang="en-US" sz="2400" dirty="0" err="1"/>
              <a:t>isku</a:t>
            </a:r>
            <a:r>
              <a:rPr lang="en-US" sz="2400" dirty="0"/>
              <a:t> </a:t>
            </a:r>
            <a:r>
              <a:rPr lang="en-US" sz="2400" dirty="0" err="1"/>
              <a:t>haboonaanta</a:t>
            </a:r>
            <a:r>
              <a:rPr lang="en-US" sz="2400" dirty="0"/>
              <a:t> </a:t>
            </a:r>
            <a:r>
              <a:rPr lang="en-US" sz="2400" dirty="0" err="1"/>
              <a:t>dadka</a:t>
            </a:r>
            <a:r>
              <a:rPr lang="en-US" sz="2400" dirty="0"/>
              <a:t> </a:t>
            </a:r>
            <a:r>
              <a:rPr lang="en-US" sz="2400" dirty="0" err="1"/>
              <a:t>iyo</a:t>
            </a:r>
            <a:r>
              <a:rPr lang="en-US" sz="2400" dirty="0"/>
              <a:t> </a:t>
            </a:r>
            <a:r>
              <a:rPr lang="en-US" sz="2400" dirty="0" err="1"/>
              <a:t>shaqada</a:t>
            </a:r>
            <a:r>
              <a:rPr lang="en-US" sz="2400" dirty="0"/>
              <a:t> </a:t>
            </a:r>
            <a:r>
              <a:rPr lang="en-US" sz="2400" dirty="0" err="1"/>
              <a:t>oo</a:t>
            </a:r>
            <a:r>
              <a:rPr lang="en-US" sz="2400" dirty="0"/>
              <a:t> </a:t>
            </a:r>
            <a:r>
              <a:rPr lang="en-US" sz="2400" dirty="0" err="1"/>
              <a:t>Shahaadaysa</a:t>
            </a:r>
            <a:r>
              <a:rPr lang="en-US" sz="2400" dirty="0"/>
              <a:t> (CPE)]</a:t>
            </a:r>
          </a:p>
          <a:p>
            <a:pPr>
              <a:lnSpc>
                <a:spcPct val="100000"/>
              </a:lnSpc>
              <a:spcAft>
                <a:spcPts val="1000"/>
              </a:spcAft>
            </a:pPr>
            <a:r>
              <a:rPr lang="en-US" sz="2400" dirty="0"/>
              <a:t>[</a:t>
            </a:r>
            <a:r>
              <a:rPr lang="en-US" sz="2400" dirty="0" err="1"/>
              <a:t>Dhakhtar</a:t>
            </a:r>
            <a:r>
              <a:rPr lang="en-US" sz="2400" dirty="0"/>
              <a:t> shati haysta, guddiga dhakhaatiirtu shahaadeeyey, waxaa la doorbidayaa dhakhtar leh khibrad gaar ah iyo tababar ku saabsan caafimaadka shaqada]; iyo</a:t>
            </a:r>
          </a:p>
          <a:p>
            <a:pPr>
              <a:lnSpc>
                <a:spcPct val="100000"/>
              </a:lnSpc>
              <a:spcAft>
                <a:spcPts val="1000"/>
              </a:spcAft>
            </a:pPr>
            <a:r>
              <a:rPr lang="en-US" sz="2400" dirty="0"/>
              <a:t>[Ugu yaraan saddex shaqaale ah oo ka shaqeeya xarunta loo shaqeeyaha oo dhammaystay koorsada wacyi gelinta xirfadan shaqo oo uu ansixiyay guddoomiyuhu, mid ka mid ahina uu yahay wakiil shaqaale idman haddii loo shaqeeyuhu uu qayb ka yahay heshiiska gorgortanka wadajirka ah.]</a:t>
            </a:r>
          </a:p>
        </p:txBody>
      </p:sp>
      <p:sp>
        <p:nvSpPr>
          <p:cNvPr id="6" name="Slide Number Placeholder 5">
            <a:extLst>
              <a:ext uri="{FF2B5EF4-FFF2-40B4-BE49-F238E27FC236}">
                <a16:creationId xmlns:a16="http://schemas.microsoft.com/office/drawing/2014/main" id="{4A53C2F1-03E2-AFCE-F67F-596FA02D2C43}"/>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73768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711C3-9C02-5E20-593B-91BFD2245448}"/>
              </a:ext>
            </a:extLst>
          </p:cNvPr>
          <p:cNvSpPr>
            <a:spLocks noGrp="1"/>
          </p:cNvSpPr>
          <p:nvPr>
            <p:ph type="title"/>
          </p:nvPr>
        </p:nvSpPr>
        <p:spPr>
          <a:xfrm>
            <a:off x="838200" y="365125"/>
            <a:ext cx="10515600" cy="756539"/>
          </a:xfrm>
        </p:spPr>
        <p:txBody>
          <a:bodyPr>
            <a:normAutofit/>
          </a:bodyPr>
          <a:lstStyle/>
          <a:p>
            <a:r>
              <a:rPr lang="en-US" sz="3600">
                <a:latin typeface="+mn-lt"/>
              </a:rPr>
              <a:t>Xubnaha guddiga badbaadada, sii socota</a:t>
            </a:r>
            <a:endParaRPr lang="en-US" sz="3600" dirty="0">
              <a:latin typeface="+mn-lt"/>
            </a:endParaRPr>
          </a:p>
        </p:txBody>
      </p:sp>
      <p:sp>
        <p:nvSpPr>
          <p:cNvPr id="3" name="Content Placeholder 2">
            <a:extLst>
              <a:ext uri="{FF2B5EF4-FFF2-40B4-BE49-F238E27FC236}">
                <a16:creationId xmlns:a16="http://schemas.microsoft.com/office/drawing/2014/main" id="{D79D18AA-2478-F3CB-C724-25F79AFC3E9F}"/>
              </a:ext>
            </a:extLst>
          </p:cNvPr>
          <p:cNvSpPr>
            <a:spLocks noGrp="1"/>
          </p:cNvSpPr>
          <p:nvPr>
            <p:ph idx="1"/>
          </p:nvPr>
        </p:nvSpPr>
        <p:spPr>
          <a:xfrm>
            <a:off x="809752" y="1253331"/>
            <a:ext cx="10515600" cy="4351338"/>
          </a:xfrm>
        </p:spPr>
        <p:txBody>
          <a:bodyPr>
            <a:normAutofit/>
          </a:bodyPr>
          <a:lstStyle/>
          <a:p>
            <a:pPr marL="0" indent="0">
              <a:lnSpc>
                <a:spcPct val="100000"/>
              </a:lnSpc>
              <a:spcAft>
                <a:spcPts val="1000"/>
              </a:spcAft>
              <a:buNone/>
            </a:pPr>
            <a:r>
              <a:rPr lang="en-US" sz="2400"/>
              <a:t>Shaqada  daryeelka caafimaadka, ku dar xubnaha soo socda:</a:t>
            </a:r>
          </a:p>
          <a:p>
            <a:pPr>
              <a:lnSpc>
                <a:spcPct val="100000"/>
              </a:lnSpc>
              <a:spcAft>
                <a:spcPts val="1000"/>
              </a:spcAft>
            </a:pPr>
            <a:r>
              <a:rPr lang="en-US" sz="2400"/>
              <a:t>[qor xubnaha guddiga si badbaado leh ula macaamilka bukaan].</a:t>
            </a:r>
            <a:endParaRPr lang="en-US" sz="2400" dirty="0"/>
          </a:p>
        </p:txBody>
      </p:sp>
      <p:sp>
        <p:nvSpPr>
          <p:cNvPr id="6" name="Slide Number Placeholder 5">
            <a:extLst>
              <a:ext uri="{FF2B5EF4-FFF2-40B4-BE49-F238E27FC236}">
                <a16:creationId xmlns:a16="http://schemas.microsoft.com/office/drawing/2014/main" id="{23023048-A93D-5D24-7A94-4AE4FF2F8D72}"/>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192202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0A-1CC9-EF03-F569-8173A0C41235}"/>
              </a:ext>
            </a:extLst>
          </p:cNvPr>
          <p:cNvSpPr>
            <a:spLocks noGrp="1"/>
          </p:cNvSpPr>
          <p:nvPr>
            <p:ph type="title"/>
          </p:nvPr>
        </p:nvSpPr>
        <p:spPr>
          <a:xfrm>
            <a:off x="838200" y="365126"/>
            <a:ext cx="10515600" cy="875846"/>
          </a:xfrm>
        </p:spPr>
        <p:txBody>
          <a:bodyPr>
            <a:normAutofit fontScale="90000"/>
          </a:bodyPr>
          <a:lstStyle/>
          <a:p>
            <a:r>
              <a:rPr lang="en-US" sz="3600" dirty="0" err="1">
                <a:latin typeface="+mn-lt"/>
              </a:rPr>
              <a:t>Barnaamijka</a:t>
            </a:r>
            <a:r>
              <a:rPr lang="en-US" sz="3600" dirty="0">
                <a:latin typeface="+mn-lt"/>
              </a:rPr>
              <a:t> [xarunta] ee isku haboonaanta dadka iyo shaqada (ergonomics);</a:t>
            </a:r>
          </a:p>
        </p:txBody>
      </p:sp>
      <p:sp>
        <p:nvSpPr>
          <p:cNvPr id="7" name="Content Placeholder 6">
            <a:extLst>
              <a:ext uri="{FF2B5EF4-FFF2-40B4-BE49-F238E27FC236}">
                <a16:creationId xmlns:a16="http://schemas.microsoft.com/office/drawing/2014/main" id="{E845442A-69D8-FFC9-4393-3897499D71FC}"/>
              </a:ext>
            </a:extLst>
          </p:cNvPr>
          <p:cNvSpPr>
            <a:spLocks noGrp="1"/>
          </p:cNvSpPr>
          <p:nvPr>
            <p:ph sz="half" idx="1"/>
          </p:nvPr>
        </p:nvSpPr>
        <p:spPr>
          <a:xfrm>
            <a:off x="838200" y="2612501"/>
            <a:ext cx="10195560" cy="3880373"/>
          </a:xfrm>
        </p:spPr>
        <p:txBody>
          <a:bodyPr>
            <a:noAutofit/>
          </a:bodyPr>
          <a:lstStyle/>
          <a:p>
            <a:pPr marL="457200" indent="-457200">
              <a:lnSpc>
                <a:spcPct val="100000"/>
              </a:lnSpc>
              <a:spcAft>
                <a:spcPts val="1000"/>
              </a:spcAft>
              <a:buFont typeface="+mj-lt"/>
              <a:buAutoNum type="arabicPeriod"/>
            </a:pPr>
            <a:r>
              <a:rPr lang="en-US" sz="2200" dirty="0"/>
              <a:t>qiimayn lagu ogaanayo oo lagu dhimayo khatarta cilladaha murqaha iyo lafaha ee ka dhaca xarunta</a:t>
            </a:r>
          </a:p>
          <a:p>
            <a:pPr marL="457200" indent="-457200">
              <a:lnSpc>
                <a:spcPct val="100000"/>
              </a:lnSpc>
              <a:spcAft>
                <a:spcPts val="1000"/>
              </a:spcAft>
              <a:buFont typeface="+mj-lt"/>
              <a:buAutoNum type="arabicPeriod"/>
            </a:pPr>
            <a:r>
              <a:rPr lang="en-US" sz="2200" dirty="0"/>
              <a:t>tababarka hore iyo mid joogto ah oo shaqaalaha la siiyo oo ku saabsan isku haboonaanta dadka iyo shaqada iyo faa'iidooyinkeeda, oo ay ku jiraan muhiimada ka soo warbixinta calaamadaha hore ee cilladaha muruqyada iyo lafaha</a:t>
            </a:r>
          </a:p>
          <a:p>
            <a:pPr marL="457200" indent="-457200">
              <a:lnSpc>
                <a:spcPct val="100000"/>
              </a:lnSpc>
              <a:spcAft>
                <a:spcPts val="1000"/>
              </a:spcAft>
              <a:buFont typeface="+mj-lt"/>
              <a:buAutoNum type="arabicPeriod"/>
            </a:pPr>
            <a:r>
              <a:rPr lang="en-US" sz="2200" dirty="0"/>
              <a:t>Nidaam lagu hubinayo ka soo warbixinta xilli hore ah ee cilladaha muruqyada iyo lafaha si looga hortago ama loo yareeyo sii xumaanshaha calaamadaha jirrada, dhalashada dhaawacyada halista ah iyo dalbashada magdhawga wakhtiga lumay</a:t>
            </a:r>
          </a:p>
        </p:txBody>
      </p:sp>
      <p:sp>
        <p:nvSpPr>
          <p:cNvPr id="3" name="TextBox 2">
            <a:extLst>
              <a:ext uri="{FF2B5EF4-FFF2-40B4-BE49-F238E27FC236}">
                <a16:creationId xmlns:a16="http://schemas.microsoft.com/office/drawing/2014/main" id="{125BEEB9-B4B5-FFD6-021A-EF1E5C646E93}"/>
              </a:ext>
            </a:extLst>
          </p:cNvPr>
          <p:cNvSpPr txBox="1"/>
          <p:nvPr/>
        </p:nvSpPr>
        <p:spPr>
          <a:xfrm>
            <a:off x="903410" y="1240972"/>
            <a:ext cx="10385179" cy="461665"/>
          </a:xfrm>
          <a:prstGeom prst="rect">
            <a:avLst/>
          </a:prstGeom>
          <a:noFill/>
        </p:spPr>
        <p:txBody>
          <a:bodyPr wrap="square" rtlCol="0">
            <a:spAutoFit/>
          </a:bodyPr>
          <a:lstStyle/>
          <a:p>
            <a:pPr>
              <a:spcBef>
                <a:spcPts val="1000"/>
              </a:spcBef>
              <a:spcAft>
                <a:spcPts val="1000"/>
              </a:spcAft>
            </a:pPr>
            <a:r>
              <a:rPr lang="en-US" sz="2400" dirty="0"/>
              <a:t>[Faahfaahin mid kasta oo ka mid ah kuwan soo socda ee ku saabsan sida barnaamijka isku haboonaanta dadka iyo shaqada (ergonomics) ee xaruntu uu u shaqeeyo.]</a:t>
            </a:r>
          </a:p>
        </p:txBody>
      </p:sp>
    </p:spTree>
    <p:extLst>
      <p:ext uri="{BB962C8B-B14F-4D97-AF65-F5344CB8AC3E}">
        <p14:creationId xmlns:p14="http://schemas.microsoft.com/office/powerpoint/2010/main" val="2601855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5E0A-1CC9-EF03-F569-8173A0C41235}"/>
              </a:ext>
            </a:extLst>
          </p:cNvPr>
          <p:cNvSpPr>
            <a:spLocks noGrp="1"/>
          </p:cNvSpPr>
          <p:nvPr>
            <p:ph type="title"/>
          </p:nvPr>
        </p:nvSpPr>
        <p:spPr>
          <a:xfrm>
            <a:off x="838200" y="365126"/>
            <a:ext cx="10515600" cy="875846"/>
          </a:xfrm>
        </p:spPr>
        <p:txBody>
          <a:bodyPr>
            <a:normAutofit fontScale="90000"/>
          </a:bodyPr>
          <a:lstStyle/>
          <a:p>
            <a:r>
              <a:rPr lang="en-US" sz="3600" dirty="0" err="1">
                <a:latin typeface="+mn-lt"/>
              </a:rPr>
              <a:t>Barnaamijka</a:t>
            </a:r>
            <a:r>
              <a:rPr lang="en-US" sz="3600" dirty="0">
                <a:latin typeface="+mn-lt"/>
              </a:rPr>
              <a:t> [Xarunta] ee isku haboonaanta dadka iyo shaqada (ergonomics), sii socota</a:t>
            </a:r>
          </a:p>
        </p:txBody>
      </p:sp>
      <p:sp>
        <p:nvSpPr>
          <p:cNvPr id="8" name="Content Placeholder 7">
            <a:extLst>
              <a:ext uri="{FF2B5EF4-FFF2-40B4-BE49-F238E27FC236}">
                <a16:creationId xmlns:a16="http://schemas.microsoft.com/office/drawing/2014/main" id="{2078A1CD-A55A-849B-F743-78711F36459D}"/>
              </a:ext>
            </a:extLst>
          </p:cNvPr>
          <p:cNvSpPr>
            <a:spLocks noGrp="1"/>
          </p:cNvSpPr>
          <p:nvPr>
            <p:ph sz="half" idx="2"/>
          </p:nvPr>
        </p:nvSpPr>
        <p:spPr>
          <a:xfrm>
            <a:off x="1040382" y="2488599"/>
            <a:ext cx="10313418" cy="4165514"/>
          </a:xfrm>
        </p:spPr>
        <p:txBody>
          <a:bodyPr>
            <a:noAutofit/>
          </a:bodyPr>
          <a:lstStyle/>
          <a:p>
            <a:pPr marL="457200" indent="-457200">
              <a:lnSpc>
                <a:spcPct val="100000"/>
              </a:lnSpc>
              <a:spcAft>
                <a:spcPts val="1000"/>
              </a:spcAft>
              <a:buFont typeface="+mj-lt"/>
              <a:buAutoNum type="arabicPeriod" startAt="4"/>
            </a:pPr>
            <a:r>
              <a:rPr lang="en-US" sz="2200" dirty="0"/>
              <a:t>Nidaam loogu talagala shaqaalaha si ay uga soo bixiyaan xalalka suurtagalka ah ee la hirgelin karo si loo yareeyo, loo xakameeyo ama loo baabi'iyo cilladaha ku yimaada murqaha iyo lafaha jirka ee goobta shaqada</a:t>
            </a:r>
          </a:p>
          <a:p>
            <a:pPr marL="457200" indent="-457200">
              <a:lnSpc>
                <a:spcPct val="100000"/>
              </a:lnSpc>
              <a:spcAft>
                <a:spcPts val="1000"/>
              </a:spcAft>
              <a:buFont typeface="+mj-lt"/>
              <a:buAutoNum type="arabicPeriod" startAt="4"/>
            </a:pPr>
            <a:r>
              <a:rPr lang="en-US" sz="2200" dirty="0"/>
              <a:t>Nidaamyada lagu hubinayo wax ka beddelka goobta shaqada iyo dhismaha weyn ay waafaqsanyihiin hadafka barnaamijka</a:t>
            </a:r>
          </a:p>
          <a:p>
            <a:pPr marL="457200" indent="-457200">
              <a:lnSpc>
                <a:spcPct val="100000"/>
              </a:lnSpc>
              <a:spcAft>
                <a:spcPts val="1000"/>
              </a:spcAft>
              <a:buFont typeface="+mj-lt"/>
              <a:buAutoNum type="arabicPeriod" startAt="4"/>
            </a:pPr>
            <a:r>
              <a:rPr lang="en-US" sz="2200" dirty="0"/>
              <a:t>Qiimaynta barnaamijka isku haboonaanta dadka iyo shaqada (ergonomics) oo sannadle ah iyo mar kasta oo isbeddel lagu sameeyo habka shaqadu u fusho.</a:t>
            </a:r>
          </a:p>
          <a:p>
            <a:pPr marL="457200" indent="-457200">
              <a:lnSpc>
                <a:spcPct val="100000"/>
              </a:lnSpc>
              <a:spcAft>
                <a:spcPts val="1000"/>
              </a:spcAft>
              <a:buFont typeface="+mj-lt"/>
              <a:buAutoNum type="arabicPeriod" startAt="4"/>
            </a:pPr>
            <a:r>
              <a:rPr lang="en-US" sz="2200" dirty="0"/>
              <a:t>Sida loo galo karo barnaamijka xarunta ee isku haboonaanta dadka iyo shaqada (ergonomics)</a:t>
            </a:r>
          </a:p>
        </p:txBody>
      </p:sp>
      <p:sp>
        <p:nvSpPr>
          <p:cNvPr id="3" name="TextBox 2">
            <a:extLst>
              <a:ext uri="{FF2B5EF4-FFF2-40B4-BE49-F238E27FC236}">
                <a16:creationId xmlns:a16="http://schemas.microsoft.com/office/drawing/2014/main" id="{125BEEB9-B4B5-FFD6-021A-EF1E5C646E93}"/>
              </a:ext>
            </a:extLst>
          </p:cNvPr>
          <p:cNvSpPr txBox="1"/>
          <p:nvPr/>
        </p:nvSpPr>
        <p:spPr>
          <a:xfrm>
            <a:off x="838200" y="1306097"/>
            <a:ext cx="10385179" cy="461665"/>
          </a:xfrm>
          <a:prstGeom prst="rect">
            <a:avLst/>
          </a:prstGeom>
          <a:noFill/>
        </p:spPr>
        <p:txBody>
          <a:bodyPr wrap="square" rtlCol="0">
            <a:spAutoFit/>
          </a:bodyPr>
          <a:lstStyle/>
          <a:p>
            <a:pPr>
              <a:spcBef>
                <a:spcPts val="1000"/>
              </a:spcBef>
              <a:spcAft>
                <a:spcPts val="1000"/>
              </a:spcAft>
            </a:pPr>
            <a:r>
              <a:rPr lang="en-US" sz="2400" dirty="0"/>
              <a:t>[Faahfaahin mid kasta oo ka mid ah kuwan soo socda ee ku saabsan sida barnaamijka isku haboonaanta dadka iyo shaqada (ergonomics) ee xaruntu uu u shaqeeyo.]</a:t>
            </a:r>
          </a:p>
        </p:txBody>
      </p:sp>
    </p:spTree>
    <p:extLst>
      <p:ext uri="{BB962C8B-B14F-4D97-AF65-F5344CB8AC3E}">
        <p14:creationId xmlns:p14="http://schemas.microsoft.com/office/powerpoint/2010/main" val="3517560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76479-409B-068C-E96A-E46DA57D4290}"/>
              </a:ext>
            </a:extLst>
          </p:cNvPr>
          <p:cNvSpPr>
            <a:spLocks noGrp="1"/>
          </p:cNvSpPr>
          <p:nvPr>
            <p:ph type="title"/>
          </p:nvPr>
        </p:nvSpPr>
        <p:spPr>
          <a:xfrm>
            <a:off x="590296" y="365125"/>
            <a:ext cx="11057128" cy="707771"/>
          </a:xfrm>
        </p:spPr>
        <p:txBody>
          <a:bodyPr>
            <a:noAutofit/>
          </a:bodyPr>
          <a:lstStyle/>
          <a:p>
            <a:r>
              <a:rPr lang="en-US" sz="3600">
                <a:latin typeface="+mn-lt"/>
              </a:rPr>
              <a:t>Astaamaha iyo calaamadaha cilladaha murqaha iyo lafaha waxaa laga yaabaa in ay ka mid yihiin</a:t>
            </a:r>
          </a:p>
        </p:txBody>
      </p:sp>
      <p:sp>
        <p:nvSpPr>
          <p:cNvPr id="3" name="Content Placeholder 2">
            <a:extLst>
              <a:ext uri="{FF2B5EF4-FFF2-40B4-BE49-F238E27FC236}">
                <a16:creationId xmlns:a16="http://schemas.microsoft.com/office/drawing/2014/main" id="{C4E184CE-A81C-671D-29FC-17C7BDB383DE}"/>
              </a:ext>
            </a:extLst>
          </p:cNvPr>
          <p:cNvSpPr>
            <a:spLocks noGrp="1"/>
          </p:cNvSpPr>
          <p:nvPr>
            <p:ph sz="half" idx="1"/>
          </p:nvPr>
        </p:nvSpPr>
        <p:spPr>
          <a:xfrm>
            <a:off x="914400" y="1207896"/>
            <a:ext cx="5181600" cy="4916551"/>
          </a:xfrm>
        </p:spPr>
        <p:txBody>
          <a:bodyPr>
            <a:noAutofit/>
          </a:bodyPr>
          <a:lstStyle/>
          <a:p>
            <a:pPr>
              <a:lnSpc>
                <a:spcPct val="110000"/>
              </a:lnSpc>
              <a:spcAft>
                <a:spcPts val="1000"/>
              </a:spcAft>
            </a:pPr>
            <a:r>
              <a:rPr lang="en-US" sz="2000" dirty="0"/>
              <a:t>Daalka</a:t>
            </a:r>
          </a:p>
          <a:p>
            <a:pPr>
              <a:lnSpc>
                <a:spcPct val="110000"/>
              </a:lnSpc>
              <a:spcAft>
                <a:spcPts val="1000"/>
              </a:spcAft>
            </a:pPr>
            <a:r>
              <a:rPr lang="en-US" sz="2000" dirty="0"/>
              <a:t>Juuc-juucsanaanta </a:t>
            </a:r>
          </a:p>
          <a:p>
            <a:pPr>
              <a:lnSpc>
                <a:spcPct val="110000"/>
              </a:lnSpc>
              <a:spcAft>
                <a:spcPts val="1000"/>
              </a:spcAft>
            </a:pPr>
            <a:r>
              <a:rPr lang="en-US" sz="2000" dirty="0"/>
              <a:t>Xanuunitaanka (meel xanuunaysa ama dareen wax in ay kugu mudanyihiin)</a:t>
            </a:r>
          </a:p>
          <a:p>
            <a:pPr>
              <a:lnSpc>
                <a:spcPct val="110000"/>
              </a:lnSpc>
              <a:spcAft>
                <a:spcPts val="1000"/>
              </a:spcAft>
            </a:pPr>
            <a:r>
              <a:rPr lang="en-US" sz="2000" dirty="0"/>
              <a:t>Tabar darrayn</a:t>
            </a:r>
          </a:p>
          <a:p>
            <a:pPr>
              <a:lnSpc>
                <a:spcPct val="110000"/>
              </a:lnSpc>
              <a:spcAft>
                <a:spcPts val="1000"/>
              </a:spcAft>
            </a:pPr>
            <a:r>
              <a:rPr lang="en-US" sz="2000" dirty="0"/>
              <a:t>Raaxo darro</a:t>
            </a:r>
          </a:p>
          <a:p>
            <a:pPr>
              <a:lnSpc>
                <a:spcPct val="110000"/>
              </a:lnSpc>
              <a:spcAft>
                <a:spcPts val="1000"/>
              </a:spcAft>
            </a:pPr>
            <a:r>
              <a:rPr lang="en-US" sz="2000" dirty="0"/>
              <a:t>In meel jirka ah ay noqoto jileec xanuunaysa </a:t>
            </a:r>
          </a:p>
          <a:p>
            <a:pPr>
              <a:lnSpc>
                <a:spcPct val="110000"/>
              </a:lnSpc>
              <a:spcAft>
                <a:spcPts val="1000"/>
              </a:spcAft>
            </a:pPr>
            <a:r>
              <a:rPr lang="en-US" sz="2000" dirty="0"/>
              <a:t>Dareen gubasho ah</a:t>
            </a:r>
          </a:p>
          <a:p>
            <a:pPr>
              <a:lnSpc>
                <a:spcPct val="110000"/>
              </a:lnSpc>
              <a:spcAft>
                <a:spcPts val="1000"/>
              </a:spcAft>
            </a:pPr>
            <a:r>
              <a:rPr lang="en-US" sz="2000" dirty="0"/>
              <a:t>Mudmudniinka jiriiricada oo kale</a:t>
            </a:r>
          </a:p>
          <a:p>
            <a:endParaRPr lang="en-US" sz="2400" dirty="0"/>
          </a:p>
        </p:txBody>
      </p:sp>
      <p:sp>
        <p:nvSpPr>
          <p:cNvPr id="5" name="Content Placeholder 4">
            <a:extLst>
              <a:ext uri="{FF2B5EF4-FFF2-40B4-BE49-F238E27FC236}">
                <a16:creationId xmlns:a16="http://schemas.microsoft.com/office/drawing/2014/main" id="{FA7EA32F-86C5-A1FD-C4FB-C64806F60720}"/>
              </a:ext>
            </a:extLst>
          </p:cNvPr>
          <p:cNvSpPr>
            <a:spLocks noGrp="1"/>
          </p:cNvSpPr>
          <p:nvPr>
            <p:ph sz="half" idx="2"/>
          </p:nvPr>
        </p:nvSpPr>
        <p:spPr>
          <a:xfrm>
            <a:off x="6096000" y="1207896"/>
            <a:ext cx="5181600" cy="4879975"/>
          </a:xfrm>
        </p:spPr>
        <p:txBody>
          <a:bodyPr>
            <a:noAutofit/>
          </a:bodyPr>
          <a:lstStyle/>
          <a:p>
            <a:pPr>
              <a:lnSpc>
                <a:spcPct val="110000"/>
              </a:lnSpc>
              <a:spcAft>
                <a:spcPts val="1000"/>
              </a:spcAft>
            </a:pPr>
            <a:r>
              <a:rPr lang="en-US" sz="2000" dirty="0"/>
              <a:t>Kabuubyo </a:t>
            </a:r>
          </a:p>
          <a:p>
            <a:pPr>
              <a:lnSpc>
                <a:spcPct val="110000"/>
              </a:lnSpc>
              <a:spcAft>
                <a:spcPts val="1000"/>
              </a:spcAft>
            </a:pPr>
            <a:r>
              <a:rPr lang="en-US" sz="2000" dirty="0"/>
              <a:t>Adkaansho </a:t>
            </a:r>
          </a:p>
          <a:p>
            <a:pPr>
              <a:lnSpc>
                <a:spcPct val="110000"/>
              </a:lnSpc>
              <a:spcAft>
                <a:spcPts val="1000"/>
              </a:spcAft>
            </a:pPr>
            <a:r>
              <a:rPr lang="en-US" sz="2000" dirty="0"/>
              <a:t>Barar </a:t>
            </a:r>
          </a:p>
          <a:p>
            <a:pPr>
              <a:lnSpc>
                <a:spcPct val="110000"/>
              </a:lnSpc>
              <a:spcAft>
                <a:spcPts val="1000"/>
              </a:spcAft>
            </a:pPr>
            <a:r>
              <a:rPr lang="en-US" sz="2000" dirty="0"/>
              <a:t>In uu qofka ka lumo is dhaqdhaqaajintu </a:t>
            </a:r>
          </a:p>
          <a:p>
            <a:pPr>
              <a:lnSpc>
                <a:spcPct val="110000"/>
              </a:lnSpc>
              <a:spcAft>
                <a:spcPts val="1000"/>
              </a:spcAft>
            </a:pPr>
            <a:r>
              <a:rPr lang="en-US" sz="2000" dirty="0" err="1"/>
              <a:t>Xubnaha</a:t>
            </a:r>
            <a:r>
              <a:rPr lang="en-US" sz="2000" dirty="0"/>
              <a:t> </a:t>
            </a:r>
            <a:r>
              <a:rPr lang="en-US" sz="2000" dirty="0" err="1"/>
              <a:t>jirka</a:t>
            </a:r>
            <a:r>
              <a:rPr lang="en-US" sz="2000" dirty="0"/>
              <a:t> </a:t>
            </a:r>
            <a:r>
              <a:rPr lang="en-US" sz="2000" dirty="0" err="1"/>
              <a:t>oo</a:t>
            </a:r>
            <a:r>
              <a:rPr lang="en-US" sz="2000" dirty="0"/>
              <a:t> "</a:t>
            </a:r>
            <a:r>
              <a:rPr lang="en-US" sz="2000" dirty="0" err="1"/>
              <a:t>hurdo</a:t>
            </a:r>
            <a:r>
              <a:rPr lang="en-US" sz="2000" dirty="0"/>
              <a:t> </a:t>
            </a:r>
            <a:r>
              <a:rPr lang="en-US" sz="2000" dirty="0" err="1"/>
              <a:t>gelaya</a:t>
            </a:r>
            <a:r>
              <a:rPr lang="en-US" sz="2000" dirty="0"/>
              <a:t>"</a:t>
            </a:r>
          </a:p>
          <a:p>
            <a:pPr>
              <a:lnSpc>
                <a:spcPct val="110000"/>
              </a:lnSpc>
              <a:spcAft>
                <a:spcPts val="1000"/>
              </a:spcAft>
            </a:pPr>
            <a:r>
              <a:rPr lang="en-US" sz="2000" dirty="0"/>
              <a:t>In xoogu ka lumo</a:t>
            </a:r>
          </a:p>
          <a:p>
            <a:pPr>
              <a:lnSpc>
                <a:spcPct val="110000"/>
              </a:lnSpc>
              <a:spcAft>
                <a:spcPts val="1000"/>
              </a:spcAft>
            </a:pPr>
            <a:r>
              <a:rPr lang="en-US" sz="2000" dirty="0"/>
              <a:t>In uu dhaqdhaqaaqa xubinta ka lumo</a:t>
            </a:r>
          </a:p>
          <a:p>
            <a:pPr>
              <a:lnSpc>
                <a:spcPct val="110000"/>
              </a:lnSpc>
              <a:spcAft>
                <a:spcPts val="1000"/>
              </a:spcAft>
            </a:pPr>
            <a:r>
              <a:rPr lang="en-US" sz="2000" dirty="0"/>
              <a:t>Dhibaatada in uu ku xabo hurdo seexashada xanuun dartii</a:t>
            </a:r>
          </a:p>
          <a:p>
            <a:pPr marL="0" indent="0">
              <a:buNone/>
            </a:pPr>
            <a:endParaRPr lang="en-US" sz="2400" dirty="0"/>
          </a:p>
        </p:txBody>
      </p:sp>
    </p:spTree>
    <p:extLst>
      <p:ext uri="{BB962C8B-B14F-4D97-AF65-F5344CB8AC3E}">
        <p14:creationId xmlns:p14="http://schemas.microsoft.com/office/powerpoint/2010/main" val="4140087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otalTime>170</TotalTime>
  <Words>1161</Words>
  <Application>Microsoft Office PowerPoint</Application>
  <PresentationFormat>Widescreen</PresentationFormat>
  <Paragraphs>101</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Isku haboonaanta dadka iyo shaqada (ergonomics): Tababarka Shaqaalaha</vt:lpstr>
      <vt:lpstr> Isku haboonaanta dadka iyo shaqada (ergonomics): Tababarka Shaqaalaha Xeerarka Minnesota ee 182.677, qayb hoosaadka 4  </vt:lpstr>
      <vt:lpstr>Tababarka shaqaalaha ee ku saabsan isku haboonaanta dadka iyo shaqada (ergonomics)</vt:lpstr>
      <vt:lpstr>Xubnaha guddiga badbaadada</vt:lpstr>
      <vt:lpstr>Xubnaha guddiga badbaadada, sii socota</vt:lpstr>
      <vt:lpstr>Xubnaha guddiga badbaadada, sii socota</vt:lpstr>
      <vt:lpstr>Barnaamijka [xarunta] ee isku haboonaanta dadka iyo shaqada (ergonomics);</vt:lpstr>
      <vt:lpstr>Barnaamijka [Xarunta] ee isku haboonaanta dadka iyo shaqada (ergonomics), sii socota</vt:lpstr>
      <vt:lpstr>Astaamaha iyo calaamadaha cilladaha murqaha iyo lafaha waxaa laga yaabaa in ay ka mid yihiin</vt:lpstr>
      <vt:lpstr>Nidaamyada loogu talagalay in lagaga soo warbixiyo astaamaha hore, calaamadaha MSDs</vt:lpstr>
      <vt:lpstr>Habka loogu talagalay ka soo warbixinta waxyaabaha kale ee khatarta ah</vt:lpstr>
      <vt:lpstr>[ Kontaroolada Injineerada ee khataraha ka iman karan isku haboonaanta dadka iyo shaqada (ergonomics) ee hadda jirta ama la furlin doono.]</vt:lpstr>
      <vt:lpstr>[ Kontaroolada maamulka ee khataraha ka iman karan isku haboonaanta dadka iyo shaqada (ergonomics) ee hadda jirta ama la furlin doono.]</vt:lpstr>
      <vt:lpstr>Soo gudbinta oo la dhiiri galiyay</vt:lpstr>
      <vt:lpstr>Inta jeer ee tababarka la bixiyo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Ergonomics -- employee training</dc:title>
  <dc:creator>Minnesota OSHA Workplace Safety Consultation, Minnesota Department of Labor and Industry</dc:creator>
  <cp:lastModifiedBy>April Peterson</cp:lastModifiedBy>
  <cp:revision>8</cp:revision>
  <dcterms:created xsi:type="dcterms:W3CDTF">2023-07-17T19:24:11Z</dcterms:created>
  <dcterms:modified xsi:type="dcterms:W3CDTF">2024-05-08T21:56:38Z</dcterms:modified>
</cp:coreProperties>
</file>