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3355" r:id="rId5"/>
    <p:sldId id="264" r:id="rId6"/>
    <p:sldId id="3356" r:id="rId7"/>
    <p:sldId id="3357" r:id="rId8"/>
    <p:sldId id="3358" r:id="rId9"/>
    <p:sldId id="3360" r:id="rId10"/>
    <p:sldId id="3361" r:id="rId11"/>
    <p:sldId id="3362" r:id="rId12"/>
    <p:sldId id="3363" r:id="rId13"/>
    <p:sldId id="3364" r:id="rId14"/>
    <p:sldId id="3365" r:id="rId15"/>
    <p:sldId id="3366" r:id="rId16"/>
    <p:sldId id="3367" r:id="rId17"/>
    <p:sldId id="3368" r:id="rId18"/>
    <p:sldId id="336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99D1FF"/>
    <a:srgbClr val="D6EDFF"/>
    <a:srgbClr val="003865"/>
    <a:srgbClr val="78BE21"/>
    <a:srgbClr val="000000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10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4/1/2026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dli.mn.gov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8" descr="Logo: Minnesota Department of Labor and Industry">
            <a:extLst>
              <a:ext uri="{FF2B5EF4-FFF2-40B4-BE49-F238E27FC236}">
                <a16:creationId xmlns:a16="http://schemas.microsoft.com/office/drawing/2014/main" id="{7B840020-0682-1335-EE5A-86A26767B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3238500" y="1817078"/>
            <a:ext cx="5715000" cy="6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81052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764404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365125"/>
            <a:ext cx="10515600" cy="8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838200" y="1438275"/>
            <a:ext cx="10515600" cy="473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" y="-376"/>
            <a:ext cx="12192000" cy="4572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" y="44942"/>
            <a:ext cx="12192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0B39CA-629B-2D48-7741-24AD55AF107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4/1/2026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7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B9A518-5B17-ED80-1AD8-2DD3847D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6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5BE29E-4A21-6AAA-F5AE-A9CC9B59C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dli.mn.gov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FCCACB82-4C63-865B-470E-7A193EF86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8200" y="1187413"/>
            <a:ext cx="105156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0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138748"/>
            <a:ext cx="4164623" cy="4788393"/>
          </a:xfrm>
          <a:noFill/>
        </p:spPr>
        <p:txBody>
          <a:bodyPr lIns="0" tIns="91440" rIns="0" bIns="91440" anchor="t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5662246" y="1159870"/>
            <a:ext cx="5691554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dli.mn.gov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EAA32018-5087-2ABA-790C-1E17CCDC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30822" y="775037"/>
            <a:ext cx="456800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7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58ED61-28EC-0772-88E9-F909DF6CF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3FDC0FD-800B-B715-CF83-5CF7249B5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8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dli.mn.gov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8" descr="Logo: Minnesota Department of Labor and Industry">
            <a:extLst>
              <a:ext uri="{FF2B5EF4-FFF2-40B4-BE49-F238E27FC236}">
                <a16:creationId xmlns:a16="http://schemas.microsoft.com/office/drawing/2014/main" id="{B3ACA8ED-3AFA-8AA3-67A0-E2A1F0B3E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2961237" y="1470214"/>
            <a:ext cx="6269526" cy="11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4BE781A-916B-D771-E89E-DD96FF81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E29F42DD-D6F6-760B-99E9-9B0CA6F71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167477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5BA19DA7-202E-FEDF-597A-34FCF4DB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5" name="Graphic 5" descr="Logo: Minnesota Department of Labor and Industry">
            <a:extLst>
              <a:ext uri="{FF2B5EF4-FFF2-40B4-BE49-F238E27FC236}">
                <a16:creationId xmlns:a16="http://schemas.microsoft.com/office/drawing/2014/main" id="{35E51DB7-DCB5-8738-79EA-03ACCE317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470675" y="6069022"/>
            <a:ext cx="3034525" cy="348687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19FFEEA-CA4D-4F39-A9B6-2B3A8CFE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CB67518B-D906-BC91-0000-85D6DCB8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0DA68F0-5F04-F220-0744-1ECF5CF56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94B307B2-FF61-AE23-215B-3E663344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91C734E-7506-F9E6-4011-1787B6FE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EEF45914-338E-246E-27EB-FE236183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451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91440" rIns="0" bIns="9144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 i="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8" descr="Logo: Minnesota Department of Labor and Industry">
            <a:extLst>
              <a:ext uri="{FF2B5EF4-FFF2-40B4-BE49-F238E27FC236}">
                <a16:creationId xmlns:a16="http://schemas.microsoft.com/office/drawing/2014/main" id="{FD36009B-88FC-78F9-3C31-E1AC277C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8470272" y="728267"/>
            <a:ext cx="3034525" cy="348687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3305909" y="612167"/>
            <a:ext cx="5580183" cy="808751"/>
          </a:xfrm>
        </p:spPr>
        <p:txBody>
          <a:bodyPr tIns="91440" b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edit slide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408113" y="1755775"/>
            <a:ext cx="9434512" cy="4045935"/>
          </a:xfrm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91440" tIns="91440" rIns="91440" bIns="9144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black">
          <a:xfrm>
            <a:off x="360218" y="1683143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black">
          <a:xfrm>
            <a:off x="8462902" y="1628314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black">
          <a:xfrm>
            <a:off x="360218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black">
          <a:xfrm>
            <a:off x="4405004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black">
          <a:xfrm>
            <a:off x="8462902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1280033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2984" y="3139356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8125968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4998679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4998678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4998678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229362" y="1588094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black">
          <a:xfrm>
            <a:off x="430301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836066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229362" y="3447161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430301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black">
          <a:xfrm>
            <a:off x="836066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black">
          <a:xfrm>
            <a:off x="229362" y="5242666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black">
          <a:xfrm>
            <a:off x="430301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black">
          <a:xfrm>
            <a:off x="836066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F8F9587-D45C-C876-F0C6-A9F42034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28B90B5-0ADD-4FAB-AAA7-60B10917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77838" y="452438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8776001" y="450884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77253" y="3743578"/>
            <a:ext cx="2746375" cy="2612772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8775416" y="3742023"/>
            <a:ext cx="2746375" cy="2612773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D5E9BE-CAA2-49B9-B3D1-E3587DB5B59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A98041-598A-4B86-A4FE-CE64268EA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555802" y="2718639"/>
            <a:ext cx="2746375" cy="3300984"/>
          </a:xfrm>
        </p:spPr>
        <p:txBody>
          <a:bodyPr tIns="91440" bIns="91440"/>
          <a:lstStyle>
            <a:lvl1pPr marL="0" indent="0">
              <a:buNone/>
              <a:defRPr sz="25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8742872" y="1788132"/>
            <a:ext cx="2811462" cy="3300014"/>
          </a:xfrm>
        </p:spPr>
        <p:txBody>
          <a:bodyPr tIns="91440" bIns="91440"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D5E9BE-CAA2-49B9-B3D1-E3587DB5B59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 lIns="0" tIns="91440" rIns="0" bIns="9144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black">
          <a:xfrm>
            <a:off x="144193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black">
          <a:xfrm>
            <a:off x="259661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black">
          <a:xfrm>
            <a:off x="502486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black">
          <a:xfrm>
            <a:off x="7474206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Picture Placeholder 16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black">
          <a:xfrm>
            <a:off x="9898967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Picture Placeholder 18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black">
          <a:xfrm>
            <a:off x="144193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3" name="Picture Placeholder 20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black">
          <a:xfrm>
            <a:off x="259661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5" name="Picture Placeholder 22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black">
          <a:xfrm>
            <a:off x="502486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Picture Placeholder 24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black">
          <a:xfrm>
            <a:off x="7474206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Picture Placeholder 26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7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black">
          <a:xfrm>
            <a:off x="9898967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tIns="91440" rIns="274320" bIns="9144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lIns="91440" tIns="91440" rIns="274320" bIns="9144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+mj-lt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White Overlay,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0" y="1445132"/>
            <a:ext cx="12191999" cy="2443973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FDF79-D1A5-EC08-48ED-49790FC298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0" y="3889105"/>
            <a:ext cx="12191999" cy="1542812"/>
          </a:xfrm>
          <a:solidFill>
            <a:schemeClr val="bg1"/>
          </a:solidFill>
        </p:spPr>
        <p:txBody>
          <a:bodyPr lIns="274320" tIns="274320" rIns="274320" bIns="27432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1858556263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dli.mn.gov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0" tIns="91440" rIns="27432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dli.mn.gov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8" descr="Logo: Minnesota Department of Labor and Industry">
            <a:extLst>
              <a:ext uri="{FF2B5EF4-FFF2-40B4-BE49-F238E27FC236}">
                <a16:creationId xmlns:a16="http://schemas.microsoft.com/office/drawing/2014/main" id="{5A064A86-2AF7-D0B1-D3E3-157E142B6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8470272" y="728267"/>
            <a:ext cx="3034525" cy="3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7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dli.mn.gov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7" descr="Logo: Minnesota Department of Labor and Industry">
            <a:extLst>
              <a:ext uri="{FF2B5EF4-FFF2-40B4-BE49-F238E27FC236}">
                <a16:creationId xmlns:a16="http://schemas.microsoft.com/office/drawing/2014/main" id="{D4E76200-C1E2-2EEC-F2E6-5BBE73AF8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8470272" y="728267"/>
            <a:ext cx="3034525" cy="3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9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, 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6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lIns="0" tIns="182880" rIns="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dli.mn.gov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7" descr="Logo: Minnesota Department of Labor and Industry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8284867" y="705704"/>
            <a:ext cx="3017836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280033"/>
            <a:ext cx="10515600" cy="489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838200" y="1280033"/>
            <a:ext cx="10515600" cy="4896931"/>
          </a:xfrm>
          <a:noFill/>
        </p:spPr>
        <p:txBody>
          <a:bodyPr lIns="274320" tIns="274320" rIns="274320" bIns="27432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dli.mn.gov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856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865" r:id="rId10"/>
    <p:sldLayoutId id="2147483780" r:id="rId11"/>
    <p:sldLayoutId id="2147483846" r:id="rId12"/>
    <p:sldLayoutId id="2147483847" r:id="rId13"/>
    <p:sldLayoutId id="2147483853" r:id="rId14"/>
    <p:sldLayoutId id="2147483845" r:id="rId15"/>
    <p:sldLayoutId id="2147483849" r:id="rId16"/>
    <p:sldLayoutId id="2147483854" r:id="rId17"/>
    <p:sldLayoutId id="2147483850" r:id="rId18"/>
    <p:sldLayoutId id="2147483855" r:id="rId19"/>
    <p:sldLayoutId id="2147483773" r:id="rId20"/>
    <p:sldLayoutId id="2147483800" r:id="rId21"/>
    <p:sldLayoutId id="2147483688" r:id="rId22"/>
    <p:sldLayoutId id="2147483826" r:id="rId23"/>
    <p:sldLayoutId id="2147483801" r:id="rId24"/>
    <p:sldLayoutId id="2147483802" r:id="rId25"/>
    <p:sldLayoutId id="2147483803" r:id="rId26"/>
    <p:sldLayoutId id="2147483843" r:id="rId27"/>
    <p:sldLayoutId id="2147483844" r:id="rId28"/>
    <p:sldLayoutId id="2147483767" r:id="rId29"/>
    <p:sldLayoutId id="2147483771" r:id="rId30"/>
    <p:sldLayoutId id="2147483772" r:id="rId31"/>
    <p:sldLayoutId id="2147483820" r:id="rId32"/>
    <p:sldLayoutId id="2147483769" r:id="rId33"/>
    <p:sldLayoutId id="2147483770" r:id="rId34"/>
    <p:sldLayoutId id="2147483829" r:id="rId35"/>
    <p:sldLayoutId id="2147483732" r:id="rId36"/>
    <p:sldLayoutId id="2147483794" r:id="rId37"/>
    <p:sldLayoutId id="2147483733" r:id="rId38"/>
    <p:sldLayoutId id="2147483821" r:id="rId39"/>
    <p:sldLayoutId id="2147483805" r:id="rId40"/>
    <p:sldLayoutId id="2147483806" r:id="rId41"/>
    <p:sldLayoutId id="2147483822" r:id="rId42"/>
    <p:sldLayoutId id="2147483750" r:id="rId43"/>
    <p:sldLayoutId id="2147483765" r:id="rId44"/>
    <p:sldLayoutId id="2147483823" r:id="rId45"/>
    <p:sldLayoutId id="2147483809" r:id="rId46"/>
    <p:sldLayoutId id="2147483808" r:id="rId47"/>
    <p:sldLayoutId id="2147483824" r:id="rId48"/>
    <p:sldLayoutId id="2147483781" r:id="rId49"/>
    <p:sldLayoutId id="2147483825" r:id="rId50"/>
    <p:sldLayoutId id="2147483807" r:id="rId51"/>
    <p:sldLayoutId id="2147483838" r:id="rId52"/>
    <p:sldLayoutId id="2147483832" r:id="rId53"/>
    <p:sldLayoutId id="2147483830" r:id="rId54"/>
    <p:sldLayoutId id="2147483837" r:id="rId55"/>
    <p:sldLayoutId id="2147483831" r:id="rId56"/>
    <p:sldLayoutId id="2147483836" r:id="rId57"/>
    <p:sldLayoutId id="2147483833" r:id="rId58"/>
    <p:sldLayoutId id="2147483842" r:id="rId59"/>
    <p:sldLayoutId id="2147483841" r:id="rId60"/>
    <p:sldLayoutId id="2147483738" r:id="rId61"/>
    <p:sldLayoutId id="2147483739" r:id="rId62"/>
    <p:sldLayoutId id="2147483754" r:id="rId63"/>
    <p:sldLayoutId id="2147483755" r:id="rId64"/>
    <p:sldLayoutId id="2147483759" r:id="rId65"/>
    <p:sldLayoutId id="2147483848" r:id="rId66"/>
    <p:sldLayoutId id="2147483753" r:id="rId67"/>
    <p:sldLayoutId id="2147483763" r:id="rId68"/>
    <p:sldLayoutId id="2147483762" r:id="rId69"/>
    <p:sldLayoutId id="2147483797" r:id="rId70"/>
    <p:sldLayoutId id="2147483861" r:id="rId71"/>
    <p:sldLayoutId id="2147483851" r:id="rId72"/>
    <p:sldLayoutId id="2147483862" r:id="rId73"/>
    <p:sldLayoutId id="2147483863" r:id="rId7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38BDF9-8802-AB6B-C359-F6FF74BB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0987"/>
            <a:ext cx="10515600" cy="1216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Ergonomics</a:t>
            </a:r>
            <a:r>
              <a:rPr lang="en-US"/>
              <a:t>:  Employee </a:t>
            </a:r>
            <a:r>
              <a:rPr lang="en-US" dirty="0"/>
              <a:t>training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9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CCA3-117C-8EE1-2FBE-5F9ABBDC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for reporting early signs, symptoms of MSDs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4BF6-C5DB-1997-457B-4B21BA4FF6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[What should be reported?]</a:t>
            </a:r>
          </a:p>
          <a:p>
            <a:r>
              <a:rPr lang="en-US" dirty="0"/>
              <a:t>[When should a hazard be reported?]</a:t>
            </a:r>
          </a:p>
          <a:p>
            <a:r>
              <a:rPr lang="en-US" dirty="0"/>
              <a:t>[How should workers make reports?]</a:t>
            </a:r>
          </a:p>
          <a:p>
            <a:r>
              <a:rPr lang="en-US" dirty="0"/>
              <a:t>[How will management respond to reports?]</a:t>
            </a:r>
          </a:p>
          <a:p>
            <a:r>
              <a:rPr lang="en-US" dirty="0"/>
              <a:t>[What should workers expect after making a report?]</a:t>
            </a:r>
          </a:p>
          <a:p>
            <a:r>
              <a:rPr lang="en-US" dirty="0"/>
              <a:t>[How will you make sure all workers understand the reporting process?]</a:t>
            </a:r>
          </a:p>
          <a:p>
            <a:r>
              <a:rPr lang="en-US" dirty="0"/>
              <a:t>[How will you make it clear no worker will face retaliation for reporting?]</a:t>
            </a:r>
          </a:p>
          <a:p>
            <a:r>
              <a:rPr lang="en-US" dirty="0"/>
              <a:t>[How might you recognize workers who identify and report </a:t>
            </a:r>
            <a:r>
              <a:rPr lang="en-US"/>
              <a:t>hazards?]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B4296-2268-0190-0773-B54E74F9F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7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7B26-CF93-9195-0186-52BBBE57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for reporting other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DB95-9E96-02F1-0D8B-164AD083DF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/>
              <a:t>[What should be reported?]</a:t>
            </a:r>
          </a:p>
          <a:p>
            <a:r>
              <a:rPr lang="en-US" sz="2300" dirty="0"/>
              <a:t>[When should a hazard be reported?]</a:t>
            </a:r>
          </a:p>
          <a:p>
            <a:r>
              <a:rPr lang="en-US" sz="2300" dirty="0"/>
              <a:t>[How should workers make reports?]</a:t>
            </a:r>
          </a:p>
          <a:p>
            <a:r>
              <a:rPr lang="en-US" sz="2300" dirty="0"/>
              <a:t>[How will management respond to reports?]</a:t>
            </a:r>
          </a:p>
          <a:p>
            <a:r>
              <a:rPr lang="en-US" sz="2300" dirty="0"/>
              <a:t>[What should workers expect after making a report?]</a:t>
            </a:r>
          </a:p>
          <a:p>
            <a:r>
              <a:rPr lang="en-US" sz="2300" dirty="0"/>
              <a:t>[How will you make sure all workers understand the reporting process?]</a:t>
            </a:r>
          </a:p>
          <a:p>
            <a:r>
              <a:rPr lang="en-US" sz="2300" dirty="0"/>
              <a:t>[How will you make it clear no worker will face retaliation for reporting?]</a:t>
            </a:r>
          </a:p>
          <a:p>
            <a:r>
              <a:rPr lang="en-US" sz="2300" dirty="0"/>
              <a:t>[How might you recognize workers who identify and report hazards?]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E5CAC-ACC8-057C-8682-D3EAD1A21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0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4CCC-67A9-3E5E-F14F-C41AE53F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Engineering controls for ergonomic hazards, in place or to be implemented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FC65-7AD5-E8AD-C10E-7FA74138E3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[Detail engineering controls for ergonomic hazards that are in place.]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[Detail engineering controls for ergonomic hazards that will be </a:t>
            </a:r>
            <a:r>
              <a:rPr lang="en-US" sz="2300"/>
              <a:t>implemented.]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938D-83FD-4C7F-C2C3-1B8401E73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6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2F95-377E-A835-E847-8F852C74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Administrative controls for ergonomic hazards, in place or to be implemented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A497-CA62-8363-4E1D-02858687D1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[Detail administrative controls for ergonomic hazards that are currently in place.]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[Detail administrative controls for ergonomic hazards that will be </a:t>
            </a:r>
            <a:r>
              <a:rPr lang="en-US" sz="2300"/>
              <a:t>implemented.]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F6FEB-8F30-09D7-1B7C-03B224A0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3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74F6-8289-614E-50C2-259CC6D5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encouraged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C167-CFFB-EAF6-539F-E9000073AB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[Detail how reporting is encouraged at the </a:t>
            </a:r>
            <a:r>
              <a:rPr lang="en-US" sz="2300"/>
              <a:t>facility.]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24EAB-370F-C8D5-2E89-CCE50CFE7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BEDF-CDF9-AA6C-884D-3538FB03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frequency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9CE3-50CB-6E34-B468-5DF0781250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New employees will be trained prior to starting work.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Current employees will receive initial training and ongoing annual training in accordance with the employer’s ergonomics program.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Training will occur during the working hours and employees will be compensated for attending the training at the employer’s standard rate of pay.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All training will be in a language and with vocabulary the employee can </a:t>
            </a:r>
            <a:r>
              <a:rPr lang="en-US" sz="2300"/>
              <a:t>understand.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3F395-E03C-5F86-7C94-BA568D2E2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77837"/>
            <a:ext cx="10972800" cy="1295182"/>
          </a:xfrm>
        </p:spPr>
        <p:txBody>
          <a:bodyPr>
            <a:normAutofit fontScale="90000"/>
          </a:bodyPr>
          <a:lstStyle/>
          <a:p>
            <a:r>
              <a:rPr lang="en-US" dirty="0"/>
              <a:t>Ergonomics – employee training</a:t>
            </a:r>
            <a:br>
              <a:rPr lang="en-US" dirty="0"/>
            </a:br>
            <a:r>
              <a:rPr lang="en-US" dirty="0"/>
              <a:t>Minnesota Statutes 182.677</a:t>
            </a:r>
            <a:r>
              <a:rPr lang="en-US"/>
              <a:t>, subdivision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8200" y="5041204"/>
            <a:ext cx="10515600" cy="1097128"/>
          </a:xfrm>
        </p:spPr>
        <p:txBody>
          <a:bodyPr/>
          <a:lstStyle/>
          <a:p>
            <a:r>
              <a:rPr lang="en-US" dirty="0"/>
              <a:t>Minnesota </a:t>
            </a:r>
            <a:r>
              <a:rPr lang="en-US"/>
              <a:t>OSHA Compliance | </a:t>
            </a:r>
            <a:r>
              <a:rPr lang="en-US" dirty="0"/>
              <a:t>Department of Labor and Industry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black">
          <a:xfrm>
            <a:off x="5766152" y="6138332"/>
            <a:ext cx="5587647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dli.mn.gov</a:t>
            </a:r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21F5FC1E-F356-0593-8971-C9F6FCF67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gray">
          <a:xfrm>
            <a:off x="470675" y="6069022"/>
            <a:ext cx="3034525" cy="3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D8A510-C131-AA39-68E2-0B90745F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training about ergonomics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E9AAF-E9C8-8BB8-372F-D09A67644A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 employer subject to this section must train all employees on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name of each individual on the employer’s safety committee;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facility’s ergonomics program;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early signs and symptoms of musculoskeletal injuries and the procedures for reporting them;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procedures for reporting injuries and other hazards;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any administrative or engineering controls related to ergonomics hazards that are in place or will be implemented;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requirements of Minn. Stat. 182.677, subd. </a:t>
            </a:r>
            <a:r>
              <a:rPr lang="en-US"/>
              <a:t>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EC85-8A0E-4655-A4A1-E0B41ABF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7B067-94D1-10D5-3E69-E63A94DC1D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dirty="0"/>
              <a:t>[Name each individual on the safety committee.]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[List names and job </a:t>
            </a:r>
            <a:r>
              <a:rPr lang="en-US" sz="2300"/>
              <a:t>titles]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FB15A-D2C2-43CD-887A-A7820CF2D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1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FD18-58F8-19A7-025A-DEF4504D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committee members, meatpacking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AC0E-9051-B380-9E7B-63A5C12247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dirty="0"/>
              <a:t>For meatpacking, add the following members: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[a certified professional ergonomist (CPE)];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[a licensed, board-certified physician, with preference given to a physician who has specialized experience and training in occupational medicine]; and</a:t>
            </a:r>
          </a:p>
          <a:p>
            <a:pPr>
              <a:lnSpc>
                <a:spcPct val="90000"/>
              </a:lnSpc>
            </a:pPr>
            <a:r>
              <a:rPr lang="en-US" sz="2300" dirty="0"/>
              <a:t>[at least three workers employed in the employer’s facility who have completed a general industry outreach course approved by the commissioner, one of whom must be an authorized employee representative if the employer is party to a collective bargaining </a:t>
            </a:r>
            <a:r>
              <a:rPr lang="en-US" sz="2300"/>
              <a:t>agreement].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50D2-1866-2A1F-184E-F956D15FD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DCDE-DC0E-B508-A058-ED74D744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[This facility’s] ergonomics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925D-1872-E906-960E-39DBD60671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/>
              <a:t>[Detail each of the following about how the facility’s ergonomics program works.]</a:t>
            </a:r>
          </a:p>
          <a:p>
            <a:r>
              <a:rPr lang="en-US" sz="2300" dirty="0"/>
              <a:t>An assessment to identify and reduce </a:t>
            </a:r>
            <a:r>
              <a:rPr lang="en-US" sz="2300"/>
              <a:t>musculoskeletal disorder (MSD) </a:t>
            </a:r>
            <a:r>
              <a:rPr lang="en-US" sz="2300" dirty="0"/>
              <a:t>risk factors in the​ facility</a:t>
            </a:r>
          </a:p>
          <a:p>
            <a:r>
              <a:rPr lang="en-US" sz="2300" dirty="0"/>
              <a:t>An initial and ongoing training of employees on ergonomics and its benefits, including​ the importance of reporting early symptoms of musculoskeletal disorders</a:t>
            </a:r>
          </a:p>
          <a:p>
            <a:r>
              <a:rPr lang="en-US" sz="2300" dirty="0"/>
              <a:t>A procedure to ensure early reporting of musculoskeletal disorders to prevent or​ reduce the progression of symptoms, the development of </a:t>
            </a:r>
            <a:r>
              <a:rPr lang="en-US" sz="2300"/>
              <a:t>serious injuries </a:t>
            </a:r>
            <a:r>
              <a:rPr lang="en-US" sz="2300" dirty="0"/>
              <a:t>and lost-time</a:t>
            </a:r>
            <a:r>
              <a:rPr lang="en-US" sz="2300"/>
              <a:t>​ claims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8552F-597F-6DD6-D933-87168E1B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8A44-D6A8-8F17-D6E5-BA984B43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[This facility’s] ergonomics program,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BBCC-0D5B-9091-FD8A-530D15779B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/>
              <a:t>[Detail each of the following about how the facility’s ergonomics program works.]</a:t>
            </a:r>
          </a:p>
          <a:p>
            <a:r>
              <a:rPr lang="en-US" sz="2300" dirty="0"/>
              <a:t>A process for employees to provide possible solutions that may be </a:t>
            </a:r>
            <a:r>
              <a:rPr lang="en-US" sz="2300"/>
              <a:t>implemented to ​</a:t>
            </a:r>
            <a:r>
              <a:rPr lang="en-US" sz="2300" dirty="0"/>
              <a:t>reduce</a:t>
            </a:r>
            <a:r>
              <a:rPr lang="en-US" sz="2300"/>
              <a:t>, control </a:t>
            </a:r>
            <a:r>
              <a:rPr lang="en-US" sz="2300" dirty="0"/>
              <a:t>or eliminate workplace musculoskeletal disorders</a:t>
            </a:r>
          </a:p>
          <a:p>
            <a:r>
              <a:rPr lang="en-US" sz="2300" dirty="0"/>
              <a:t>Procedures </a:t>
            </a:r>
            <a:r>
              <a:rPr lang="en-US" sz="2300"/>
              <a:t>to ensure </a:t>
            </a:r>
            <a:r>
              <a:rPr lang="en-US" sz="2300" dirty="0"/>
              <a:t>physical plant modifications and major construction projects​ are consistent with program goals</a:t>
            </a:r>
          </a:p>
          <a:p>
            <a:r>
              <a:rPr lang="en-US" sz="2300" dirty="0"/>
              <a:t>Annual evaluations of the ergonomics program and whenever a change to the work​ process occurs</a:t>
            </a:r>
          </a:p>
          <a:p>
            <a:r>
              <a:rPr lang="en-US" sz="2300" dirty="0"/>
              <a:t>How to access the facility’s </a:t>
            </a:r>
            <a:r>
              <a:rPr lang="en-US" sz="2300"/>
              <a:t>ergonomics program</a:t>
            </a: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7244-33A9-F273-495A-4DD1FE856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2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766D-F74E-1DBC-7E67-DF1DEC93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Signs, symptoms of musculoskeletal injuries may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A465-862F-1041-005C-2A1DB18F92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/>
              <a:t>Fatigue</a:t>
            </a:r>
          </a:p>
          <a:p>
            <a:r>
              <a:rPr lang="en-US" sz="2300" dirty="0"/>
              <a:t>Soreness </a:t>
            </a:r>
          </a:p>
          <a:p>
            <a:r>
              <a:rPr lang="en-US" sz="2300" dirty="0"/>
              <a:t>Aches and pain (aching or sharp)</a:t>
            </a:r>
          </a:p>
          <a:p>
            <a:r>
              <a:rPr lang="en-US" sz="2300" dirty="0"/>
              <a:t>Weakness</a:t>
            </a:r>
          </a:p>
          <a:p>
            <a:r>
              <a:rPr lang="en-US" sz="2300" dirty="0"/>
              <a:t>Discomfort</a:t>
            </a:r>
          </a:p>
          <a:p>
            <a:r>
              <a:rPr lang="en-US" sz="2300" dirty="0"/>
              <a:t>Tenderness</a:t>
            </a:r>
          </a:p>
          <a:p>
            <a:r>
              <a:rPr lang="en-US" sz="2300" dirty="0"/>
              <a:t>Burning</a:t>
            </a:r>
          </a:p>
          <a:p>
            <a:r>
              <a:rPr lang="en-US" sz="2300" dirty="0"/>
              <a:t>Tingling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B932A-326A-F11C-31DF-8033F897F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7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A061-F263-11BD-46BB-5EB201EB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Signs, symptoms of musculoskeletal injuries may include</a:t>
            </a:r>
            <a:r>
              <a:rPr lang="en-US"/>
              <a:t>,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48A0-956E-8F98-28B4-482817CAD5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/>
              <a:t>Numbness </a:t>
            </a:r>
          </a:p>
          <a:p>
            <a:r>
              <a:rPr lang="en-US" sz="2300" dirty="0"/>
              <a:t>Stiffness </a:t>
            </a:r>
          </a:p>
          <a:p>
            <a:r>
              <a:rPr lang="en-US" sz="2300" dirty="0"/>
              <a:t>Swelling </a:t>
            </a:r>
          </a:p>
          <a:p>
            <a:r>
              <a:rPr lang="en-US" sz="2300" dirty="0"/>
              <a:t>Loss of coordination </a:t>
            </a:r>
          </a:p>
          <a:p>
            <a:r>
              <a:rPr lang="en-US" sz="2300" dirty="0"/>
              <a:t>Body parts “falling asleep”</a:t>
            </a:r>
          </a:p>
          <a:p>
            <a:r>
              <a:rPr lang="en-US" sz="2300" dirty="0"/>
              <a:t>Loss of strength</a:t>
            </a:r>
          </a:p>
          <a:p>
            <a:r>
              <a:rPr lang="en-US" sz="2300" dirty="0"/>
              <a:t>Loss of joint movement</a:t>
            </a:r>
          </a:p>
          <a:p>
            <a:r>
              <a:rPr lang="en-US" sz="2300" dirty="0"/>
              <a:t>Trouble sleeping due to pain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470AC-9BF5-4159-0A1F-7FD122C9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97051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I PowerPoint presentation" id="{338E7086-E053-4415-B737-72BA9080A6CC}" vid="{9E34716F-195B-45E3-B30C-DE02FEC00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DLI PowerPoint presentation</Template>
  <TotalTime>81</TotalTime>
  <Words>795</Words>
  <Application>Microsoft Office PowerPoint</Application>
  <PresentationFormat>Widescreen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Minnesota</vt:lpstr>
      <vt:lpstr>Ergonomics:  Employee training </vt:lpstr>
      <vt:lpstr>Ergonomics – employee training Minnesota Statutes 182.677, subdivision</vt:lpstr>
      <vt:lpstr>Employee training about ergonomics</vt:lpstr>
      <vt:lpstr>Safety committee members</vt:lpstr>
      <vt:lpstr>Safety committee members, meatpacking</vt:lpstr>
      <vt:lpstr>[This facility’s] ergonomics program</vt:lpstr>
      <vt:lpstr>[This facility’s] ergonomics program, continued</vt:lpstr>
      <vt:lpstr>Signs, symptoms of musculoskeletal injuries may include</vt:lpstr>
      <vt:lpstr>Signs, symptoms of musculoskeletal injuries may include, continued</vt:lpstr>
      <vt:lpstr>Procedures for reporting early signs, symptoms of MSDs</vt:lpstr>
      <vt:lpstr>Procedures for reporting other hazards</vt:lpstr>
      <vt:lpstr>Engineering controls for ergonomic hazards, in place or to be implemented</vt:lpstr>
      <vt:lpstr>Administrative controls for ergonomic hazards, in place or to be implemented</vt:lpstr>
      <vt:lpstr>Reporting encouraged</vt:lpstr>
      <vt:lpstr>Training frequency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employers training template 2026</dc:title>
  <dc:subject>Ergonomics training</dc:subject>
  <dc:creator>Minnesota OSHA Compliance, Minnesota Department of Labor and Industry</dc:creator>
  <cp:keywords/>
  <dc:description/>
  <cp:lastModifiedBy>OBrien, Jenny (DLI)</cp:lastModifiedBy>
  <cp:revision>14</cp:revision>
  <cp:lastPrinted>2017-03-14T16:27:36Z</cp:lastPrinted>
  <dcterms:created xsi:type="dcterms:W3CDTF">2026-03-30T18:41:54Z</dcterms:created>
  <dcterms:modified xsi:type="dcterms:W3CDTF">2026-04-01T21:32:01Z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2.1</vt:lpwstr>
  </property>
</Properties>
</file>