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66" r:id="rId3"/>
    <p:sldId id="325" r:id="rId4"/>
    <p:sldId id="328" r:id="rId5"/>
    <p:sldId id="357" r:id="rId6"/>
    <p:sldId id="379" r:id="rId7"/>
    <p:sldId id="380" r:id="rId8"/>
    <p:sldId id="381" r:id="rId9"/>
    <p:sldId id="330" r:id="rId10"/>
    <p:sldId id="372" r:id="rId11"/>
    <p:sldId id="369" r:id="rId12"/>
    <p:sldId id="335" r:id="rId13"/>
    <p:sldId id="333" r:id="rId14"/>
    <p:sldId id="348" r:id="rId15"/>
    <p:sldId id="337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8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94" d="100"/>
          <a:sy n="94" d="100"/>
        </p:scale>
        <p:origin x="60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5F94BC-C7E3-4B10-86E5-EE720C28D330}" type="datetimeFigureOut">
              <a:rPr lang="en-US" smtClean="0"/>
              <a:t>11/16/2023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14F920-2236-434A-8D0A-DE2012BC25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5555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483149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542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68939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170967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16420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95894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56110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261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6989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31053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02889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67727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8882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2F7293-C91F-18E2-388F-8D31E86C0E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1B3E10-FF6B-F203-D846-ECFE900B78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FBB324-F566-0D89-D0E0-8CECCD62FA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4CF96-58AE-403A-8294-5AC83830FC5F}" type="datetimeFigureOut">
              <a:rPr lang="en-US" smtClean="0"/>
              <a:t>11/16/2023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9040B3-2B5D-8953-7108-A792B0E0EB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7388B4-30D7-6992-89CB-A2C7A94FEC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16943-572E-47DD-9157-C71C330F20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4349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43BAA7-3EB5-56BC-F478-0B56711586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53477F-33FC-AB39-2FB1-E60B583301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E2E4B4-018C-C071-622E-A2B24D6F09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4CF96-58AE-403A-8294-5AC83830FC5F}" type="datetimeFigureOut">
              <a:rPr lang="en-US" smtClean="0"/>
              <a:t>11/16/2023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9AD7E5-4660-BAE6-7B5C-BEF573B71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650ABD-3D39-69A6-6DDE-2A91E45EF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16943-572E-47DD-9157-C71C330F20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2108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8F581C1-0741-7FE8-91A7-51F4E4983CB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1A74F8D-7F48-197E-3EC6-7F58BE7197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5787CD-FA33-4010-BD23-2527A435ED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4CF96-58AE-403A-8294-5AC83830FC5F}" type="datetimeFigureOut">
              <a:rPr lang="en-US" smtClean="0"/>
              <a:t>11/16/2023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856A62-FEB9-086F-3521-9670514786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86D289-2D31-08DF-74A5-F65A4082D5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16943-572E-47DD-9157-C71C330F20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1149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 (Photo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 bwMode="auto">
          <a:xfrm>
            <a:off x="0" y="3477837"/>
            <a:ext cx="12192000" cy="1295182"/>
          </a:xfrm>
          <a:solidFill>
            <a:schemeClr val="accent1"/>
          </a:solidFill>
        </p:spPr>
        <p:txBody>
          <a:bodyPr wrap="square" lIns="182880" tIns="91440" rIns="182880" bIns="91440" anchor="ctr"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enter the slideshow title</a:t>
            </a:r>
          </a:p>
        </p:txBody>
      </p:sp>
      <p:sp>
        <p:nvSpPr>
          <p:cNvPr id="3" name="Rectangle 2"/>
          <p:cNvSpPr/>
          <p:nvPr userDrawn="1"/>
        </p:nvSpPr>
        <p:spPr bwMode="auto">
          <a:xfrm>
            <a:off x="0" y="4773019"/>
            <a:ext cx="12192000" cy="2084981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noFill/>
              </a:ln>
            </a:endParaRP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 bwMode="black">
          <a:xfrm>
            <a:off x="2802467" y="5041204"/>
            <a:ext cx="6587067" cy="1097128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baseline="0"/>
            </a:lvl1pPr>
          </a:lstStyle>
          <a:p>
            <a:r>
              <a:rPr lang="en-US" sz="1800" dirty="0" err="1"/>
              <a:t>Firstname</a:t>
            </a:r>
            <a:r>
              <a:rPr lang="en-US" sz="1800" dirty="0"/>
              <a:t> </a:t>
            </a:r>
            <a:r>
              <a:rPr lang="en-US" sz="1800" dirty="0" err="1"/>
              <a:t>Lastname</a:t>
            </a:r>
            <a:r>
              <a:rPr lang="en-US" sz="1800" dirty="0"/>
              <a:t> | Job Title</a:t>
            </a:r>
          </a:p>
          <a:p>
            <a:r>
              <a:rPr lang="en-US" sz="1800" dirty="0"/>
              <a:t>Date</a:t>
            </a:r>
            <a:endParaRPr lang="en-US" dirty="0"/>
          </a:p>
        </p:txBody>
      </p:sp>
      <p:pic>
        <p:nvPicPr>
          <p:cNvPr id="10" name="Picture 9" descr="DLI logo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483322" y="5724327"/>
            <a:ext cx="3183297" cy="927174"/>
          </a:xfrm>
          <a:prstGeom prst="rect">
            <a:avLst/>
          </a:prstGeom>
        </p:spPr>
      </p:pic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 bwMode="black">
          <a:xfrm>
            <a:off x="6253560" y="6138332"/>
            <a:ext cx="5587647" cy="365125"/>
          </a:xfrm>
          <a:prstGeom prst="rect">
            <a:avLst/>
          </a:prstGeom>
        </p:spPr>
        <p:txBody>
          <a:bodyPr anchor="b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www.dli.mn.gov</a:t>
            </a:r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7"/>
          </p:nvPr>
        </p:nvSpPr>
        <p:spPr bwMode="gray">
          <a:xfrm>
            <a:off x="0" y="0"/>
            <a:ext cx="12192000" cy="3380732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8948438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8E6022-C60F-D1E0-981B-6AB9B33307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D99995-7CE8-6DB1-A69A-B17A0C69F2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B0D2C4-C016-F85C-22A2-A1E4C8D64A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4CF96-58AE-403A-8294-5AC83830FC5F}" type="datetimeFigureOut">
              <a:rPr lang="en-US" smtClean="0"/>
              <a:t>11/16/2023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1CF06E-3D5B-A3DD-1E70-E60B4D62F4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B34241-606D-1511-3169-6B10E56FCA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16943-572E-47DD-9157-C71C330F20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840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D2D361-D655-5504-9A71-5F8157A092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DF8C57-1D0B-DEFF-14FF-800B678DEE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F43C02-C7E4-B2D4-0DD1-15753103B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4CF96-58AE-403A-8294-5AC83830FC5F}" type="datetimeFigureOut">
              <a:rPr lang="en-US" smtClean="0"/>
              <a:t>11/16/2023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F3488A-78F5-F9BC-6280-9C2C66FFD8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263956-7C74-03E4-D56A-643DD858E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16943-572E-47DD-9157-C71C330F20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138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54865B-DC0D-451E-D96E-EFB1A7FE2B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903F3C-568D-D768-4B84-D74AACBBA4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767A1B-0520-A474-7142-C10D993565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14D7A1-4759-F254-A94F-20E2CC211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4CF96-58AE-403A-8294-5AC83830FC5F}" type="datetimeFigureOut">
              <a:rPr lang="en-US" smtClean="0"/>
              <a:t>11/16/2023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4C61F5-DDF7-0E9A-5D96-0743D43744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FC1FDD-ED0E-4A87-66D2-BFA8B578B0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16943-572E-47DD-9157-C71C330F20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1285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0FE000-274E-7FED-1847-FC6794B6D4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416A6D-70E7-3C3A-5CFE-7C34FEBE5C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EAE418-3C83-4709-E392-280156A71B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1634F5B-E873-553A-95DA-6CD704B802C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A3EB4B5-5984-C440-A15C-36C351B07F0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5649974-B4DB-242A-FE7C-221FA28A5F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4CF96-58AE-403A-8294-5AC83830FC5F}" type="datetimeFigureOut">
              <a:rPr lang="en-US" smtClean="0"/>
              <a:t>11/16/2023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0E14585-DF09-947D-18C0-BBF35A0192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D701948-EE43-EF93-7A71-C7D7BB847F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16943-572E-47DD-9157-C71C330F20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785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5CBAEF-4824-A280-512E-2AFB2FE02B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9894D4C-95D5-146C-854D-5FF8E60F1F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4CF96-58AE-403A-8294-5AC83830FC5F}" type="datetimeFigureOut">
              <a:rPr lang="en-US" smtClean="0"/>
              <a:t>11/16/2023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C90251-EAA2-02A6-7645-93986B72B2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3DCDC29-1FB3-74BD-1F2C-45836450C8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16943-572E-47DD-9157-C71C330F20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118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6E1C2E2-34D2-F547-5FD8-3AC883E0A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4CF96-58AE-403A-8294-5AC83830FC5F}" type="datetimeFigureOut">
              <a:rPr lang="en-US" smtClean="0"/>
              <a:t>11/16/2023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7C89EEB-D131-F24B-0188-EF17AB6A5A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B2BA5E-E2B6-BBB5-B611-3341AB17AB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16943-572E-47DD-9157-C71C330F20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150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4793D1-0168-30A1-2F88-47EDCF2BA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DD48DB-B8F9-9ED6-111B-291A62E2B1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CC4B27-6A24-6C08-4DB1-4A8D7BF292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069B3C-4CD9-637A-B235-B35284F641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4CF96-58AE-403A-8294-5AC83830FC5F}" type="datetimeFigureOut">
              <a:rPr lang="en-US" smtClean="0"/>
              <a:t>11/16/2023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C15E59-8F79-80C0-D04E-ED88FD9BBA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72D931-CEB2-4726-DA02-4FE214246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16943-572E-47DD-9157-C71C330F20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9172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CF336A-AD4D-4595-68BA-03290F4404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DC6E4F4-6EF2-CCF3-15ED-0840A4EE2C3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8D17CB-C64B-FA86-165A-6A27A42E05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4DD8E5-1FD7-A350-0264-7EAB84292E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4CF96-58AE-403A-8294-5AC83830FC5F}" type="datetimeFigureOut">
              <a:rPr lang="en-US" smtClean="0"/>
              <a:t>11/16/2023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E7DF16-33BE-DBB5-5523-4B1812F91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904EEA-939C-52B7-484C-FAD76594B2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16943-572E-47DD-9157-C71C330F20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5792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BAE077B-0509-8687-ED2E-9AC1AB1E55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DDA209-229D-55DB-3B50-75DF62B936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BBD12D-6411-937F-A199-B85A7028A2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4CF96-58AE-403A-8294-5AC83830FC5F}" type="datetimeFigureOut">
              <a:rPr lang="en-US" smtClean="0"/>
              <a:t>11/16/2023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B253BE-63B4-7AD4-2932-CF9377FC17B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B69CD2-8DF1-D735-C3DC-30B2097055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B16943-572E-47DD-9157-C71C330F20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371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BE9F2DA0-834A-EDA6-B301-41FDA29B08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665983"/>
            <a:ext cx="9144000" cy="589281"/>
          </a:xfrm>
        </p:spPr>
        <p:txBody>
          <a:bodyPr>
            <a:normAutofit/>
          </a:bodyPr>
          <a:lstStyle/>
          <a:p>
            <a:r>
              <a:rPr lang="en-US" sz="3600">
                <a:latin typeface="+mn-lt"/>
              </a:rPr>
              <a:t>Ergonomics:  Employee training</a:t>
            </a:r>
            <a:endParaRPr lang="en-US" sz="3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167337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19A601-DD17-0EA1-1FB7-3E7852E2F8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687304" cy="813435"/>
          </a:xfrm>
        </p:spPr>
        <p:txBody>
          <a:bodyPr>
            <a:normAutofit/>
          </a:bodyPr>
          <a:lstStyle/>
          <a:p>
            <a:r>
              <a:rPr lang="en-US" sz="3600">
                <a:latin typeface="+mn-lt"/>
              </a:rPr>
              <a:t>Procedures </a:t>
            </a:r>
            <a:r>
              <a:rPr lang="en-US" sz="3600" dirty="0">
                <a:latin typeface="+mn-lt"/>
              </a:rPr>
              <a:t>for reporting </a:t>
            </a:r>
            <a:r>
              <a:rPr lang="en-US" sz="3600">
                <a:latin typeface="+mn-lt"/>
              </a:rPr>
              <a:t>early signs, symptoms of MSDs</a:t>
            </a:r>
            <a:endParaRPr lang="en-US" sz="3600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85FF09-DCD9-7EC4-4C6C-DB80587E3E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1352" y="1253330"/>
            <a:ext cx="10515600" cy="4940205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Aft>
                <a:spcPts val="1000"/>
              </a:spcAft>
            </a:pPr>
            <a:r>
              <a:rPr lang="en-US" sz="2400" dirty="0"/>
              <a:t>[What should be </a:t>
            </a:r>
            <a:r>
              <a:rPr lang="en-US" sz="2400"/>
              <a:t>reported?]</a:t>
            </a:r>
            <a:endParaRPr lang="en-US" sz="2400" dirty="0"/>
          </a:p>
          <a:p>
            <a:pPr>
              <a:lnSpc>
                <a:spcPct val="100000"/>
              </a:lnSpc>
              <a:spcAft>
                <a:spcPts val="1000"/>
              </a:spcAft>
            </a:pPr>
            <a:r>
              <a:rPr lang="en-US" sz="2400" dirty="0"/>
              <a:t>[When should a hazard be reported?]</a:t>
            </a:r>
          </a:p>
          <a:p>
            <a:pPr>
              <a:lnSpc>
                <a:spcPct val="100000"/>
              </a:lnSpc>
              <a:spcAft>
                <a:spcPts val="1000"/>
              </a:spcAft>
            </a:pPr>
            <a:r>
              <a:rPr lang="en-US" sz="2400" dirty="0"/>
              <a:t>[How should workers make </a:t>
            </a:r>
            <a:r>
              <a:rPr lang="en-US" sz="2400"/>
              <a:t>reports?]</a:t>
            </a:r>
            <a:endParaRPr lang="en-US" sz="2400" dirty="0"/>
          </a:p>
          <a:p>
            <a:pPr>
              <a:lnSpc>
                <a:spcPct val="100000"/>
              </a:lnSpc>
              <a:spcAft>
                <a:spcPts val="1000"/>
              </a:spcAft>
            </a:pPr>
            <a:r>
              <a:rPr lang="en-US" sz="2400" dirty="0"/>
              <a:t>[How will management respond to </a:t>
            </a:r>
            <a:r>
              <a:rPr lang="en-US" sz="2400"/>
              <a:t>reports?]</a:t>
            </a:r>
            <a:endParaRPr lang="en-US" sz="2400" dirty="0"/>
          </a:p>
          <a:p>
            <a:pPr>
              <a:lnSpc>
                <a:spcPct val="100000"/>
              </a:lnSpc>
              <a:spcAft>
                <a:spcPts val="1000"/>
              </a:spcAft>
            </a:pPr>
            <a:r>
              <a:rPr lang="en-US" sz="2400" dirty="0"/>
              <a:t>[What should workers expect after making a </a:t>
            </a:r>
            <a:r>
              <a:rPr lang="en-US" sz="2400"/>
              <a:t>report?]</a:t>
            </a:r>
            <a:endParaRPr lang="en-US" sz="2400" dirty="0"/>
          </a:p>
          <a:p>
            <a:pPr>
              <a:lnSpc>
                <a:spcPct val="100000"/>
              </a:lnSpc>
              <a:spcAft>
                <a:spcPts val="1000"/>
              </a:spcAft>
            </a:pPr>
            <a:r>
              <a:rPr lang="en-US" sz="2400" dirty="0"/>
              <a:t>[How will you make sure all workers understand the reporting </a:t>
            </a:r>
            <a:r>
              <a:rPr lang="en-US" sz="2400"/>
              <a:t>process?]</a:t>
            </a:r>
            <a:endParaRPr lang="en-US" sz="2400" dirty="0"/>
          </a:p>
          <a:p>
            <a:pPr>
              <a:lnSpc>
                <a:spcPct val="100000"/>
              </a:lnSpc>
              <a:spcAft>
                <a:spcPts val="1000"/>
              </a:spcAft>
            </a:pPr>
            <a:r>
              <a:rPr lang="en-US" sz="2400" dirty="0"/>
              <a:t>[How will you make it clear no worker will face retaliation for </a:t>
            </a:r>
            <a:r>
              <a:rPr lang="en-US" sz="2400"/>
              <a:t>reporting?]</a:t>
            </a:r>
            <a:endParaRPr lang="en-US" sz="2400" dirty="0"/>
          </a:p>
          <a:p>
            <a:pPr>
              <a:lnSpc>
                <a:spcPct val="100000"/>
              </a:lnSpc>
              <a:spcAft>
                <a:spcPts val="1000"/>
              </a:spcAft>
            </a:pPr>
            <a:r>
              <a:rPr lang="en-US" sz="2400" dirty="0"/>
              <a:t>[How might you recognize workers who identify and report </a:t>
            </a:r>
            <a:r>
              <a:rPr lang="en-US" sz="2400"/>
              <a:t>hazards?]</a:t>
            </a:r>
            <a:endParaRPr lang="en-US" sz="240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7EE66E-4E4E-DF85-82AA-781B27AF9E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948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19A601-DD17-0EA1-1FB7-3E7852E2F8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75259"/>
          </a:xfrm>
        </p:spPr>
        <p:txBody>
          <a:bodyPr>
            <a:normAutofit/>
          </a:bodyPr>
          <a:lstStyle/>
          <a:p>
            <a:r>
              <a:rPr lang="en-US" sz="3600">
                <a:latin typeface="+mn-lt"/>
              </a:rPr>
              <a:t>Procedures </a:t>
            </a:r>
            <a:r>
              <a:rPr lang="en-US" sz="3600" dirty="0">
                <a:latin typeface="+mn-lt"/>
              </a:rPr>
              <a:t>for reporting other hazards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85FF09-DCD9-7EC4-4C6C-DB80587E3E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7288" y="1150366"/>
            <a:ext cx="10515600" cy="4803394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Aft>
                <a:spcPts val="1000"/>
              </a:spcAft>
            </a:pPr>
            <a:r>
              <a:rPr lang="en-US" sz="2400" dirty="0"/>
              <a:t>[What should be </a:t>
            </a:r>
            <a:r>
              <a:rPr lang="en-US" sz="2400"/>
              <a:t>reported?]</a:t>
            </a:r>
            <a:endParaRPr lang="en-US" sz="2400" dirty="0"/>
          </a:p>
          <a:p>
            <a:pPr>
              <a:lnSpc>
                <a:spcPct val="100000"/>
              </a:lnSpc>
              <a:spcAft>
                <a:spcPts val="1000"/>
              </a:spcAft>
            </a:pPr>
            <a:r>
              <a:rPr lang="en-US" sz="2400" dirty="0"/>
              <a:t>[When should a hazard be reported?]</a:t>
            </a:r>
          </a:p>
          <a:p>
            <a:pPr>
              <a:lnSpc>
                <a:spcPct val="100000"/>
              </a:lnSpc>
              <a:spcAft>
                <a:spcPts val="1000"/>
              </a:spcAft>
            </a:pPr>
            <a:r>
              <a:rPr lang="en-US" sz="2400" dirty="0"/>
              <a:t>[How should workers make </a:t>
            </a:r>
            <a:r>
              <a:rPr lang="en-US" sz="2400"/>
              <a:t>reports?]</a:t>
            </a:r>
            <a:endParaRPr lang="en-US" sz="2400" dirty="0"/>
          </a:p>
          <a:p>
            <a:pPr>
              <a:lnSpc>
                <a:spcPct val="100000"/>
              </a:lnSpc>
              <a:spcAft>
                <a:spcPts val="1000"/>
              </a:spcAft>
            </a:pPr>
            <a:r>
              <a:rPr lang="en-US" sz="2400" dirty="0"/>
              <a:t>[How will management respond to </a:t>
            </a:r>
            <a:r>
              <a:rPr lang="en-US" sz="2400"/>
              <a:t>reports?]</a:t>
            </a:r>
            <a:endParaRPr lang="en-US" sz="2400" dirty="0"/>
          </a:p>
          <a:p>
            <a:pPr>
              <a:lnSpc>
                <a:spcPct val="100000"/>
              </a:lnSpc>
              <a:spcAft>
                <a:spcPts val="1000"/>
              </a:spcAft>
            </a:pPr>
            <a:r>
              <a:rPr lang="en-US" sz="2400" dirty="0"/>
              <a:t>[What should workers expect after making a </a:t>
            </a:r>
            <a:r>
              <a:rPr lang="en-US" sz="2400"/>
              <a:t>report?]</a:t>
            </a:r>
            <a:endParaRPr lang="en-US" sz="2400" dirty="0"/>
          </a:p>
          <a:p>
            <a:pPr>
              <a:lnSpc>
                <a:spcPct val="100000"/>
              </a:lnSpc>
              <a:spcAft>
                <a:spcPts val="1000"/>
              </a:spcAft>
            </a:pPr>
            <a:r>
              <a:rPr lang="en-US" sz="2400" dirty="0"/>
              <a:t>[How will you make sure all workers understand the reporting </a:t>
            </a:r>
            <a:r>
              <a:rPr lang="en-US" sz="2400"/>
              <a:t>process?]</a:t>
            </a:r>
            <a:endParaRPr lang="en-US" sz="2400" dirty="0"/>
          </a:p>
          <a:p>
            <a:pPr>
              <a:lnSpc>
                <a:spcPct val="100000"/>
              </a:lnSpc>
              <a:spcAft>
                <a:spcPts val="1000"/>
              </a:spcAft>
            </a:pPr>
            <a:r>
              <a:rPr lang="en-US" sz="2400" dirty="0"/>
              <a:t>[How will you make it clear no worker will face retaliation for </a:t>
            </a:r>
            <a:r>
              <a:rPr lang="en-US" sz="2400"/>
              <a:t>reporting?]</a:t>
            </a:r>
            <a:endParaRPr lang="en-US" sz="2400" dirty="0"/>
          </a:p>
          <a:p>
            <a:pPr>
              <a:lnSpc>
                <a:spcPct val="100000"/>
              </a:lnSpc>
              <a:spcAft>
                <a:spcPts val="1000"/>
              </a:spcAft>
            </a:pPr>
            <a:r>
              <a:rPr lang="en-US" sz="2400" dirty="0"/>
              <a:t>[How might you recognize workers who identify and report </a:t>
            </a:r>
            <a:r>
              <a:rPr lang="en-US" sz="2400"/>
              <a:t>hazards?]</a:t>
            </a:r>
            <a:endParaRPr lang="en-US" sz="240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7EE66E-4E4E-DF85-82AA-781B27AF9E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28397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1D7F8D-A194-DE03-C2F2-DD5FA1AE08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58875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+mn-lt"/>
              </a:rPr>
              <a:t>Engineering controls for </a:t>
            </a:r>
            <a:r>
              <a:rPr lang="en-US" sz="3600">
                <a:latin typeface="+mn-lt"/>
              </a:rPr>
              <a:t>ergonomic hazards, </a:t>
            </a:r>
            <a:r>
              <a:rPr lang="en-US" sz="3600" dirty="0">
                <a:latin typeface="+mn-lt"/>
              </a:rPr>
              <a:t>in place </a:t>
            </a:r>
            <a:r>
              <a:rPr lang="en-US" sz="3600">
                <a:latin typeface="+mn-lt"/>
              </a:rPr>
              <a:t>or to </a:t>
            </a:r>
            <a:r>
              <a:rPr lang="en-US" sz="3600" dirty="0">
                <a:latin typeface="+mn-lt"/>
              </a:rPr>
              <a:t>be implemented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284F80-6BF4-6C1B-DA67-495E2275F9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spcAft>
                <a:spcPts val="1000"/>
              </a:spcAft>
            </a:pPr>
            <a:r>
              <a:rPr lang="en-US" sz="2400"/>
              <a:t>[Detail </a:t>
            </a:r>
            <a:r>
              <a:rPr lang="en-US" sz="2400" dirty="0"/>
              <a:t>engineering controls for ergonomic hazards that are </a:t>
            </a:r>
            <a:r>
              <a:rPr lang="en-US" sz="2400"/>
              <a:t>in place.]</a:t>
            </a:r>
            <a:endParaRPr lang="en-US" sz="2400" dirty="0"/>
          </a:p>
          <a:p>
            <a:pPr>
              <a:lnSpc>
                <a:spcPct val="100000"/>
              </a:lnSpc>
              <a:spcAft>
                <a:spcPts val="1000"/>
              </a:spcAft>
            </a:pPr>
            <a:r>
              <a:rPr lang="en-US" sz="2400"/>
              <a:t>[Detail </a:t>
            </a:r>
            <a:r>
              <a:rPr lang="en-US" sz="2400" dirty="0"/>
              <a:t>engineering controls for ergonomic hazards that will </a:t>
            </a:r>
            <a:r>
              <a:rPr lang="en-US" sz="2400"/>
              <a:t>be implemented.]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148439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81FD91-ADB5-20CE-ECB5-9A14BD6864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+mn-lt"/>
              </a:rPr>
              <a:t>Administrative controls for </a:t>
            </a:r>
            <a:r>
              <a:rPr lang="en-US" sz="3600">
                <a:latin typeface="+mn-lt"/>
              </a:rPr>
              <a:t>ergonomic hazards, in </a:t>
            </a:r>
            <a:r>
              <a:rPr lang="en-US" sz="3600" dirty="0">
                <a:latin typeface="+mn-lt"/>
              </a:rPr>
              <a:t>place </a:t>
            </a:r>
            <a:r>
              <a:rPr lang="en-US" sz="3600">
                <a:latin typeface="+mn-lt"/>
              </a:rPr>
              <a:t>or to </a:t>
            </a:r>
            <a:r>
              <a:rPr lang="en-US" sz="3600" dirty="0">
                <a:latin typeface="+mn-lt"/>
              </a:rPr>
              <a:t>be implemented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35D641-8680-8E42-8382-F3B2413297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spcAft>
                <a:spcPts val="1000"/>
              </a:spcAft>
            </a:pPr>
            <a:r>
              <a:rPr lang="en-US" sz="2400"/>
              <a:t>[Detail </a:t>
            </a:r>
            <a:r>
              <a:rPr lang="en-US" sz="2400" dirty="0"/>
              <a:t>administrative controls for ergonomic hazards that are currently </a:t>
            </a:r>
            <a:r>
              <a:rPr lang="en-US" sz="2400"/>
              <a:t>in place.]</a:t>
            </a:r>
            <a:endParaRPr lang="en-US" sz="2400" dirty="0"/>
          </a:p>
          <a:p>
            <a:pPr>
              <a:lnSpc>
                <a:spcPct val="100000"/>
              </a:lnSpc>
              <a:spcAft>
                <a:spcPts val="1000"/>
              </a:spcAft>
            </a:pPr>
            <a:r>
              <a:rPr lang="en-US" sz="2400"/>
              <a:t>[Detail </a:t>
            </a:r>
            <a:r>
              <a:rPr lang="en-US" sz="2400" dirty="0"/>
              <a:t>administrative controls for ergonomic hazards that will </a:t>
            </a:r>
            <a:r>
              <a:rPr lang="en-US" sz="2400"/>
              <a:t>be implemented.]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037361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C2E2A1-9E9A-7C31-3D6D-34EE056B41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95579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+mn-lt"/>
              </a:rPr>
              <a:t>Reporting encouraged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441A6A-8F9E-9F56-69F7-A9687D8D87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4201"/>
            <a:ext cx="10515600" cy="435133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Aft>
                <a:spcPts val="1000"/>
              </a:spcAft>
            </a:pPr>
            <a:r>
              <a:rPr lang="en-US" sz="2400"/>
              <a:t>[Detail </a:t>
            </a:r>
            <a:r>
              <a:rPr lang="en-US" sz="2400" dirty="0"/>
              <a:t>how reporting is encouraged at </a:t>
            </a:r>
            <a:r>
              <a:rPr lang="en-US" sz="2400"/>
              <a:t>the facility.]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088645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2F0F70-B092-1832-41F9-611806861E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72795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+mn-lt"/>
              </a:rPr>
              <a:t>Training frequency 	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6744F9-0C5D-9BD4-489C-9D0E459013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3224" y="1191641"/>
            <a:ext cx="10515600" cy="435133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Aft>
                <a:spcPts val="1000"/>
              </a:spcAft>
            </a:pPr>
            <a:r>
              <a:rPr lang="en-US" sz="2400" dirty="0"/>
              <a:t>New employees will be trained prior to starting work.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>
                <a:srgbClr val="003865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Current employees will receive initial training and ongoing annual training in accordance </a:t>
            </a: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with the employer’s egonomics program.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ea typeface="+mn-ea"/>
              <a:cs typeface="+mn-cs"/>
            </a:endParaRPr>
          </a:p>
          <a:p>
            <a:pPr>
              <a:lnSpc>
                <a:spcPct val="100000"/>
              </a:lnSpc>
              <a:spcAft>
                <a:spcPts val="1000"/>
              </a:spcAft>
            </a:pPr>
            <a:r>
              <a:rPr lang="en-US" sz="2400" dirty="0"/>
              <a:t>Training will occur during the working hours and employees will be compensated for attending the training </a:t>
            </a:r>
            <a:r>
              <a:rPr lang="en-US" sz="2400"/>
              <a:t>at the employer’s </a:t>
            </a:r>
            <a:r>
              <a:rPr lang="en-US" sz="2400" dirty="0"/>
              <a:t>standard rate of pay.</a:t>
            </a:r>
          </a:p>
          <a:p>
            <a:pPr>
              <a:lnSpc>
                <a:spcPct val="100000"/>
              </a:lnSpc>
              <a:spcAft>
                <a:spcPts val="1000"/>
              </a:spcAft>
            </a:pPr>
            <a:r>
              <a:rPr lang="en-US" sz="2400" dirty="0"/>
              <a:t>All training will be in a language and </a:t>
            </a:r>
            <a:r>
              <a:rPr lang="en-US" sz="2400"/>
              <a:t>with vocabulary </a:t>
            </a:r>
            <a:r>
              <a:rPr lang="en-US" sz="2400" dirty="0"/>
              <a:t>the employee can </a:t>
            </a:r>
            <a:r>
              <a:rPr lang="en-US" sz="2400"/>
              <a:t>understand.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642773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solidFill>
            <a:srgbClr val="003865"/>
          </a:solidFill>
        </p:spPr>
        <p:txBody>
          <a:bodyPr/>
          <a:lstStyle/>
          <a:p>
            <a:r>
              <a:rPr lang="en-US">
                <a:latin typeface="+mn-lt"/>
              </a:rPr>
              <a:t>Ergonomics – employee training</a:t>
            </a:r>
            <a:br>
              <a:rPr lang="en-US">
                <a:latin typeface="+mn-lt"/>
              </a:rPr>
            </a:br>
            <a:r>
              <a:rPr lang="en-US">
                <a:latin typeface="+mn-lt"/>
              </a:rPr>
              <a:t>Minnesota Statutes 182.677, subdivision 4</a:t>
            </a:r>
            <a:endParaRPr lang="en-US" dirty="0"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Minnesota </a:t>
            </a:r>
            <a:r>
              <a:rPr lang="en-US"/>
              <a:t>OSHA Compliance | </a:t>
            </a:r>
            <a:r>
              <a:rPr lang="en-US" dirty="0"/>
              <a:t>Department of Labor and Industry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10066789" y="6138332"/>
            <a:ext cx="1774418" cy="365125"/>
          </a:xfrm>
        </p:spPr>
        <p:txBody>
          <a:bodyPr/>
          <a:lstStyle/>
          <a:p>
            <a:r>
              <a:rPr lang="en-US"/>
              <a:t>dli</a:t>
            </a:r>
            <a:r>
              <a:rPr lang="en-US" dirty="0"/>
              <a:t>.mn</a:t>
            </a:r>
            <a:r>
              <a:rPr lang="en-US"/>
              <a:t>.gov</a:t>
            </a:r>
            <a:endParaRPr lang="en-US" dirty="0"/>
          </a:p>
        </p:txBody>
      </p:sp>
      <p:pic>
        <p:nvPicPr>
          <p:cNvPr id="7" name="Picture 6" descr="Logo:  Minnesota Department of Labor and Industry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483322" y="5724327"/>
            <a:ext cx="3183297" cy="927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69077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55A6016B-6141-39FA-80B7-2565BB004D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41019"/>
          </a:xfrm>
        </p:spPr>
        <p:txBody>
          <a:bodyPr>
            <a:normAutofit/>
          </a:bodyPr>
          <a:lstStyle/>
          <a:p>
            <a:r>
              <a:rPr lang="en-US" sz="3600">
                <a:latin typeface="+mn-lt"/>
              </a:rPr>
              <a:t>Employee training about ergonomics</a:t>
            </a:r>
            <a:endParaRPr lang="en-US" sz="3600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67F1C0-FF3A-C668-FD0F-49236A5D41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398904"/>
            <a:ext cx="10928096" cy="4957443"/>
          </a:xfrm>
        </p:spPr>
        <p:txBody>
          <a:bodyPr/>
          <a:lstStyle/>
          <a:p>
            <a:pPr marL="0" lvl="1" indent="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None/>
            </a:pPr>
            <a:r>
              <a:rPr lang="en-US" sz="2400">
                <a:latin typeface="+mn-lt"/>
              </a:rPr>
              <a:t>An employer subject to this section must train all employees on the following:</a:t>
            </a:r>
            <a:endParaRPr lang="en-US"/>
          </a:p>
          <a:p>
            <a:pPr marL="457200" lvl="1" indent="-45720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Font typeface="+mj-lt"/>
              <a:buAutoNum type="arabicPeriod"/>
            </a:pPr>
            <a:r>
              <a:rPr lang="en-US"/>
              <a:t>the </a:t>
            </a:r>
            <a:r>
              <a:rPr lang="en-US" dirty="0"/>
              <a:t>name of each individual on the employer’s safety committee;</a:t>
            </a:r>
          </a:p>
          <a:p>
            <a:pPr marL="457200" lvl="1" indent="-45720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Font typeface="+mj-lt"/>
              <a:buAutoNum type="arabicPeriod"/>
            </a:pPr>
            <a:r>
              <a:rPr lang="en-US" dirty="0"/>
              <a:t>the </a:t>
            </a:r>
            <a:r>
              <a:rPr lang="en-US"/>
              <a:t>facility’s ergonomics </a:t>
            </a:r>
            <a:r>
              <a:rPr lang="en-US" dirty="0"/>
              <a:t>program;</a:t>
            </a:r>
          </a:p>
          <a:p>
            <a:pPr marL="457200" lvl="1" indent="-45720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Font typeface="+mj-lt"/>
              <a:buAutoNum type="arabicPeriod"/>
            </a:pPr>
            <a:r>
              <a:rPr lang="en-US" dirty="0"/>
              <a:t>the early signs and symptoms of musculoskeletal injuries and the procedures for reporting them;</a:t>
            </a:r>
          </a:p>
          <a:p>
            <a:pPr marL="457200" lvl="1" indent="-45720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Font typeface="+mj-lt"/>
              <a:buAutoNum type="arabicPeriod"/>
            </a:pPr>
            <a:r>
              <a:rPr lang="en-US" dirty="0"/>
              <a:t>the procedures for reporting injuries and other hazards;</a:t>
            </a:r>
          </a:p>
          <a:p>
            <a:pPr marL="457200" lvl="1" indent="-45720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Font typeface="+mj-lt"/>
              <a:buAutoNum type="arabicPeriod"/>
            </a:pPr>
            <a:r>
              <a:rPr lang="en-US" dirty="0"/>
              <a:t>any administrative or engineering controls related </a:t>
            </a:r>
            <a:r>
              <a:rPr lang="en-US"/>
              <a:t>to ergonomics </a:t>
            </a:r>
            <a:r>
              <a:rPr lang="en-US" dirty="0"/>
              <a:t>hazards that are in place or will </a:t>
            </a:r>
            <a:r>
              <a:rPr lang="en-US"/>
              <a:t>be implemented; and</a:t>
            </a:r>
            <a:endParaRPr lang="en-US" dirty="0"/>
          </a:p>
          <a:p>
            <a:pPr marL="457200" lvl="1" indent="-45720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Font typeface="+mj-lt"/>
              <a:buAutoNum type="arabicPeriod"/>
            </a:pPr>
            <a:r>
              <a:rPr lang="en-US" dirty="0"/>
              <a:t>the requirements </a:t>
            </a:r>
            <a:r>
              <a:rPr lang="en-US"/>
              <a:t>of Minn. Stat. 182.677, subd. </a:t>
            </a:r>
            <a:r>
              <a:rPr lang="en-US" dirty="0"/>
              <a:t>9.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42EB6D-F375-E9E8-9336-EEA3871172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black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dli.mn.gov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1C25F0-A04E-C253-ABF7-343FA956C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22128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23AC48-4244-DDB8-D33C-B1E2E83569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74395"/>
          </a:xfrm>
        </p:spPr>
        <p:txBody>
          <a:bodyPr>
            <a:normAutofit/>
          </a:bodyPr>
          <a:lstStyle/>
          <a:p>
            <a:r>
              <a:rPr lang="en-US" sz="3600">
                <a:latin typeface="+mn-lt"/>
              </a:rPr>
              <a:t>Safety committee members</a:t>
            </a:r>
            <a:endParaRPr lang="en-US" sz="3600" dirty="0">
              <a:latin typeface="+mn-lt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60BFBA8-B367-7457-4619-A15DA7517E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65529"/>
            <a:ext cx="10515600" cy="4351338"/>
          </a:xfrm>
        </p:spPr>
        <p:txBody>
          <a:bodyPr/>
          <a:lstStyle/>
          <a:p>
            <a:pPr marL="0" indent="0">
              <a:lnSpc>
                <a:spcPct val="100000"/>
              </a:lnSpc>
              <a:spcAft>
                <a:spcPts val="1000"/>
              </a:spcAft>
              <a:buNone/>
            </a:pPr>
            <a:r>
              <a:rPr lang="en-US" sz="2400"/>
              <a:t>[Name each individual on the safety committee.]</a:t>
            </a:r>
            <a:endParaRPr lang="en-US"/>
          </a:p>
          <a:p>
            <a:pPr>
              <a:lnSpc>
                <a:spcPct val="100000"/>
              </a:lnSpc>
              <a:spcAft>
                <a:spcPts val="1000"/>
              </a:spcAft>
            </a:pPr>
            <a:r>
              <a:rPr lang="en-US" sz="2400"/>
              <a:t>[</a:t>
            </a:r>
            <a:r>
              <a:rPr lang="en-US" sz="2400" dirty="0"/>
              <a:t>L</a:t>
            </a:r>
            <a:r>
              <a:rPr lang="en-US" sz="2400"/>
              <a:t>ist </a:t>
            </a:r>
            <a:r>
              <a:rPr lang="en-US" sz="2400" dirty="0"/>
              <a:t>names and job titles]</a:t>
            </a:r>
          </a:p>
        </p:txBody>
      </p:sp>
    </p:spTree>
    <p:extLst>
      <p:ext uri="{BB962C8B-B14F-4D97-AF65-F5344CB8AC3E}">
        <p14:creationId xmlns:p14="http://schemas.microsoft.com/office/powerpoint/2010/main" val="39069870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5DA856-33BF-FD8D-2853-54F910105B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98779"/>
          </a:xfrm>
        </p:spPr>
        <p:txBody>
          <a:bodyPr>
            <a:normAutofit/>
          </a:bodyPr>
          <a:lstStyle/>
          <a:p>
            <a:r>
              <a:rPr lang="en-US" sz="3600">
                <a:latin typeface="+mn-lt"/>
              </a:rPr>
              <a:t>Safety committee members, continued</a:t>
            </a:r>
            <a:endParaRPr lang="en-US" sz="3600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A69DF5-5348-BA83-1959-8666241071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0712" y="1293241"/>
            <a:ext cx="10515600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Aft>
                <a:spcPts val="1000"/>
              </a:spcAft>
              <a:buNone/>
            </a:pPr>
            <a:r>
              <a:rPr lang="en-US" sz="2400"/>
              <a:t>For </a:t>
            </a:r>
            <a:r>
              <a:rPr lang="en-US" sz="2400" b="1"/>
              <a:t>meatpacking</a:t>
            </a:r>
            <a:r>
              <a:rPr lang="en-US" sz="2400"/>
              <a:t>, add the following members:</a:t>
            </a:r>
          </a:p>
          <a:p>
            <a:pPr>
              <a:lnSpc>
                <a:spcPct val="100000"/>
              </a:lnSpc>
              <a:spcAft>
                <a:spcPts val="1000"/>
              </a:spcAft>
            </a:pPr>
            <a:r>
              <a:rPr lang="en-US" sz="2400"/>
              <a:t>[a certified professional ergonomist (CPE)];</a:t>
            </a:r>
            <a:endParaRPr lang="en-US" sz="2400" dirty="0"/>
          </a:p>
          <a:p>
            <a:pPr>
              <a:lnSpc>
                <a:spcPct val="100000"/>
              </a:lnSpc>
              <a:spcAft>
                <a:spcPts val="1000"/>
              </a:spcAft>
            </a:pPr>
            <a:r>
              <a:rPr lang="en-US" sz="2400" dirty="0"/>
              <a:t>[a licensed, board-certified physician, with preference given to a physician who has specialized experience and training in occupational </a:t>
            </a:r>
            <a:r>
              <a:rPr lang="en-US" sz="2400"/>
              <a:t>medicine]; and</a:t>
            </a:r>
            <a:endParaRPr lang="en-US" sz="2400" dirty="0"/>
          </a:p>
          <a:p>
            <a:pPr>
              <a:lnSpc>
                <a:spcPct val="100000"/>
              </a:lnSpc>
              <a:spcAft>
                <a:spcPts val="1000"/>
              </a:spcAft>
            </a:pPr>
            <a:r>
              <a:rPr lang="en-US" sz="2400" dirty="0"/>
              <a:t>[at least three workers employed in </a:t>
            </a:r>
            <a:r>
              <a:rPr lang="en-US" sz="2400"/>
              <a:t>the employer’s </a:t>
            </a:r>
            <a:r>
              <a:rPr lang="en-US" sz="2400" dirty="0"/>
              <a:t>facility who have completed a general industry outreach course approved by the commissioner, one of whom must be an authorized employee representative if the employer is party to a collective bargaining </a:t>
            </a:r>
            <a:r>
              <a:rPr lang="en-US" sz="2400"/>
              <a:t>agreement].</a:t>
            </a:r>
            <a:endParaRPr lang="en-US" sz="240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53C2F1-03E2-AFCE-F67F-596FA02D2C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76806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3711C3-9C02-5E20-593B-91BFD22454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56539"/>
          </a:xfrm>
        </p:spPr>
        <p:txBody>
          <a:bodyPr>
            <a:normAutofit/>
          </a:bodyPr>
          <a:lstStyle/>
          <a:p>
            <a:r>
              <a:rPr lang="en-US" sz="3600">
                <a:latin typeface="+mn-lt"/>
              </a:rPr>
              <a:t>Safety committee members, continued</a:t>
            </a:r>
            <a:endParaRPr lang="en-US" sz="3600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9D18AA-2478-F3CB-C724-25F79AFC3E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9752" y="1253331"/>
            <a:ext cx="10515600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Aft>
                <a:spcPts val="1000"/>
              </a:spcAft>
              <a:buNone/>
            </a:pPr>
            <a:r>
              <a:rPr lang="en-US" sz="2400"/>
              <a:t>For </a:t>
            </a:r>
            <a:r>
              <a:rPr lang="en-US" sz="2400" b="1"/>
              <a:t>health care</a:t>
            </a:r>
            <a:r>
              <a:rPr lang="en-US" sz="2400"/>
              <a:t>, add the following members:</a:t>
            </a:r>
          </a:p>
          <a:p>
            <a:pPr>
              <a:lnSpc>
                <a:spcPct val="100000"/>
              </a:lnSpc>
              <a:spcAft>
                <a:spcPts val="1000"/>
              </a:spcAft>
            </a:pPr>
            <a:r>
              <a:rPr lang="en-US" sz="2400"/>
              <a:t>[list the </a:t>
            </a:r>
            <a:r>
              <a:rPr lang="en-US" sz="2400" dirty="0"/>
              <a:t>members of </a:t>
            </a:r>
            <a:r>
              <a:rPr lang="en-US" sz="2400"/>
              <a:t>the safe-patient-handling committee].</a:t>
            </a:r>
            <a:endParaRPr lang="en-US" sz="240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023048-A93D-5D24-7A94-4AE4FF2F8D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20240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AD5E0A-1CC9-EF03-F569-8173A0C412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5846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+mn-lt"/>
              </a:rPr>
              <a:t>[This facility’s] ergonomics program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E845442A-69D8-FFC9-4393-3897499D71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96929"/>
            <a:ext cx="10195560" cy="4351338"/>
          </a:xfrm>
        </p:spPr>
        <p:txBody>
          <a:bodyPr>
            <a:noAutofit/>
          </a:bodyPr>
          <a:lstStyle/>
          <a:p>
            <a:pPr marL="457200" indent="-457200">
              <a:lnSpc>
                <a:spcPct val="100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n-US" sz="2400" dirty="0"/>
              <a:t>An assessment to identify and reduce musculoskeletal disorder risk factors in the​ facility</a:t>
            </a:r>
          </a:p>
          <a:p>
            <a:pPr marL="457200" indent="-457200">
              <a:lnSpc>
                <a:spcPct val="100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n-US" sz="2400" dirty="0"/>
              <a:t>An initial and ongoing training of employees on ergonomics and its benefits, including​ the importance of reporting early symptoms of musculoskeletal disorders</a:t>
            </a:r>
          </a:p>
          <a:p>
            <a:pPr marL="457200" indent="-457200">
              <a:lnSpc>
                <a:spcPct val="100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n-US" sz="2400" dirty="0"/>
              <a:t>A procedure to ensure early reporting of musculoskeletal disorders to prevent or​ reduce the progression of symptoms, the development of serious injuries, and lost-time​ claims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25BEEB9-B4B5-FFD6-021A-EF1E5C646E93}"/>
              </a:ext>
            </a:extLst>
          </p:cNvPr>
          <p:cNvSpPr txBox="1"/>
          <p:nvPr/>
        </p:nvSpPr>
        <p:spPr>
          <a:xfrm>
            <a:off x="889278" y="1426863"/>
            <a:ext cx="103851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000"/>
              </a:spcBef>
              <a:spcAft>
                <a:spcPts val="1000"/>
              </a:spcAft>
            </a:pPr>
            <a:r>
              <a:rPr lang="en-US" sz="2400" dirty="0"/>
              <a:t>[Detail each of the following about how the facility’s ergonomics program works.]</a:t>
            </a:r>
          </a:p>
        </p:txBody>
      </p:sp>
    </p:spTree>
    <p:extLst>
      <p:ext uri="{BB962C8B-B14F-4D97-AF65-F5344CB8AC3E}">
        <p14:creationId xmlns:p14="http://schemas.microsoft.com/office/powerpoint/2010/main" val="26018556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AD5E0A-1CC9-EF03-F569-8173A0C412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5846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+mn-lt"/>
              </a:rPr>
              <a:t>[This facility’s] </a:t>
            </a:r>
            <a:r>
              <a:rPr lang="en-US" sz="3600">
                <a:latin typeface="+mn-lt"/>
              </a:rPr>
              <a:t>ergonomics program, continued</a:t>
            </a:r>
            <a:endParaRPr lang="en-US" sz="3600" dirty="0">
              <a:latin typeface="+mn-lt"/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2078A1CD-A55A-849B-F743-78711F3645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40384" y="2074419"/>
            <a:ext cx="10313418" cy="4637466"/>
          </a:xfrm>
        </p:spPr>
        <p:txBody>
          <a:bodyPr>
            <a:noAutofit/>
          </a:bodyPr>
          <a:lstStyle/>
          <a:p>
            <a:pPr marL="457200" indent="-457200">
              <a:lnSpc>
                <a:spcPct val="100000"/>
              </a:lnSpc>
              <a:spcAft>
                <a:spcPts val="1000"/>
              </a:spcAft>
              <a:buFont typeface="+mj-lt"/>
              <a:buAutoNum type="arabicPeriod" startAt="4"/>
            </a:pPr>
            <a:r>
              <a:rPr lang="en-US" sz="2400" dirty="0"/>
              <a:t>A process for employees to provide possible solutions that may be implemented to​reduce, control, or eliminate workplace musculoskeletal disorders</a:t>
            </a:r>
          </a:p>
          <a:p>
            <a:pPr marL="457200" indent="-457200">
              <a:lnSpc>
                <a:spcPct val="100000"/>
              </a:lnSpc>
              <a:spcAft>
                <a:spcPts val="1000"/>
              </a:spcAft>
              <a:buFont typeface="+mj-lt"/>
              <a:buAutoNum type="arabicPeriod" startAt="4"/>
            </a:pPr>
            <a:r>
              <a:rPr lang="en-US" sz="2400" dirty="0"/>
              <a:t>Procedures to ensure that physical plant modifications and major construction projects​ are consistent with program goals</a:t>
            </a:r>
          </a:p>
          <a:p>
            <a:pPr marL="457200" indent="-457200">
              <a:lnSpc>
                <a:spcPct val="100000"/>
              </a:lnSpc>
              <a:spcAft>
                <a:spcPts val="1000"/>
              </a:spcAft>
              <a:buFont typeface="+mj-lt"/>
              <a:buAutoNum type="arabicPeriod" startAt="4"/>
            </a:pPr>
            <a:r>
              <a:rPr lang="en-US" sz="2400" dirty="0"/>
              <a:t>Annual evaluations of the ergonomics program and whenever a change to the work​ process occurs</a:t>
            </a:r>
          </a:p>
          <a:p>
            <a:pPr marL="457200" indent="-457200">
              <a:lnSpc>
                <a:spcPct val="100000"/>
              </a:lnSpc>
              <a:spcAft>
                <a:spcPts val="1000"/>
              </a:spcAft>
              <a:buFont typeface="+mj-lt"/>
              <a:buAutoNum type="arabicPeriod" startAt="4"/>
            </a:pPr>
            <a:r>
              <a:rPr lang="en-US" sz="2400" dirty="0"/>
              <a:t>How to access the facility’s ergonomics program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25BEEB9-B4B5-FFD6-021A-EF1E5C646E93}"/>
              </a:ext>
            </a:extLst>
          </p:cNvPr>
          <p:cNvSpPr txBox="1"/>
          <p:nvPr/>
        </p:nvSpPr>
        <p:spPr>
          <a:xfrm>
            <a:off x="889278" y="1426863"/>
            <a:ext cx="103851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000"/>
              </a:spcBef>
              <a:spcAft>
                <a:spcPts val="1000"/>
              </a:spcAft>
            </a:pPr>
            <a:r>
              <a:rPr lang="en-US" sz="2400" dirty="0"/>
              <a:t>[Detail each of the following about how the facility’s ergonomics program works.]</a:t>
            </a:r>
          </a:p>
        </p:txBody>
      </p:sp>
    </p:spTree>
    <p:extLst>
      <p:ext uri="{BB962C8B-B14F-4D97-AF65-F5344CB8AC3E}">
        <p14:creationId xmlns:p14="http://schemas.microsoft.com/office/powerpoint/2010/main" val="35175604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676479-409B-068C-E96A-E46DA57D42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0296" y="365125"/>
            <a:ext cx="11057128" cy="707771"/>
          </a:xfrm>
        </p:spPr>
        <p:txBody>
          <a:bodyPr>
            <a:noAutofit/>
          </a:bodyPr>
          <a:lstStyle/>
          <a:p>
            <a:r>
              <a:rPr lang="en-US" sz="3600">
                <a:latin typeface="+mn-lt"/>
              </a:rPr>
              <a:t>Signs, symptoms </a:t>
            </a:r>
            <a:r>
              <a:rPr lang="en-US" sz="3600" dirty="0">
                <a:latin typeface="+mn-lt"/>
              </a:rPr>
              <a:t>of musculoskeletal injuries may include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E184CE-A81C-671D-29FC-17C7BDB383D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14400" y="1207896"/>
            <a:ext cx="5181600" cy="4916551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  <a:spcAft>
                <a:spcPts val="1000"/>
              </a:spcAft>
            </a:pPr>
            <a:r>
              <a:rPr lang="en-US" sz="2600" dirty="0"/>
              <a:t>Fatigue</a:t>
            </a:r>
          </a:p>
          <a:p>
            <a:pPr>
              <a:lnSpc>
                <a:spcPct val="110000"/>
              </a:lnSpc>
              <a:spcAft>
                <a:spcPts val="1000"/>
              </a:spcAft>
            </a:pPr>
            <a:r>
              <a:rPr lang="en-US" sz="2600" dirty="0"/>
              <a:t>Soreness </a:t>
            </a:r>
          </a:p>
          <a:p>
            <a:pPr>
              <a:lnSpc>
                <a:spcPct val="110000"/>
              </a:lnSpc>
              <a:spcAft>
                <a:spcPts val="1000"/>
              </a:spcAft>
            </a:pPr>
            <a:r>
              <a:rPr lang="en-US" sz="2600" dirty="0"/>
              <a:t>Aches </a:t>
            </a:r>
            <a:r>
              <a:rPr lang="en-US" sz="2600"/>
              <a:t>and pain </a:t>
            </a:r>
            <a:r>
              <a:rPr lang="en-US" sz="2600" dirty="0"/>
              <a:t>(aching or sharp)</a:t>
            </a:r>
          </a:p>
          <a:p>
            <a:pPr>
              <a:lnSpc>
                <a:spcPct val="110000"/>
              </a:lnSpc>
              <a:spcAft>
                <a:spcPts val="1000"/>
              </a:spcAft>
            </a:pPr>
            <a:r>
              <a:rPr lang="en-US" sz="2600" dirty="0"/>
              <a:t>Weakness</a:t>
            </a:r>
          </a:p>
          <a:p>
            <a:pPr>
              <a:lnSpc>
                <a:spcPct val="110000"/>
              </a:lnSpc>
              <a:spcAft>
                <a:spcPts val="1000"/>
              </a:spcAft>
            </a:pPr>
            <a:r>
              <a:rPr lang="en-US" sz="2600" dirty="0"/>
              <a:t>Discomfort</a:t>
            </a:r>
          </a:p>
          <a:p>
            <a:pPr>
              <a:lnSpc>
                <a:spcPct val="110000"/>
              </a:lnSpc>
              <a:spcAft>
                <a:spcPts val="1000"/>
              </a:spcAft>
            </a:pPr>
            <a:r>
              <a:rPr lang="en-US" sz="2600" dirty="0"/>
              <a:t>Tenderness</a:t>
            </a:r>
          </a:p>
          <a:p>
            <a:pPr>
              <a:lnSpc>
                <a:spcPct val="110000"/>
              </a:lnSpc>
              <a:spcAft>
                <a:spcPts val="1000"/>
              </a:spcAft>
            </a:pPr>
            <a:r>
              <a:rPr lang="en-US" sz="2600" dirty="0"/>
              <a:t>Burning</a:t>
            </a:r>
          </a:p>
          <a:p>
            <a:pPr>
              <a:lnSpc>
                <a:spcPct val="110000"/>
              </a:lnSpc>
              <a:spcAft>
                <a:spcPts val="1000"/>
              </a:spcAft>
            </a:pPr>
            <a:r>
              <a:rPr lang="en-US" sz="2600" dirty="0"/>
              <a:t>Tingling</a:t>
            </a:r>
          </a:p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A7EA32F-86C5-A1FD-C4FB-C64806F607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0" y="1207896"/>
            <a:ext cx="5181600" cy="4879975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  <a:spcAft>
                <a:spcPts val="1000"/>
              </a:spcAft>
            </a:pPr>
            <a:r>
              <a:rPr lang="en-US" sz="2600" dirty="0"/>
              <a:t>Numbness </a:t>
            </a:r>
          </a:p>
          <a:p>
            <a:pPr>
              <a:lnSpc>
                <a:spcPct val="110000"/>
              </a:lnSpc>
              <a:spcAft>
                <a:spcPts val="1000"/>
              </a:spcAft>
            </a:pPr>
            <a:r>
              <a:rPr lang="en-US" sz="2600" dirty="0"/>
              <a:t>Stiffness </a:t>
            </a:r>
          </a:p>
          <a:p>
            <a:pPr>
              <a:lnSpc>
                <a:spcPct val="110000"/>
              </a:lnSpc>
              <a:spcAft>
                <a:spcPts val="1000"/>
              </a:spcAft>
            </a:pPr>
            <a:r>
              <a:rPr lang="en-US" sz="2600" dirty="0"/>
              <a:t>Swelling </a:t>
            </a:r>
          </a:p>
          <a:p>
            <a:pPr>
              <a:lnSpc>
                <a:spcPct val="110000"/>
              </a:lnSpc>
              <a:spcAft>
                <a:spcPts val="1000"/>
              </a:spcAft>
            </a:pPr>
            <a:r>
              <a:rPr lang="en-US" sz="2600" dirty="0"/>
              <a:t>Loss of coordination </a:t>
            </a:r>
          </a:p>
          <a:p>
            <a:pPr>
              <a:lnSpc>
                <a:spcPct val="110000"/>
              </a:lnSpc>
              <a:spcAft>
                <a:spcPts val="1000"/>
              </a:spcAft>
            </a:pPr>
            <a:r>
              <a:rPr lang="en-US" sz="2600"/>
              <a:t>Body parts “falling </a:t>
            </a:r>
            <a:r>
              <a:rPr lang="en-US" sz="2600" dirty="0"/>
              <a:t>asleep”</a:t>
            </a:r>
          </a:p>
          <a:p>
            <a:pPr>
              <a:lnSpc>
                <a:spcPct val="110000"/>
              </a:lnSpc>
              <a:spcAft>
                <a:spcPts val="1000"/>
              </a:spcAft>
            </a:pPr>
            <a:r>
              <a:rPr lang="en-US" sz="2600" dirty="0"/>
              <a:t>Loss of strength</a:t>
            </a:r>
          </a:p>
          <a:p>
            <a:pPr>
              <a:lnSpc>
                <a:spcPct val="110000"/>
              </a:lnSpc>
              <a:spcAft>
                <a:spcPts val="1000"/>
              </a:spcAft>
            </a:pPr>
            <a:r>
              <a:rPr lang="en-US" sz="2600" dirty="0"/>
              <a:t>Loss of joint movement</a:t>
            </a:r>
          </a:p>
          <a:p>
            <a:pPr>
              <a:lnSpc>
                <a:spcPct val="110000"/>
              </a:lnSpc>
              <a:spcAft>
                <a:spcPts val="1000"/>
              </a:spcAft>
            </a:pPr>
            <a:r>
              <a:rPr lang="en-US" sz="2600" dirty="0"/>
              <a:t>Trouble sleeping due to pain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00874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eb14b046-24c4-4519-8f26-b89c2159828c}" enabled="0" method="" siteId="{eb14b046-24c4-4519-8f26-b89c2159828c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164</TotalTime>
  <Words>819</Words>
  <Application>Microsoft Office PowerPoint</Application>
  <PresentationFormat>Widescreen</PresentationFormat>
  <Paragraphs>101</Paragraphs>
  <Slides>15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 Theme</vt:lpstr>
      <vt:lpstr>Ergonomics:  Employee training</vt:lpstr>
      <vt:lpstr>Ergonomics – employee training Minnesota Statutes 182.677, subdivision 4</vt:lpstr>
      <vt:lpstr>Employee training about ergonomics</vt:lpstr>
      <vt:lpstr>Safety committee members</vt:lpstr>
      <vt:lpstr>Safety committee members, continued</vt:lpstr>
      <vt:lpstr>Safety committee members, continued</vt:lpstr>
      <vt:lpstr>[This facility’s] ergonomics program</vt:lpstr>
      <vt:lpstr>[This facility’s] ergonomics program, continued</vt:lpstr>
      <vt:lpstr>Signs, symptoms of musculoskeletal injuries may include</vt:lpstr>
      <vt:lpstr>Procedures for reporting early signs, symptoms of MSDs</vt:lpstr>
      <vt:lpstr>Procedures for reporting other hazards</vt:lpstr>
      <vt:lpstr>Engineering controls for ergonomic hazards, in place or to be implemented</vt:lpstr>
      <vt:lpstr>Administrative controls for ergonomic hazards, in place or to be implemented</vt:lpstr>
      <vt:lpstr>Reporting encouraged</vt:lpstr>
      <vt:lpstr>Training frequency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Template:  Ergonomics -- employee training</dc:title>
  <dc:creator>Minnesota OSHA Workplace Safety Consultation, Minnesota Department of Labor and Industry</dc:creator>
  <cp:lastModifiedBy>OBrien, Jenny (DLI)</cp:lastModifiedBy>
  <cp:revision>6</cp:revision>
  <dcterms:created xsi:type="dcterms:W3CDTF">2023-07-17T19:24:11Z</dcterms:created>
  <dcterms:modified xsi:type="dcterms:W3CDTF">2023-11-16T21:00:04Z</dcterms:modified>
</cp:coreProperties>
</file>