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Lst>
  <p:sldSz cx="12192000" cy="6858000"/>
  <p:notesSz cx="12192000" cy="6858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62C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330" y="9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3384803"/>
            <a:ext cx="12192000" cy="3473450"/>
          </a:xfrm>
          <a:custGeom>
            <a:avLst/>
            <a:gdLst/>
            <a:ahLst/>
            <a:cxnLst/>
            <a:rect l="l" t="t" r="r" b="b"/>
            <a:pathLst>
              <a:path w="12192000" h="3473450">
                <a:moveTo>
                  <a:pt x="0" y="3473196"/>
                </a:moveTo>
                <a:lnTo>
                  <a:pt x="12192000" y="3473196"/>
                </a:lnTo>
                <a:lnTo>
                  <a:pt x="12192000" y="0"/>
                </a:lnTo>
                <a:lnTo>
                  <a:pt x="0" y="0"/>
                </a:lnTo>
                <a:lnTo>
                  <a:pt x="0" y="3473196"/>
                </a:lnTo>
                <a:close/>
              </a:path>
            </a:pathLst>
          </a:custGeom>
          <a:solidFill>
            <a:srgbClr val="E8E8E8"/>
          </a:solidFill>
        </p:spPr>
        <p:txBody>
          <a:bodyPr wrap="square" lIns="0" tIns="0" rIns="0" bIns="0" rtlCol="0"/>
          <a:lstStyle/>
          <a:p>
            <a:endParaRPr/>
          </a:p>
        </p:txBody>
      </p:sp>
      <p:sp>
        <p:nvSpPr>
          <p:cNvPr id="17" name="bg object 17"/>
          <p:cNvSpPr/>
          <p:nvPr/>
        </p:nvSpPr>
        <p:spPr>
          <a:xfrm>
            <a:off x="0" y="0"/>
            <a:ext cx="12192000" cy="1652270"/>
          </a:xfrm>
          <a:custGeom>
            <a:avLst/>
            <a:gdLst/>
            <a:ahLst/>
            <a:cxnLst/>
            <a:rect l="l" t="t" r="r" b="b"/>
            <a:pathLst>
              <a:path w="12192000" h="1652270">
                <a:moveTo>
                  <a:pt x="12192000" y="0"/>
                </a:moveTo>
                <a:lnTo>
                  <a:pt x="0" y="0"/>
                </a:lnTo>
                <a:lnTo>
                  <a:pt x="0" y="1652015"/>
                </a:lnTo>
                <a:lnTo>
                  <a:pt x="12192000" y="1652015"/>
                </a:lnTo>
                <a:lnTo>
                  <a:pt x="12192000" y="0"/>
                </a:lnTo>
                <a:close/>
              </a:path>
            </a:pathLst>
          </a:custGeom>
          <a:solidFill>
            <a:srgbClr val="FFFFFF"/>
          </a:solidFill>
        </p:spPr>
        <p:txBody>
          <a:bodyPr wrap="square" lIns="0" tIns="0" rIns="0" bIns="0" rtlCol="0"/>
          <a:lstStyle/>
          <a:p>
            <a:endParaRPr/>
          </a:p>
        </p:txBody>
      </p:sp>
      <p:pic>
        <p:nvPicPr>
          <p:cNvPr id="18" name="bg object 18"/>
          <p:cNvPicPr/>
          <p:nvPr/>
        </p:nvPicPr>
        <p:blipFill>
          <a:blip r:embed="rId2" cstate="print"/>
          <a:stretch>
            <a:fillRect/>
          </a:stretch>
        </p:blipFill>
        <p:spPr>
          <a:xfrm>
            <a:off x="8424672" y="367284"/>
            <a:ext cx="3183635" cy="928115"/>
          </a:xfrm>
          <a:prstGeom prst="rect">
            <a:avLst/>
          </a:prstGeom>
        </p:spPr>
      </p:pic>
      <p:sp>
        <p:nvSpPr>
          <p:cNvPr id="19" name="bg object 19"/>
          <p:cNvSpPr/>
          <p:nvPr/>
        </p:nvSpPr>
        <p:spPr>
          <a:xfrm>
            <a:off x="0" y="1652016"/>
            <a:ext cx="12192000" cy="1732914"/>
          </a:xfrm>
          <a:custGeom>
            <a:avLst/>
            <a:gdLst/>
            <a:ahLst/>
            <a:cxnLst/>
            <a:rect l="l" t="t" r="r" b="b"/>
            <a:pathLst>
              <a:path w="12192000" h="1732914">
                <a:moveTo>
                  <a:pt x="12192000" y="0"/>
                </a:moveTo>
                <a:lnTo>
                  <a:pt x="0" y="0"/>
                </a:lnTo>
                <a:lnTo>
                  <a:pt x="0" y="1732788"/>
                </a:lnTo>
                <a:lnTo>
                  <a:pt x="12192000" y="1732788"/>
                </a:lnTo>
                <a:lnTo>
                  <a:pt x="12192000" y="0"/>
                </a:lnTo>
                <a:close/>
              </a:path>
            </a:pathLst>
          </a:custGeom>
          <a:solidFill>
            <a:srgbClr val="003864"/>
          </a:solidFill>
        </p:spPr>
        <p:txBody>
          <a:bodyPr wrap="square" lIns="0" tIns="0" rIns="0" bIns="0" rtlCol="0"/>
          <a:lstStyle/>
          <a:p>
            <a:endParaRPr/>
          </a:p>
        </p:txBody>
      </p:sp>
      <p:sp>
        <p:nvSpPr>
          <p:cNvPr id="2" name="Holder 2"/>
          <p:cNvSpPr>
            <a:spLocks noGrp="1"/>
          </p:cNvSpPr>
          <p:nvPr>
            <p:ph type="ctrTitle"/>
          </p:nvPr>
        </p:nvSpPr>
        <p:spPr>
          <a:xfrm>
            <a:off x="5125369" y="2174604"/>
            <a:ext cx="1941261" cy="574039"/>
          </a:xfrm>
          <a:prstGeom prst="rect">
            <a:avLst/>
          </a:prstGeom>
        </p:spPr>
        <p:txBody>
          <a:bodyPr wrap="square" lIns="0" tIns="0" rIns="0" bIns="0">
            <a:spAutoFit/>
          </a:bodyPr>
          <a:lstStyle>
            <a:lvl1pPr>
              <a:defRPr sz="3600" b="0" i="0">
                <a:solidFill>
                  <a:schemeClr val="bg1"/>
                </a:solidFill>
                <a:latin typeface="Calibri"/>
                <a:cs typeface="Calibri"/>
              </a:defRPr>
            </a:lvl1pPr>
          </a:lstStyle>
          <a:p>
            <a:endParaRPr/>
          </a:p>
        </p:txBody>
      </p:sp>
      <p:sp>
        <p:nvSpPr>
          <p:cNvPr id="3" name="Holder 3"/>
          <p:cNvSpPr>
            <a:spLocks noGrp="1"/>
          </p:cNvSpPr>
          <p:nvPr>
            <p:ph type="subTitle" idx="4"/>
          </p:nvPr>
        </p:nvSpPr>
        <p:spPr>
          <a:xfrm>
            <a:off x="4183505" y="4280658"/>
            <a:ext cx="3823334" cy="1122679"/>
          </a:xfrm>
          <a:prstGeom prst="rect">
            <a:avLst/>
          </a:prstGeom>
        </p:spPr>
        <p:txBody>
          <a:bodyPr wrap="square" lIns="0" tIns="0" rIns="0" bIns="0">
            <a:spAutoFit/>
          </a:bodyPr>
          <a:lstStyle>
            <a:lvl1pPr>
              <a:defRPr sz="2400" b="0" i="0">
                <a:solidFill>
                  <a:srgbClr val="003864"/>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5/8/2024</a:t>
            </a:fld>
            <a:endParaRPr lang="en-US"/>
          </a:p>
        </p:txBody>
      </p:sp>
      <p:sp>
        <p:nvSpPr>
          <p:cNvPr id="6" name="Holder 6"/>
          <p:cNvSpPr>
            <a:spLocks noGrp="1"/>
          </p:cNvSpPr>
          <p:nvPr>
            <p:ph type="sldNum" sz="quarter" idx="7"/>
          </p:nvPr>
        </p:nvSpPr>
        <p:spPr/>
        <p:txBody>
          <a:bodyPr lIns="0" tIns="0" rIns="0" bIns="0"/>
          <a:lstStyle>
            <a:lvl1pPr>
              <a:defRPr sz="1200" b="0" i="0">
                <a:solidFill>
                  <a:schemeClr val="tx1"/>
                </a:solidFill>
                <a:latin typeface="Calibri"/>
                <a:cs typeface="Calibri"/>
              </a:defRPr>
            </a:lvl1pPr>
          </a:lstStyle>
          <a:p>
            <a:pPr marL="117475">
              <a:lnSpc>
                <a:spcPts val="1240"/>
              </a:lnSpc>
            </a:pPr>
            <a:fld id="{81D60167-4931-47E6-BA6A-407CBD079E47}" type="slidenum">
              <a:rPr spc="-50" dirty="0"/>
              <a:t>‹#›</a:t>
            </a:fld>
            <a:endParaRPr spc="-50"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0" i="0">
                <a:solidFill>
                  <a:schemeClr val="bg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2400" b="0" i="0">
                <a:solidFill>
                  <a:srgbClr val="003864"/>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5/8/2024</a:t>
            </a:fld>
            <a:endParaRPr lang="en-US"/>
          </a:p>
        </p:txBody>
      </p:sp>
      <p:sp>
        <p:nvSpPr>
          <p:cNvPr id="6" name="Holder 6"/>
          <p:cNvSpPr>
            <a:spLocks noGrp="1"/>
          </p:cNvSpPr>
          <p:nvPr>
            <p:ph type="sldNum" sz="quarter" idx="7"/>
          </p:nvPr>
        </p:nvSpPr>
        <p:spPr/>
        <p:txBody>
          <a:bodyPr lIns="0" tIns="0" rIns="0" bIns="0"/>
          <a:lstStyle>
            <a:lvl1pPr>
              <a:defRPr sz="1200" b="0" i="0">
                <a:solidFill>
                  <a:schemeClr val="tx1"/>
                </a:solidFill>
                <a:latin typeface="Calibri"/>
                <a:cs typeface="Calibri"/>
              </a:defRPr>
            </a:lvl1pPr>
          </a:lstStyle>
          <a:p>
            <a:pPr marL="117475">
              <a:lnSpc>
                <a:spcPts val="1240"/>
              </a:lnSpc>
            </a:pPr>
            <a:fld id="{81D60167-4931-47E6-BA6A-407CBD079E47}" type="slidenum">
              <a:rPr spc="-50" dirty="0"/>
              <a:t>‹#›</a:t>
            </a:fld>
            <a:endParaRPr spc="-50"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0" i="0">
                <a:solidFill>
                  <a:schemeClr val="bg1"/>
                </a:solidFill>
                <a:latin typeface="Calibri"/>
                <a:cs typeface="Calibri"/>
              </a:defRPr>
            </a:lvl1pPr>
          </a:lstStyle>
          <a:p>
            <a:endParaRPr/>
          </a:p>
        </p:txBody>
      </p:sp>
      <p:sp>
        <p:nvSpPr>
          <p:cNvPr id="3" name="Holder 3"/>
          <p:cNvSpPr>
            <a:spLocks noGrp="1"/>
          </p:cNvSpPr>
          <p:nvPr>
            <p:ph sz="half" idx="2"/>
          </p:nvPr>
        </p:nvSpPr>
        <p:spPr>
          <a:xfrm>
            <a:off x="916939" y="1607832"/>
            <a:ext cx="4961890" cy="3826510"/>
          </a:xfrm>
          <a:prstGeom prst="rect">
            <a:avLst/>
          </a:prstGeom>
        </p:spPr>
        <p:txBody>
          <a:bodyPr wrap="square" lIns="0" tIns="0" rIns="0" bIns="0">
            <a:spAutoFit/>
          </a:bodyPr>
          <a:lstStyle>
            <a:lvl1pPr>
              <a:defRPr sz="2400" b="0" i="0">
                <a:solidFill>
                  <a:srgbClr val="003864"/>
                </a:solidFill>
                <a:latin typeface="Calibri"/>
                <a:cs typeface="Calibri"/>
              </a:defRPr>
            </a:lvl1pPr>
          </a:lstStyle>
          <a:p>
            <a:endParaRPr/>
          </a:p>
        </p:txBody>
      </p:sp>
      <p:sp>
        <p:nvSpPr>
          <p:cNvPr id="4" name="Holder 4"/>
          <p:cNvSpPr>
            <a:spLocks noGrp="1"/>
          </p:cNvSpPr>
          <p:nvPr>
            <p:ph sz="half" idx="3"/>
          </p:nvPr>
        </p:nvSpPr>
        <p:spPr>
          <a:xfrm>
            <a:off x="6250940" y="1607832"/>
            <a:ext cx="4966970" cy="4192270"/>
          </a:xfrm>
          <a:prstGeom prst="rect">
            <a:avLst/>
          </a:prstGeom>
        </p:spPr>
        <p:txBody>
          <a:bodyPr wrap="square" lIns="0" tIns="0" rIns="0" bIns="0">
            <a:spAutoFit/>
          </a:bodyPr>
          <a:lstStyle>
            <a:lvl1pPr>
              <a:defRPr sz="2400" b="0" i="0">
                <a:solidFill>
                  <a:srgbClr val="003864"/>
                </a:solidFill>
                <a:latin typeface="Calibri"/>
                <a:cs typeface="Calibri"/>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5/8/2024</a:t>
            </a:fld>
            <a:endParaRPr lang="en-US"/>
          </a:p>
        </p:txBody>
      </p:sp>
      <p:sp>
        <p:nvSpPr>
          <p:cNvPr id="7" name="Holder 7"/>
          <p:cNvSpPr>
            <a:spLocks noGrp="1"/>
          </p:cNvSpPr>
          <p:nvPr>
            <p:ph type="sldNum" sz="quarter" idx="7"/>
          </p:nvPr>
        </p:nvSpPr>
        <p:spPr/>
        <p:txBody>
          <a:bodyPr lIns="0" tIns="0" rIns="0" bIns="0"/>
          <a:lstStyle>
            <a:lvl1pPr>
              <a:defRPr sz="1200" b="0" i="0">
                <a:solidFill>
                  <a:schemeClr val="tx1"/>
                </a:solidFill>
                <a:latin typeface="Calibri"/>
                <a:cs typeface="Calibri"/>
              </a:defRPr>
            </a:lvl1pPr>
          </a:lstStyle>
          <a:p>
            <a:pPr marL="117475">
              <a:lnSpc>
                <a:spcPts val="1240"/>
              </a:lnSpc>
            </a:pPr>
            <a:fld id="{81D60167-4931-47E6-BA6A-407CBD079E47}" type="slidenum">
              <a:rPr spc="-50" dirty="0"/>
              <a:t>‹#›</a:t>
            </a:fld>
            <a:endParaRPr spc="-50"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0" i="0">
                <a:solidFill>
                  <a:schemeClr val="bg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5/8/2024</a:t>
            </a:fld>
            <a:endParaRPr lang="en-US"/>
          </a:p>
        </p:txBody>
      </p:sp>
      <p:sp>
        <p:nvSpPr>
          <p:cNvPr id="5" name="Holder 5"/>
          <p:cNvSpPr>
            <a:spLocks noGrp="1"/>
          </p:cNvSpPr>
          <p:nvPr>
            <p:ph type="sldNum" sz="quarter" idx="7"/>
          </p:nvPr>
        </p:nvSpPr>
        <p:spPr/>
        <p:txBody>
          <a:bodyPr lIns="0" tIns="0" rIns="0" bIns="0"/>
          <a:lstStyle>
            <a:lvl1pPr>
              <a:defRPr sz="1200" b="0" i="0">
                <a:solidFill>
                  <a:schemeClr val="tx1"/>
                </a:solidFill>
                <a:latin typeface="Calibri"/>
                <a:cs typeface="Calibri"/>
              </a:defRPr>
            </a:lvl1pPr>
          </a:lstStyle>
          <a:p>
            <a:pPr marL="117475">
              <a:lnSpc>
                <a:spcPts val="1240"/>
              </a:lnSpc>
            </a:pPr>
            <a:fld id="{81D60167-4931-47E6-BA6A-407CBD079E47}" type="slidenum">
              <a:rPr spc="-50" dirty="0"/>
              <a:t>‹#›</a:t>
            </a:fld>
            <a:endParaRPr spc="-50"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5/8/2024</a:t>
            </a:fld>
            <a:endParaRPr lang="en-US"/>
          </a:p>
        </p:txBody>
      </p:sp>
      <p:sp>
        <p:nvSpPr>
          <p:cNvPr id="4" name="Holder 4"/>
          <p:cNvSpPr>
            <a:spLocks noGrp="1"/>
          </p:cNvSpPr>
          <p:nvPr>
            <p:ph type="sldNum" sz="quarter" idx="7"/>
          </p:nvPr>
        </p:nvSpPr>
        <p:spPr/>
        <p:txBody>
          <a:bodyPr lIns="0" tIns="0" rIns="0" bIns="0"/>
          <a:lstStyle>
            <a:lvl1pPr>
              <a:defRPr sz="1200" b="0" i="0">
                <a:solidFill>
                  <a:schemeClr val="tx1"/>
                </a:solidFill>
                <a:latin typeface="Calibri"/>
                <a:cs typeface="Calibri"/>
              </a:defRPr>
            </a:lvl1pPr>
          </a:lstStyle>
          <a:p>
            <a:pPr marL="117475">
              <a:lnSpc>
                <a:spcPts val="1240"/>
              </a:lnSpc>
            </a:pPr>
            <a:fld id="{81D60167-4931-47E6-BA6A-407CBD079E47}" type="slidenum">
              <a:rPr spc="-50" dirty="0"/>
              <a:t>‹#›</a:t>
            </a:fld>
            <a:endParaRPr spc="-50"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1216152"/>
            <a:ext cx="12192000" cy="119380"/>
          </a:xfrm>
          <a:custGeom>
            <a:avLst/>
            <a:gdLst/>
            <a:ahLst/>
            <a:cxnLst/>
            <a:rect l="l" t="t" r="r" b="b"/>
            <a:pathLst>
              <a:path w="12192000" h="119380">
                <a:moveTo>
                  <a:pt x="12192000" y="0"/>
                </a:moveTo>
                <a:lnTo>
                  <a:pt x="0" y="0"/>
                </a:lnTo>
                <a:lnTo>
                  <a:pt x="0" y="118872"/>
                </a:lnTo>
                <a:lnTo>
                  <a:pt x="12192000" y="118872"/>
                </a:lnTo>
                <a:lnTo>
                  <a:pt x="12192000" y="0"/>
                </a:lnTo>
                <a:close/>
              </a:path>
            </a:pathLst>
          </a:custGeom>
          <a:solidFill>
            <a:srgbClr val="78BD20"/>
          </a:solidFill>
        </p:spPr>
        <p:txBody>
          <a:bodyPr wrap="square" lIns="0" tIns="0" rIns="0" bIns="0" rtlCol="0"/>
          <a:lstStyle/>
          <a:p>
            <a:endParaRPr/>
          </a:p>
        </p:txBody>
      </p:sp>
      <p:sp>
        <p:nvSpPr>
          <p:cNvPr id="17" name="bg object 17"/>
          <p:cNvSpPr/>
          <p:nvPr/>
        </p:nvSpPr>
        <p:spPr>
          <a:xfrm>
            <a:off x="0" y="0"/>
            <a:ext cx="12192000" cy="1216660"/>
          </a:xfrm>
          <a:custGeom>
            <a:avLst/>
            <a:gdLst/>
            <a:ahLst/>
            <a:cxnLst/>
            <a:rect l="l" t="t" r="r" b="b"/>
            <a:pathLst>
              <a:path w="12192000" h="1216660">
                <a:moveTo>
                  <a:pt x="12192000" y="0"/>
                </a:moveTo>
                <a:lnTo>
                  <a:pt x="0" y="0"/>
                </a:lnTo>
                <a:lnTo>
                  <a:pt x="0" y="1216152"/>
                </a:lnTo>
                <a:lnTo>
                  <a:pt x="12192000" y="1216152"/>
                </a:lnTo>
                <a:lnTo>
                  <a:pt x="12192000" y="0"/>
                </a:lnTo>
                <a:close/>
              </a:path>
            </a:pathLst>
          </a:custGeom>
          <a:solidFill>
            <a:srgbClr val="003864"/>
          </a:solidFill>
        </p:spPr>
        <p:txBody>
          <a:bodyPr wrap="square" lIns="0" tIns="0" rIns="0" bIns="0" rtlCol="0"/>
          <a:lstStyle/>
          <a:p>
            <a:endParaRPr/>
          </a:p>
        </p:txBody>
      </p:sp>
      <p:sp>
        <p:nvSpPr>
          <p:cNvPr id="2" name="Holder 2"/>
          <p:cNvSpPr>
            <a:spLocks noGrp="1"/>
          </p:cNvSpPr>
          <p:nvPr>
            <p:ph type="title"/>
          </p:nvPr>
        </p:nvSpPr>
        <p:spPr>
          <a:xfrm>
            <a:off x="810259" y="17715"/>
            <a:ext cx="10135870" cy="1068070"/>
          </a:xfrm>
          <a:prstGeom prst="rect">
            <a:avLst/>
          </a:prstGeom>
        </p:spPr>
        <p:txBody>
          <a:bodyPr wrap="square" lIns="0" tIns="0" rIns="0" bIns="0">
            <a:spAutoFit/>
          </a:bodyPr>
          <a:lstStyle>
            <a:lvl1pPr>
              <a:defRPr sz="3600" b="0" i="0">
                <a:solidFill>
                  <a:schemeClr val="bg1"/>
                </a:solidFill>
                <a:latin typeface="Calibri"/>
                <a:cs typeface="Calibri"/>
              </a:defRPr>
            </a:lvl1pPr>
          </a:lstStyle>
          <a:p>
            <a:endParaRPr/>
          </a:p>
        </p:txBody>
      </p:sp>
      <p:sp>
        <p:nvSpPr>
          <p:cNvPr id="3" name="Holder 3"/>
          <p:cNvSpPr>
            <a:spLocks noGrp="1"/>
          </p:cNvSpPr>
          <p:nvPr>
            <p:ph type="body" idx="1"/>
          </p:nvPr>
        </p:nvSpPr>
        <p:spPr>
          <a:xfrm>
            <a:off x="627065" y="1659895"/>
            <a:ext cx="10593070" cy="4303395"/>
          </a:xfrm>
          <a:prstGeom prst="rect">
            <a:avLst/>
          </a:prstGeom>
        </p:spPr>
        <p:txBody>
          <a:bodyPr wrap="square" lIns="0" tIns="0" rIns="0" bIns="0">
            <a:spAutoFit/>
          </a:bodyPr>
          <a:lstStyle>
            <a:lvl1pPr>
              <a:defRPr sz="2400" b="0" i="0">
                <a:solidFill>
                  <a:srgbClr val="003864"/>
                </a:solidFill>
                <a:latin typeface="Calibri"/>
                <a:cs typeface="Calibri"/>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5/8/2024</a:t>
            </a:fld>
            <a:endParaRPr lang="en-US"/>
          </a:p>
        </p:txBody>
      </p:sp>
      <p:sp>
        <p:nvSpPr>
          <p:cNvPr id="6" name="Holder 6"/>
          <p:cNvSpPr>
            <a:spLocks noGrp="1"/>
          </p:cNvSpPr>
          <p:nvPr>
            <p:ph type="sldNum" sz="quarter" idx="7"/>
          </p:nvPr>
        </p:nvSpPr>
        <p:spPr>
          <a:xfrm>
            <a:off x="11067288" y="6463728"/>
            <a:ext cx="246309" cy="177800"/>
          </a:xfrm>
          <a:prstGeom prst="rect">
            <a:avLst/>
          </a:prstGeom>
        </p:spPr>
        <p:txBody>
          <a:bodyPr wrap="square" lIns="0" tIns="0" rIns="0" bIns="0">
            <a:spAutoFit/>
          </a:bodyPr>
          <a:lstStyle>
            <a:lvl1pPr>
              <a:defRPr sz="1200" b="0" i="0">
                <a:solidFill>
                  <a:schemeClr val="tx1"/>
                </a:solidFill>
                <a:latin typeface="Calibri"/>
                <a:cs typeface="Calibri"/>
              </a:defRPr>
            </a:lvl1pPr>
          </a:lstStyle>
          <a:p>
            <a:pPr marL="117475">
              <a:lnSpc>
                <a:spcPts val="1240"/>
              </a:lnSpc>
            </a:pPr>
            <a:fld id="{81D60167-4931-47E6-BA6A-407CBD079E47}" type="slidenum">
              <a:rPr spc="-50" dirty="0"/>
              <a:t>‹#›</a:t>
            </a:fld>
            <a:endParaRPr spc="-50"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Booqo%20cdc.gov/niosh/topics/ergonomics/ergoprimer"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hyperlink" Target="https://www.cdc.gov/niosh/topics/ergonomics/ergoprimer/step7.html" TargetMode="External"/><Relationship Id="rId3" Type="http://schemas.openxmlformats.org/officeDocument/2006/relationships/hyperlink" Target="https://www.cdc.gov/niosh/topics/ergonomics/ergoprimer/step2.html" TargetMode="External"/><Relationship Id="rId7" Type="http://schemas.openxmlformats.org/officeDocument/2006/relationships/hyperlink" Target="https://www.cdc.gov/niosh/topics/ergonomics/ergoprimer/step6.html" TargetMode="External"/><Relationship Id="rId2" Type="http://schemas.openxmlformats.org/officeDocument/2006/relationships/hyperlink" Target="https://www.cdc.gov/niosh/topics/ergonomics/ergoprimer/step1.html" TargetMode="External"/><Relationship Id="rId1" Type="http://schemas.openxmlformats.org/officeDocument/2006/relationships/slideLayout" Target="../slideLayouts/slideLayout2.xml"/><Relationship Id="rId6" Type="http://schemas.openxmlformats.org/officeDocument/2006/relationships/hyperlink" Target="https://www.cdc.gov/niosh/topics/ergonomics/ergoprimer/step5.html" TargetMode="External"/><Relationship Id="rId5" Type="http://schemas.openxmlformats.org/officeDocument/2006/relationships/hyperlink" Target="https://www.cdc.gov/niosh/topics/ergonomics/ergoprimer/step4.html" TargetMode="External"/><Relationship Id="rId4" Type="http://schemas.openxmlformats.org/officeDocument/2006/relationships/hyperlink" Target="https://www.cdc.gov/niosh/topics/ergonomics/ergoprimer/step3.html"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Booqo%20cdc.gov/niosh/topics/ergonomics/ergoprimer"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g"/></Relationships>
</file>

<file path=ppt/slides/_rels/slide20.xml.rels><?xml version="1.0" encoding="UTF-8" standalone="yes"?>
<Relationships xmlns="http://schemas.openxmlformats.org/package/2006/relationships"><Relationship Id="rId2" Type="http://schemas.openxmlformats.org/officeDocument/2006/relationships/hyperlink" Target="Booqo%20cdc.gov/niosh/topics/ergonomics/ergoprimer"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Booqo%20cdc.gov/niosh/topics/ergonomics/ergoprimer"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www.osha.gov/laws-regs/standardinterpretations/2012-03-12-0" TargetMode="External"/><Relationship Id="rId2" Type="http://schemas.openxmlformats.org/officeDocument/2006/relationships/hyperlink" Target="https://www.osha.gov/laws-regs/standardinterpretations/2018-10-11"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https://ohsonline.com/Articles/2013/06/01/Building-a-Culture-of-Safety.aspx" TargetMode="External"/><Relationship Id="rId2" Type="http://schemas.openxmlformats.org/officeDocument/2006/relationships/hyperlink" Target="https://www.osha.gov/sites/default/files/publications/OSHA3905.pdf" TargetMode="External"/><Relationship Id="rId1" Type="http://schemas.openxmlformats.org/officeDocument/2006/relationships/slideLayout" Target="../slideLayouts/slideLayout2.xml"/><Relationship Id="rId5" Type="http://schemas.openxmlformats.org/officeDocument/2006/relationships/hyperlink" Target="https://www.osha.gov/laws-regs/standardinterpretations/2012-03-12-0" TargetMode="External"/><Relationship Id="rId4" Type="http://schemas.openxmlformats.org/officeDocument/2006/relationships/hyperlink" Target="https://www.safetyandhealthmagazine.com/articles/designing-a-safety-incentive-program-2" TargetMode="External"/></Relationships>
</file>

<file path=ppt/slides/_rels/slide45.xml.rels><?xml version="1.0" encoding="UTF-8" standalone="yes"?>
<Relationships xmlns="http://schemas.openxmlformats.org/package/2006/relationships"><Relationship Id="rId3" Type="http://schemas.openxmlformats.org/officeDocument/2006/relationships/hyperlink" Target="https://www.safetyandhealthmagazine.com/articles/6-important-actions-to-move-safety-forward-2" TargetMode="External"/><Relationship Id="rId2" Type="http://schemas.openxmlformats.org/officeDocument/2006/relationships/hyperlink" Target="https://www.osha.gov/sites/default/files/2018-12/fy11_sh-22224-11_3_Accident_Investigation_Form.pdf" TargetMode="External"/><Relationship Id="rId1" Type="http://schemas.openxmlformats.org/officeDocument/2006/relationships/slideLayout" Target="../slideLayouts/slideLayout2.xml"/><Relationship Id="rId4" Type="http://schemas.openxmlformats.org/officeDocument/2006/relationships/hyperlink" Target="https://www.osha.gov/sites/default/files/publications/small-business.pdf" TargetMode="External"/></Relationships>
</file>

<file path=ppt/slides/_rels/slide46.xml.rels><?xml version="1.0" encoding="UTF-8" standalone="yes"?>
<Relationships xmlns="http://schemas.openxmlformats.org/package/2006/relationships"><Relationship Id="rId3" Type="http://schemas.openxmlformats.org/officeDocument/2006/relationships/hyperlink" Target="https://www.safetyandhealthmagazine.com/articles/6843--articles-6843-everybody-gets-to-go-home-in-one-piece" TargetMode="External"/><Relationship Id="rId2" Type="http://schemas.openxmlformats.org/officeDocument/2006/relationships/hyperlink" Target="https://www.nsc.org/Portals/0/Documents/WorkplaceTrainingDocuments/Near-Miss-Reporting-Systems.pdf?ver=2018-03-09-133018-013" TargetMode="Externa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hyperlink" Target="https://www.osha.gov/ergonomics/identify-problems#report-injuries" TargetMode="External"/><Relationship Id="rId7" Type="http://schemas.openxmlformats.org/officeDocument/2006/relationships/hyperlink" Target="https://www.osha.gov/sites/default/files/2_Reporting_Safety_And_Health_Concerns.pdf" TargetMode="External"/><Relationship Id="rId2" Type="http://schemas.openxmlformats.org/officeDocument/2006/relationships/hyperlink" Target="https://www.bls.gov/web/osh/table-1-industry-rates-national.htm" TargetMode="External"/><Relationship Id="rId1" Type="http://schemas.openxmlformats.org/officeDocument/2006/relationships/slideLayout" Target="../slideLayouts/slideLayout2.xml"/><Relationship Id="rId6" Type="http://schemas.openxmlformats.org/officeDocument/2006/relationships/hyperlink" Target="https://www.osha.gov/laws-regs/regulations/standardnumber/1904/1904.35" TargetMode="External"/><Relationship Id="rId5" Type="http://schemas.openxmlformats.org/officeDocument/2006/relationships/hyperlink" Target="https://rmi.colostate.edu/ergonomics/injuries-and-injury-prevention/musculoskeletal-disorders-risk-factors-reporting/" TargetMode="External"/><Relationship Id="rId4" Type="http://schemas.openxmlformats.org/officeDocument/2006/relationships/hyperlink" Target="https://www.dir.ca.gov/chswc/woshtep/iipp/materials/SB_Factsheet_H_ErgonomicHazards.pdf"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hyperlink" Target="https://www.cdc.gov/niosh/topics/hierarchy/default.html" TargetMode="External"/><Relationship Id="rId7" Type="http://schemas.openxmlformats.org/officeDocument/2006/relationships/hyperlink" Target="https://www.osha.gov/safety-management/additional-resources-by-topic#reporting" TargetMode="External"/><Relationship Id="rId2" Type="http://schemas.openxmlformats.org/officeDocument/2006/relationships/hyperlink" Target="https://www.osha.gov/sites/default/files/1a_Review_Hazard_Information_From_Workers.pdf" TargetMode="External"/><Relationship Id="rId1" Type="http://schemas.openxmlformats.org/officeDocument/2006/relationships/slideLayout" Target="../slideLayouts/slideLayout2.xml"/><Relationship Id="rId6" Type="http://schemas.openxmlformats.org/officeDocument/2006/relationships/hyperlink" Target="https://www.cdc.gov/niosh/engcontrols/" TargetMode="External"/><Relationship Id="rId5" Type="http://schemas.openxmlformats.org/officeDocument/2006/relationships/hyperlink" Target="https://www.osha.gov/ergonomics/control-hazards" TargetMode="External"/><Relationship Id="rId4" Type="http://schemas.openxmlformats.org/officeDocument/2006/relationships/hyperlink" Target="https://www.cdc.gov/workplacehealthpromotion/health-strategies/musculoskeletal-disorders/index.html" TargetMode="External"/></Relationships>
</file>

<file path=ppt/slides/_rels/slide51.xml.rels><?xml version="1.0" encoding="UTF-8" standalone="yes"?>
<Relationships xmlns="http://schemas.openxmlformats.org/package/2006/relationships"><Relationship Id="rId3" Type="http://schemas.openxmlformats.org/officeDocument/2006/relationships/hyperlink" Target="mailto:osha.consultation@state.mn.us" TargetMode="External"/><Relationship Id="rId2" Type="http://schemas.openxmlformats.org/officeDocument/2006/relationships/hyperlink" Target="https://www.dli.mn.gov/about-department/our-areas-service/minnesota-osha-workplace-safety-consultation" TargetMode="Externa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hyperlink" Target="mailto:osha.compliance@state.mn.us" TargetMode="Externa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hyperlink" Target="mailto:osha.compliance@state.mn.us"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hyperlink" Target="revisor.mn.gov/statutes/cite/182.676."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revisor.mn.gov/statutes/cite/179.876"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10259" y="264603"/>
            <a:ext cx="6941184" cy="574040"/>
          </a:xfrm>
          <a:prstGeom prst="rect">
            <a:avLst/>
          </a:prstGeom>
        </p:spPr>
        <p:txBody>
          <a:bodyPr vert="horz" wrap="square" lIns="0" tIns="12700" rIns="0" bIns="0" rtlCol="0">
            <a:spAutoFit/>
          </a:bodyPr>
          <a:lstStyle/>
          <a:p>
            <a:pPr marL="12700">
              <a:lnSpc>
                <a:spcPct val="100000"/>
              </a:lnSpc>
              <a:spcBef>
                <a:spcPts val="100"/>
              </a:spcBef>
              <a:tabLst>
                <a:tab pos="2648585" algn="l"/>
              </a:tabLst>
            </a:pPr>
            <a:r>
              <a:rPr spc="-10" dirty="0"/>
              <a:t>Hordhac: Isticmaalka bandhigan</a:t>
            </a:r>
          </a:p>
        </p:txBody>
      </p:sp>
      <p:sp>
        <p:nvSpPr>
          <p:cNvPr id="3" name="object 3"/>
          <p:cNvSpPr txBox="1"/>
          <p:nvPr/>
        </p:nvSpPr>
        <p:spPr>
          <a:xfrm>
            <a:off x="916939" y="1838833"/>
            <a:ext cx="9933940" cy="2729230"/>
          </a:xfrm>
          <a:prstGeom prst="rect">
            <a:avLst/>
          </a:prstGeom>
        </p:spPr>
        <p:txBody>
          <a:bodyPr vert="horz" wrap="square" lIns="0" tIns="12700" rIns="0" bIns="0" rtlCol="0">
            <a:spAutoFit/>
          </a:bodyPr>
          <a:lstStyle/>
          <a:p>
            <a:pPr marL="240029" marR="51435" indent="-227329">
              <a:lnSpc>
                <a:spcPct val="100000"/>
              </a:lnSpc>
              <a:spcBef>
                <a:spcPts val="100"/>
              </a:spcBef>
              <a:buFont typeface="Arial"/>
              <a:buChar char="•"/>
              <a:tabLst>
                <a:tab pos="241300" algn="l"/>
              </a:tabLst>
            </a:pPr>
            <a:r>
              <a:rPr sz="2400" dirty="0">
                <a:solidFill>
                  <a:srgbClr val="003864"/>
                </a:solidFill>
                <a:latin typeface="Calibri"/>
                <a:cs typeface="Calibri"/>
              </a:rPr>
              <a:t>Shaashadahan korka ku leh sadarka buluuga ah bixinayaan macluumaad iyo tilmaamo khuseeya qaybta tababarka ay wax ka qabanayaan.</a:t>
            </a:r>
            <a:endParaRPr sz="2400" dirty="0">
              <a:latin typeface="Calibri"/>
              <a:cs typeface="Calibri"/>
            </a:endParaRPr>
          </a:p>
          <a:p>
            <a:pPr marL="240029" marR="5080" indent="-227329">
              <a:lnSpc>
                <a:spcPct val="100000"/>
              </a:lnSpc>
              <a:spcBef>
                <a:spcPts val="2000"/>
              </a:spcBef>
              <a:buFont typeface="Arial"/>
              <a:buChar char="•"/>
              <a:tabLst>
                <a:tab pos="241300" algn="l"/>
              </a:tabLst>
            </a:pPr>
            <a:r>
              <a:rPr sz="2400" dirty="0">
                <a:solidFill>
                  <a:srgbClr val="003864"/>
                </a:solidFill>
                <a:latin typeface="Calibri"/>
                <a:cs typeface="Calibri"/>
              </a:rPr>
              <a:t>Shaashadahan aan qaabaysanayn (kaliya ah caddaan leh qoraal madow) waxaa loogu talagalay in loo isticmaalo fududaynta diyaarinta tababbar waafaqsan Xeerka Minnesota 182.677, qayb-hoosaadka 4, Ergonomics (Isku haboonaanta dadka iyo shaqada) - tababarka shaqaalaha.</a:t>
            </a:r>
            <a:endParaRPr sz="2400" dirty="0">
              <a:latin typeface="Calibri"/>
              <a:cs typeface="Calibri"/>
            </a:endParaRPr>
          </a:p>
          <a:p>
            <a:pPr marL="240029" indent="-227329">
              <a:lnSpc>
                <a:spcPct val="100000"/>
              </a:lnSpc>
              <a:spcBef>
                <a:spcPts val="2005"/>
              </a:spcBef>
              <a:buFont typeface="Arial"/>
              <a:buChar char="•"/>
              <a:tabLst>
                <a:tab pos="240029" algn="l"/>
              </a:tabLst>
            </a:pPr>
            <a:r>
              <a:rPr sz="2400" dirty="0">
                <a:solidFill>
                  <a:srgbClr val="003864"/>
                </a:solidFill>
                <a:latin typeface="Calibri"/>
                <a:cs typeface="Calibri"/>
              </a:rPr>
              <a:t>Dhammaan xarumuhu waa in ay wax ka qabtaan dhammaan qaybaha tababarka ee loo baahan yahay.</a:t>
            </a:r>
            <a:endParaRPr sz="2400" dirty="0">
              <a:latin typeface="Calibri"/>
              <a:cs typeface="Calibri"/>
            </a:endParaRPr>
          </a:p>
        </p:txBody>
      </p:sp>
      <p:sp>
        <p:nvSpPr>
          <p:cNvPr id="4" name="object 4"/>
          <p:cNvSpPr txBox="1"/>
          <p:nvPr/>
        </p:nvSpPr>
        <p:spPr>
          <a:xfrm>
            <a:off x="5757322" y="6425628"/>
            <a:ext cx="676910" cy="208279"/>
          </a:xfrm>
          <a:prstGeom prst="rect">
            <a:avLst/>
          </a:prstGeom>
        </p:spPr>
        <p:txBody>
          <a:bodyPr vert="horz" wrap="square" lIns="0" tIns="12700" rIns="0" bIns="0" rtlCol="0">
            <a:spAutoFit/>
          </a:bodyPr>
          <a:lstStyle/>
          <a:p>
            <a:pPr marL="12700">
              <a:lnSpc>
                <a:spcPct val="100000"/>
              </a:lnSpc>
              <a:spcBef>
                <a:spcPts val="100"/>
              </a:spcBef>
            </a:pPr>
            <a:r>
              <a:rPr sz="1200" spc="-10" dirty="0">
                <a:latin typeface="Calibri"/>
                <a:cs typeface="Calibri"/>
              </a:rPr>
              <a:t>dli.mn.gov</a:t>
            </a:r>
            <a:endParaRPr sz="1200">
              <a:latin typeface="Calibri"/>
              <a:cs typeface="Calibri"/>
            </a:endParaRPr>
          </a:p>
        </p:txBody>
      </p:sp>
      <p:sp>
        <p:nvSpPr>
          <p:cNvPr id="5" name="object 5"/>
          <p:cNvSpPr txBox="1"/>
          <p:nvPr/>
        </p:nvSpPr>
        <p:spPr>
          <a:xfrm>
            <a:off x="11172247" y="6425628"/>
            <a:ext cx="102870" cy="208279"/>
          </a:xfrm>
          <a:prstGeom prst="rect">
            <a:avLst/>
          </a:prstGeom>
        </p:spPr>
        <p:txBody>
          <a:bodyPr vert="horz" wrap="square" lIns="0" tIns="12700" rIns="0" bIns="0" rtlCol="0">
            <a:spAutoFit/>
          </a:bodyPr>
          <a:lstStyle/>
          <a:p>
            <a:pPr marL="12700">
              <a:lnSpc>
                <a:spcPct val="100000"/>
              </a:lnSpc>
              <a:spcBef>
                <a:spcPts val="100"/>
              </a:spcBef>
            </a:pPr>
            <a:r>
              <a:rPr sz="1200" spc="-50" dirty="0">
                <a:latin typeface="Calibri"/>
                <a:cs typeface="Calibri"/>
              </a:rPr>
              <a:t>1</a:t>
            </a:r>
            <a:endParaRPr sz="1200">
              <a:latin typeface="Calibri"/>
              <a:cs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6938" y="684498"/>
            <a:ext cx="6169661" cy="574040"/>
          </a:xfrm>
          <a:prstGeom prst="rect">
            <a:avLst/>
          </a:prstGeom>
        </p:spPr>
        <p:txBody>
          <a:bodyPr vert="horz" wrap="square" lIns="0" tIns="12700" rIns="0" bIns="0" rtlCol="0">
            <a:spAutoFit/>
          </a:bodyPr>
          <a:lstStyle/>
          <a:p>
            <a:pPr marL="12700">
              <a:lnSpc>
                <a:spcPct val="100000"/>
              </a:lnSpc>
              <a:spcBef>
                <a:spcPts val="100"/>
              </a:spcBef>
            </a:pPr>
            <a:r>
              <a:rPr dirty="0">
                <a:solidFill>
                  <a:srgbClr val="000000"/>
                </a:solidFill>
              </a:rPr>
              <a:t>Xubnaha guddiga badbaadada</a:t>
            </a:r>
          </a:p>
        </p:txBody>
      </p:sp>
      <p:sp>
        <p:nvSpPr>
          <p:cNvPr id="3" name="object 3"/>
          <p:cNvSpPr txBox="1"/>
          <p:nvPr/>
        </p:nvSpPr>
        <p:spPr>
          <a:xfrm>
            <a:off x="916939" y="1838833"/>
            <a:ext cx="7388861" cy="1011555"/>
          </a:xfrm>
          <a:prstGeom prst="rect">
            <a:avLst/>
          </a:prstGeom>
        </p:spPr>
        <p:txBody>
          <a:bodyPr vert="horz" wrap="square" lIns="0" tIns="12700" rIns="0" bIns="0" rtlCol="0">
            <a:spAutoFit/>
          </a:bodyPr>
          <a:lstStyle/>
          <a:p>
            <a:pPr marL="12700">
              <a:lnSpc>
                <a:spcPct val="100000"/>
              </a:lnSpc>
              <a:spcBef>
                <a:spcPts val="100"/>
              </a:spcBef>
            </a:pPr>
            <a:r>
              <a:rPr sz="2400" dirty="0">
                <a:latin typeface="Calibri"/>
                <a:cs typeface="Calibri"/>
              </a:rPr>
              <a:t>[ Sheeg magaca qof kasta oo ku jira guddiga badbaadada.]</a:t>
            </a:r>
          </a:p>
          <a:p>
            <a:pPr marL="240029" indent="-227329">
              <a:lnSpc>
                <a:spcPct val="100000"/>
              </a:lnSpc>
              <a:spcBef>
                <a:spcPts val="2000"/>
              </a:spcBef>
              <a:buFont typeface="Arial"/>
              <a:buChar char="•"/>
              <a:tabLst>
                <a:tab pos="240029" algn="l"/>
              </a:tabLst>
            </a:pPr>
            <a:r>
              <a:rPr sz="2400" dirty="0">
                <a:latin typeface="Calibri"/>
                <a:cs typeface="Calibri"/>
              </a:rPr>
              <a:t>[Qor magaca iyo darajada shaqada]</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240"/>
              </a:lnSpc>
            </a:pPr>
            <a:fld id="{81D60167-4931-47E6-BA6A-407CBD079E47}" type="slidenum">
              <a:rPr spc="-25" dirty="0">
                <a:solidFill>
                  <a:srgbClr val="888888"/>
                </a:solidFill>
              </a:rPr>
              <a:t>11</a:t>
            </a:fld>
            <a:endParaRPr spc="-25" dirty="0">
              <a:solidFill>
                <a:srgbClr val="888888"/>
              </a:solidFill>
            </a:endParaRPr>
          </a:p>
        </p:txBody>
      </p:sp>
      <p:sp>
        <p:nvSpPr>
          <p:cNvPr id="2" name="object 2"/>
          <p:cNvSpPr txBox="1">
            <a:spLocks noGrp="1"/>
          </p:cNvSpPr>
          <p:nvPr>
            <p:ph type="title"/>
          </p:nvPr>
        </p:nvSpPr>
        <p:spPr>
          <a:xfrm>
            <a:off x="916939" y="684498"/>
            <a:ext cx="9522461" cy="574040"/>
          </a:xfrm>
          <a:prstGeom prst="rect">
            <a:avLst/>
          </a:prstGeom>
        </p:spPr>
        <p:txBody>
          <a:bodyPr vert="horz" wrap="square" lIns="0" tIns="12700" rIns="0" bIns="0" rtlCol="0">
            <a:spAutoFit/>
          </a:bodyPr>
          <a:lstStyle/>
          <a:p>
            <a:pPr marL="12700">
              <a:lnSpc>
                <a:spcPct val="100000"/>
              </a:lnSpc>
              <a:spcBef>
                <a:spcPts val="100"/>
              </a:spcBef>
            </a:pPr>
            <a:r>
              <a:rPr dirty="0">
                <a:solidFill>
                  <a:srgbClr val="000000"/>
                </a:solidFill>
              </a:rPr>
              <a:t>Xubnaha guddiga badbaadada, sii socota</a:t>
            </a:r>
          </a:p>
        </p:txBody>
      </p:sp>
      <p:sp>
        <p:nvSpPr>
          <p:cNvPr id="3" name="object 3"/>
          <p:cNvSpPr txBox="1">
            <a:spLocks noGrp="1"/>
          </p:cNvSpPr>
          <p:nvPr>
            <p:ph type="body" idx="1"/>
          </p:nvPr>
        </p:nvSpPr>
        <p:spPr>
          <a:prstGeom prst="rect">
            <a:avLst/>
          </a:prstGeom>
        </p:spPr>
        <p:txBody>
          <a:bodyPr vert="horz" wrap="square" lIns="0" tIns="191637" rIns="0" bIns="0" rtlCol="0">
            <a:spAutoFit/>
          </a:bodyPr>
          <a:lstStyle/>
          <a:p>
            <a:pPr marL="302260">
              <a:lnSpc>
                <a:spcPct val="100000"/>
              </a:lnSpc>
              <a:spcBef>
                <a:spcPts val="100"/>
              </a:spcBef>
            </a:pPr>
            <a:r>
              <a:rPr dirty="0">
                <a:solidFill>
                  <a:srgbClr val="000000"/>
                </a:solidFill>
              </a:rPr>
              <a:t>[Shaqada </a:t>
            </a:r>
            <a:r>
              <a:rPr b="1" dirty="0" err="1">
                <a:solidFill>
                  <a:srgbClr val="000000"/>
                </a:solidFill>
              </a:rPr>
              <a:t>baakadaynta</a:t>
            </a:r>
            <a:r>
              <a:rPr dirty="0">
                <a:solidFill>
                  <a:srgbClr val="000000"/>
                </a:solidFill>
              </a:rPr>
              <a:t> </a:t>
            </a:r>
            <a:r>
              <a:rPr lang="en-US" b="1" dirty="0" err="1">
                <a:solidFill>
                  <a:srgbClr val="000000"/>
                </a:solidFill>
              </a:rPr>
              <a:t>hilibka</a:t>
            </a:r>
            <a:r>
              <a:rPr dirty="0">
                <a:solidFill>
                  <a:srgbClr val="000000"/>
                </a:solidFill>
              </a:rPr>
              <a:t>, ku dar xubnaha soo socda]</a:t>
            </a:r>
          </a:p>
          <a:p>
            <a:pPr marL="529590" indent="-227329">
              <a:lnSpc>
                <a:spcPct val="100000"/>
              </a:lnSpc>
              <a:spcBef>
                <a:spcPts val="2000"/>
              </a:spcBef>
              <a:buFont typeface="Arial"/>
              <a:buChar char="•"/>
              <a:tabLst>
                <a:tab pos="529590" algn="l"/>
              </a:tabLst>
            </a:pPr>
            <a:r>
              <a:rPr dirty="0">
                <a:solidFill>
                  <a:srgbClr val="000000"/>
                </a:solidFill>
              </a:rPr>
              <a:t>[Xirfadlaha isku haboonaanta dadka iyo shaqada oo Shahaadaysa (CPE).]</a:t>
            </a:r>
          </a:p>
          <a:p>
            <a:pPr marL="528955" marR="309245" indent="-227329">
              <a:lnSpc>
                <a:spcPct val="100000"/>
              </a:lnSpc>
              <a:spcBef>
                <a:spcPts val="2005"/>
              </a:spcBef>
              <a:buFont typeface="Arial"/>
              <a:buChar char="•"/>
              <a:tabLst>
                <a:tab pos="530225" algn="l"/>
              </a:tabLst>
            </a:pPr>
            <a:r>
              <a:rPr dirty="0">
                <a:solidFill>
                  <a:srgbClr val="000000"/>
                </a:solidFill>
              </a:rPr>
              <a:t>[dhakhtar shati haysta, guddiga dhakhaatiirtu shahaadeeyey, waxaa la doorbidayaa dhakhtar leh khibrad gaar ah iyo tababar ku saabsan caafimaadka shaqada.]</a:t>
            </a:r>
          </a:p>
          <a:p>
            <a:pPr marL="529590" marR="5080" indent="-227329">
              <a:lnSpc>
                <a:spcPct val="100000"/>
              </a:lnSpc>
              <a:spcBef>
                <a:spcPts val="1995"/>
              </a:spcBef>
              <a:buFont typeface="Arial"/>
              <a:buChar char="•"/>
              <a:tabLst>
                <a:tab pos="530860" algn="l"/>
              </a:tabLst>
            </a:pPr>
            <a:r>
              <a:rPr dirty="0">
                <a:solidFill>
                  <a:srgbClr val="000000"/>
                </a:solidFill>
              </a:rPr>
              <a:t>[Ugu yaraan saddex shaqaale ah oo ka shaqeeya xarunta loo shaqeeyaha oo dhammaystay koorsada wacyi gelinta xirfadan shaqo oo uu ansixiyay guddoomiyuhu, mid ka mid ahina uu yahay wakiil shaqaale idman haddii loo shaqeeyuhu uu qayb ka yahay heshiiska gorgortanka wadajirka ah.]</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240"/>
              </a:lnSpc>
            </a:pPr>
            <a:fld id="{81D60167-4931-47E6-BA6A-407CBD079E47}" type="slidenum">
              <a:rPr spc="-25" dirty="0">
                <a:solidFill>
                  <a:srgbClr val="888888"/>
                </a:solidFill>
              </a:rPr>
              <a:t>12</a:t>
            </a:fld>
            <a:endParaRPr spc="-25" dirty="0">
              <a:solidFill>
                <a:srgbClr val="888888"/>
              </a:solidFill>
            </a:endParaRPr>
          </a:p>
        </p:txBody>
      </p:sp>
      <p:sp>
        <p:nvSpPr>
          <p:cNvPr id="2" name="object 2"/>
          <p:cNvSpPr txBox="1">
            <a:spLocks noGrp="1"/>
          </p:cNvSpPr>
          <p:nvPr>
            <p:ph type="title"/>
          </p:nvPr>
        </p:nvSpPr>
        <p:spPr>
          <a:xfrm>
            <a:off x="944256" y="609600"/>
            <a:ext cx="8428344" cy="574040"/>
          </a:xfrm>
          <a:prstGeom prst="rect">
            <a:avLst/>
          </a:prstGeom>
        </p:spPr>
        <p:txBody>
          <a:bodyPr vert="horz" wrap="square" lIns="0" tIns="12700" rIns="0" bIns="0" rtlCol="0">
            <a:spAutoFit/>
          </a:bodyPr>
          <a:lstStyle/>
          <a:p>
            <a:pPr marL="12700">
              <a:lnSpc>
                <a:spcPct val="100000"/>
              </a:lnSpc>
              <a:spcBef>
                <a:spcPts val="100"/>
              </a:spcBef>
            </a:pPr>
            <a:r>
              <a:rPr dirty="0">
                <a:solidFill>
                  <a:srgbClr val="000000"/>
                </a:solidFill>
              </a:rPr>
              <a:t>Xubnaha guddiga badbaadada, sii socota</a:t>
            </a:r>
          </a:p>
        </p:txBody>
      </p:sp>
      <p:sp>
        <p:nvSpPr>
          <p:cNvPr id="3" name="object 3"/>
          <p:cNvSpPr txBox="1"/>
          <p:nvPr/>
        </p:nvSpPr>
        <p:spPr>
          <a:xfrm>
            <a:off x="916939" y="1838833"/>
            <a:ext cx="7588250" cy="1746632"/>
          </a:xfrm>
          <a:prstGeom prst="rect">
            <a:avLst/>
          </a:prstGeom>
        </p:spPr>
        <p:txBody>
          <a:bodyPr vert="horz" wrap="square" lIns="0" tIns="12700" rIns="0" bIns="0" rtlCol="0">
            <a:spAutoFit/>
          </a:bodyPr>
          <a:lstStyle/>
          <a:p>
            <a:pPr marL="12700">
              <a:lnSpc>
                <a:spcPct val="100000"/>
              </a:lnSpc>
              <a:spcBef>
                <a:spcPts val="100"/>
              </a:spcBef>
            </a:pPr>
            <a:r>
              <a:rPr sz="2400" dirty="0">
                <a:latin typeface="Calibri"/>
                <a:cs typeface="Calibri"/>
              </a:rPr>
              <a:t>[Shaqada  </a:t>
            </a:r>
            <a:r>
              <a:rPr sz="2400" b="1" dirty="0">
                <a:latin typeface="Calibri"/>
                <a:cs typeface="Calibri"/>
              </a:rPr>
              <a:t>daryeelka</a:t>
            </a:r>
            <a:r>
              <a:rPr sz="2400" dirty="0">
                <a:latin typeface="Calibri"/>
                <a:cs typeface="Calibri"/>
              </a:rPr>
              <a:t> </a:t>
            </a:r>
            <a:r>
              <a:rPr sz="2400" b="1" dirty="0">
                <a:latin typeface="Calibri"/>
                <a:cs typeface="Calibri"/>
              </a:rPr>
              <a:t>caafimaadka</a:t>
            </a:r>
            <a:r>
              <a:rPr sz="2400" dirty="0">
                <a:latin typeface="Calibri"/>
                <a:cs typeface="Calibri"/>
              </a:rPr>
              <a:t>, ku dar xubnaha soo socda]</a:t>
            </a:r>
          </a:p>
          <a:p>
            <a:pPr marL="240029" indent="-227329">
              <a:lnSpc>
                <a:spcPct val="100000"/>
              </a:lnSpc>
              <a:spcBef>
                <a:spcPts val="2000"/>
              </a:spcBef>
              <a:buFont typeface="Arial"/>
              <a:buChar char="•"/>
              <a:tabLst>
                <a:tab pos="240029" algn="l"/>
              </a:tabLst>
            </a:pPr>
            <a:r>
              <a:rPr sz="2400" dirty="0">
                <a:latin typeface="Calibri"/>
                <a:cs typeface="Calibri"/>
              </a:rPr>
              <a:t>[qor xubnaha guddiga si badbaado leh ula macaamilka bukaan].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59588" rIns="0" bIns="0" rtlCol="0">
            <a:spAutoFit/>
          </a:bodyPr>
          <a:lstStyle/>
          <a:p>
            <a:pPr marL="12700">
              <a:lnSpc>
                <a:spcPct val="100000"/>
              </a:lnSpc>
              <a:spcBef>
                <a:spcPts val="100"/>
              </a:spcBef>
            </a:pPr>
            <a:r>
              <a:rPr spc="-10" dirty="0"/>
              <a:t>Isku haboonaanta dadka iyo shaqada (ergonomics)</a:t>
            </a:r>
          </a:p>
        </p:txBody>
      </p:sp>
      <p:sp>
        <p:nvSpPr>
          <p:cNvPr id="3" name="object 3"/>
          <p:cNvSpPr txBox="1"/>
          <p:nvPr/>
        </p:nvSpPr>
        <p:spPr>
          <a:xfrm>
            <a:off x="916939" y="1653471"/>
            <a:ext cx="10812145" cy="4699635"/>
          </a:xfrm>
          <a:prstGeom prst="rect">
            <a:avLst/>
          </a:prstGeom>
        </p:spPr>
        <p:txBody>
          <a:bodyPr vert="horz" wrap="square" lIns="0" tIns="12700" rIns="0" bIns="0" rtlCol="0">
            <a:spAutoFit/>
          </a:bodyPr>
          <a:lstStyle/>
          <a:p>
            <a:pPr marL="240029" marR="775335" indent="-227329">
              <a:lnSpc>
                <a:spcPct val="100000"/>
              </a:lnSpc>
              <a:spcBef>
                <a:spcPts val="100"/>
              </a:spcBef>
              <a:buFont typeface="Arial"/>
              <a:buChar char="•"/>
              <a:tabLst>
                <a:tab pos="241300" algn="l"/>
              </a:tabLst>
            </a:pPr>
            <a:r>
              <a:rPr sz="2000" dirty="0">
                <a:solidFill>
                  <a:srgbClr val="003864"/>
                </a:solidFill>
                <a:latin typeface="Calibri"/>
                <a:cs typeface="Calibri"/>
              </a:rPr>
              <a:t>Barnaamijka isku haboonaanta dadka iyo shaqadu (ergonomics) waa qorshe habaysan oo lagu garto, lagu falanqeeyo, laguna koontaroolo waxyaabaha khatarta ah ee ka jira goobta shaqada, inta badana loogu talagalay si loo yareeyo cilladaha muruqyada iyo lafaha.</a:t>
            </a:r>
            <a:endParaRPr sz="2000" dirty="0">
              <a:latin typeface="Calibri"/>
              <a:cs typeface="Calibri"/>
            </a:endParaRPr>
          </a:p>
          <a:p>
            <a:pPr marL="12700">
              <a:lnSpc>
                <a:spcPct val="100000"/>
              </a:lnSpc>
              <a:spcBef>
                <a:spcPts val="2000"/>
              </a:spcBef>
            </a:pPr>
            <a:r>
              <a:rPr sz="2000" dirty="0">
                <a:solidFill>
                  <a:srgbClr val="003864"/>
                </a:solidFill>
                <a:latin typeface="Calibri"/>
                <a:cs typeface="Calibri"/>
              </a:rPr>
              <a:t>Barnaamijka waxaa ku jiri doona:</a:t>
            </a:r>
            <a:endParaRPr sz="2000" dirty="0">
              <a:latin typeface="Calibri"/>
              <a:cs typeface="Calibri"/>
            </a:endParaRPr>
          </a:p>
          <a:p>
            <a:pPr marL="469900" marR="393700" indent="-457200">
              <a:lnSpc>
                <a:spcPct val="100000"/>
              </a:lnSpc>
              <a:spcBef>
                <a:spcPts val="2005"/>
              </a:spcBef>
              <a:buAutoNum type="arabicParenR"/>
              <a:tabLst>
                <a:tab pos="469900" algn="l"/>
              </a:tabLst>
            </a:pPr>
            <a:r>
              <a:rPr sz="2000" dirty="0">
                <a:solidFill>
                  <a:srgbClr val="003864"/>
                </a:solidFill>
                <a:latin typeface="Calibri"/>
                <a:cs typeface="Calibri"/>
              </a:rPr>
              <a:t>qiimayn lagu ogaanayo oo lagu dhimayo khatarta cilladaha murqaha iyo lafaha ee ka dhaca xarunta</a:t>
            </a:r>
            <a:endParaRPr sz="2000" dirty="0">
              <a:latin typeface="Calibri"/>
              <a:cs typeface="Calibri"/>
            </a:endParaRPr>
          </a:p>
          <a:p>
            <a:pPr marL="469265" indent="-456565">
              <a:lnSpc>
                <a:spcPct val="100000"/>
              </a:lnSpc>
              <a:spcBef>
                <a:spcPts val="1995"/>
              </a:spcBef>
              <a:buAutoNum type="arabicParenR"/>
              <a:tabLst>
                <a:tab pos="469265" algn="l"/>
              </a:tabLst>
            </a:pPr>
            <a:r>
              <a:rPr sz="2000" dirty="0">
                <a:solidFill>
                  <a:srgbClr val="003864"/>
                </a:solidFill>
                <a:latin typeface="Calibri"/>
                <a:cs typeface="Calibri"/>
              </a:rPr>
              <a:t>tababarka hore iyo mid joogto ah oo shaqaalaha la siiyo oo ku saabsan isku haboonaanta dadka iyo shaqada iyo faa'iidooyinkeeda,</a:t>
            </a:r>
            <a:endParaRPr sz="2000" dirty="0">
              <a:latin typeface="Calibri"/>
              <a:cs typeface="Calibri"/>
            </a:endParaRPr>
          </a:p>
          <a:p>
            <a:pPr marL="469900">
              <a:lnSpc>
                <a:spcPct val="100000"/>
              </a:lnSpc>
            </a:pPr>
            <a:r>
              <a:rPr sz="2000" dirty="0">
                <a:solidFill>
                  <a:srgbClr val="003864"/>
                </a:solidFill>
                <a:latin typeface="Calibri"/>
                <a:cs typeface="Calibri"/>
              </a:rPr>
              <a:t>oo ay ku jiraan muhiimada ka soowarbixinta calaamadaha hore ee cilladaha muruqyada iyo lafaha;</a:t>
            </a:r>
            <a:endParaRPr sz="2000" dirty="0">
              <a:latin typeface="Calibri"/>
              <a:cs typeface="Calibri"/>
            </a:endParaRPr>
          </a:p>
          <a:p>
            <a:pPr marL="469900" marR="140970" indent="-457200">
              <a:lnSpc>
                <a:spcPct val="100000"/>
              </a:lnSpc>
              <a:spcBef>
                <a:spcPts val="2005"/>
              </a:spcBef>
              <a:buAutoNum type="arabicParenR" startAt="3"/>
              <a:tabLst>
                <a:tab pos="469900" algn="l"/>
              </a:tabLst>
            </a:pPr>
            <a:r>
              <a:rPr sz="2000" dirty="0">
                <a:solidFill>
                  <a:srgbClr val="003864"/>
                </a:solidFill>
                <a:latin typeface="Calibri"/>
                <a:cs typeface="Calibri"/>
              </a:rPr>
              <a:t>Nidaam lagu hubinayo ka soo warbixinta xilli hore ah ee cilladaha muruqyada iyo lafaha si looga hortago ama loo yareeyo sii xumaanshaha calaamadaha jirrada, dhalashada dhaawacyada halista ah iyo dalbashada magdhawga wakhtiga lumay;</a:t>
            </a:r>
            <a:endParaRPr sz="2000" dirty="0">
              <a:latin typeface="Calibri"/>
              <a:cs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25524" y="-76200"/>
            <a:ext cx="10135870" cy="1370119"/>
          </a:xfrm>
          <a:prstGeom prst="rect">
            <a:avLst/>
          </a:prstGeom>
        </p:spPr>
        <p:txBody>
          <a:bodyPr vert="horz" wrap="square" lIns="0" tIns="259588" rIns="0" bIns="0" rtlCol="0">
            <a:spAutoFit/>
          </a:bodyPr>
          <a:lstStyle/>
          <a:p>
            <a:pPr marL="12700">
              <a:lnSpc>
                <a:spcPct val="100000"/>
              </a:lnSpc>
              <a:spcBef>
                <a:spcPts val="100"/>
              </a:spcBef>
            </a:pPr>
            <a:r>
              <a:rPr spc="-10" dirty="0"/>
              <a:t>Isku haboonaanta dadka iyo shaqada (ergonomics), </a:t>
            </a:r>
            <a:br>
              <a:rPr lang="en-US" spc="-10" dirty="0"/>
            </a:br>
            <a:r>
              <a:rPr spc="-10" dirty="0" err="1"/>
              <a:t>sii</a:t>
            </a:r>
            <a:r>
              <a:rPr spc="-10" dirty="0"/>
              <a:t> socota</a:t>
            </a:r>
          </a:p>
        </p:txBody>
      </p:sp>
      <p:sp>
        <p:nvSpPr>
          <p:cNvPr id="3" name="object 3"/>
          <p:cNvSpPr txBox="1"/>
          <p:nvPr/>
        </p:nvSpPr>
        <p:spPr>
          <a:xfrm>
            <a:off x="916939" y="1653471"/>
            <a:ext cx="10353040" cy="2729230"/>
          </a:xfrm>
          <a:prstGeom prst="rect">
            <a:avLst/>
          </a:prstGeom>
        </p:spPr>
        <p:txBody>
          <a:bodyPr vert="horz" wrap="square" lIns="0" tIns="12700" rIns="0" bIns="0" rtlCol="0">
            <a:spAutoFit/>
          </a:bodyPr>
          <a:lstStyle/>
          <a:p>
            <a:pPr marL="469900" marR="5080" indent="-457200">
              <a:lnSpc>
                <a:spcPct val="100000"/>
              </a:lnSpc>
              <a:spcBef>
                <a:spcPts val="100"/>
              </a:spcBef>
              <a:buAutoNum type="arabicParenR" startAt="4"/>
              <a:tabLst>
                <a:tab pos="469900" algn="l"/>
              </a:tabLst>
            </a:pPr>
            <a:r>
              <a:rPr sz="2400" dirty="0">
                <a:solidFill>
                  <a:srgbClr val="003864"/>
                </a:solidFill>
                <a:latin typeface="Calibri"/>
                <a:cs typeface="Calibri"/>
              </a:rPr>
              <a:t>Nidaam loogu talagala shaqaalaha si ay uga soo bixiyaan xalalka suurtagalka ah ee la hirgelin karo si loo yareeyo, loo xakameeyo ama loo baabi'iyo cilladaha ku yimaada murqaha iyo lafaha jirka ee goobta shaqada;</a:t>
            </a:r>
            <a:endParaRPr sz="2400">
              <a:latin typeface="Calibri"/>
              <a:cs typeface="Calibri"/>
            </a:endParaRPr>
          </a:p>
          <a:p>
            <a:pPr marL="469265" indent="-456565">
              <a:lnSpc>
                <a:spcPct val="100000"/>
              </a:lnSpc>
              <a:spcBef>
                <a:spcPts val="2005"/>
              </a:spcBef>
              <a:buAutoNum type="arabicParenR" startAt="4"/>
              <a:tabLst>
                <a:tab pos="469265" algn="l"/>
              </a:tabLst>
            </a:pPr>
            <a:r>
              <a:rPr sz="2400" spc="-10" dirty="0">
                <a:solidFill>
                  <a:srgbClr val="003864"/>
                </a:solidFill>
                <a:latin typeface="Calibri"/>
                <a:cs typeface="Calibri"/>
              </a:rPr>
              <a:t>Nidaamyada lagu hubinayo wax ka beddelka goobta shaqada iyo dhismaha weyn</a:t>
            </a:r>
            <a:endParaRPr sz="2400">
              <a:latin typeface="Calibri"/>
              <a:cs typeface="Calibri"/>
            </a:endParaRPr>
          </a:p>
          <a:p>
            <a:pPr marL="469900">
              <a:lnSpc>
                <a:spcPct val="100000"/>
              </a:lnSpc>
            </a:pPr>
            <a:r>
              <a:rPr sz="2400" dirty="0">
                <a:solidFill>
                  <a:srgbClr val="003864"/>
                </a:solidFill>
                <a:latin typeface="Calibri"/>
                <a:cs typeface="Calibri"/>
              </a:rPr>
              <a:t>si ay mashaariicdu u waafaqaan yoolalka barnaamijka</a:t>
            </a:r>
            <a:endParaRPr sz="2400">
              <a:latin typeface="Calibri"/>
              <a:cs typeface="Calibri"/>
            </a:endParaRPr>
          </a:p>
          <a:p>
            <a:pPr marL="469265" indent="-456565">
              <a:lnSpc>
                <a:spcPct val="100000"/>
              </a:lnSpc>
              <a:spcBef>
                <a:spcPts val="2000"/>
              </a:spcBef>
              <a:buAutoNum type="arabicParenR" startAt="6"/>
              <a:tabLst>
                <a:tab pos="469265" algn="l"/>
              </a:tabLst>
            </a:pPr>
            <a:r>
              <a:rPr sz="2400" dirty="0">
                <a:solidFill>
                  <a:srgbClr val="003864"/>
                </a:solidFill>
                <a:latin typeface="Calibri"/>
                <a:cs typeface="Calibri"/>
              </a:rPr>
              <a:t>Qiimaynta barnaamijka isku haboonaanta dadka iyo shaqada (ergonomics) oo sannadle ah iyo mar kasta oo isbeddel lagu sameeyo</a:t>
            </a:r>
            <a:endParaRPr sz="2400">
              <a:latin typeface="Calibri"/>
              <a:cs typeface="Calibri"/>
            </a:endParaRPr>
          </a:p>
          <a:p>
            <a:pPr marL="469900">
              <a:lnSpc>
                <a:spcPct val="100000"/>
              </a:lnSpc>
            </a:pPr>
            <a:r>
              <a:rPr sz="2400" dirty="0">
                <a:solidFill>
                  <a:srgbClr val="003864"/>
                </a:solidFill>
                <a:latin typeface="Calibri"/>
                <a:cs typeface="Calibri"/>
              </a:rPr>
              <a:t>habka shaqadu u fusho.</a:t>
            </a:r>
            <a:endParaRPr sz="2400">
              <a:latin typeface="Calibri"/>
              <a:cs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59588" rIns="0" bIns="0" rtlCol="0">
            <a:spAutoFit/>
          </a:bodyPr>
          <a:lstStyle/>
          <a:p>
            <a:pPr marL="12700">
              <a:lnSpc>
                <a:spcPct val="100000"/>
              </a:lnSpc>
              <a:spcBef>
                <a:spcPts val="100"/>
              </a:spcBef>
            </a:pPr>
            <a:r>
              <a:rPr spc="-10" dirty="0"/>
              <a:t>Khayraadka isku haboonaanta dadka iyo shaqada (ergonomics)</a:t>
            </a:r>
          </a:p>
        </p:txBody>
      </p:sp>
      <p:sp>
        <p:nvSpPr>
          <p:cNvPr id="3" name="object 3"/>
          <p:cNvSpPr txBox="1"/>
          <p:nvPr/>
        </p:nvSpPr>
        <p:spPr>
          <a:xfrm>
            <a:off x="916939" y="1838833"/>
            <a:ext cx="10082530" cy="4219104"/>
          </a:xfrm>
          <a:prstGeom prst="rect">
            <a:avLst/>
          </a:prstGeom>
        </p:spPr>
        <p:txBody>
          <a:bodyPr vert="horz" wrap="square" lIns="0" tIns="12700" rIns="0" bIns="0" rtlCol="0">
            <a:spAutoFit/>
          </a:bodyPr>
          <a:lstStyle/>
          <a:p>
            <a:pPr marL="240029" marR="46355" indent="-227329">
              <a:lnSpc>
                <a:spcPct val="100000"/>
              </a:lnSpc>
              <a:spcBef>
                <a:spcPts val="100"/>
              </a:spcBef>
              <a:buFont typeface="Arial"/>
              <a:buChar char="•"/>
              <a:tabLst>
                <a:tab pos="241300" algn="l"/>
              </a:tabLst>
            </a:pPr>
            <a:r>
              <a:rPr sz="2400" dirty="0">
                <a:solidFill>
                  <a:srgbClr val="003864"/>
                </a:solidFill>
                <a:latin typeface="Calibri"/>
                <a:cs typeface="Calibri"/>
              </a:rPr>
              <a:t>Barnaamijka isku haboonaanta dadka iyo shaqadu (ergonomics) waa qorshe habaysan oo lagu garto, lagu falanqeeyo, laguna koontaroolo waxyaabaha khatarta ah ee ka jira goobta shaqada, inta badana loogu talagalay si loo yareeyo cilladaha muruqyada iyo lafaha.</a:t>
            </a:r>
            <a:endParaRPr sz="2400" dirty="0">
              <a:latin typeface="Calibri"/>
              <a:cs typeface="Calibri"/>
            </a:endParaRPr>
          </a:p>
          <a:p>
            <a:pPr marL="240029" marR="5080" indent="-227329">
              <a:lnSpc>
                <a:spcPct val="100000"/>
              </a:lnSpc>
              <a:spcBef>
                <a:spcPts val="2000"/>
              </a:spcBef>
              <a:buFont typeface="Arial"/>
              <a:buChar char="•"/>
              <a:tabLst>
                <a:tab pos="241300" algn="l"/>
              </a:tabLst>
            </a:pPr>
            <a:r>
              <a:rPr sz="2400" dirty="0">
                <a:solidFill>
                  <a:srgbClr val="003864"/>
                </a:solidFill>
                <a:latin typeface="Calibri"/>
                <a:cs typeface="Calibri"/>
              </a:rPr>
              <a:t>Machadka Qaranka ee Badbaadada Shaqada iyo Caafimaadka (NIOSH) ayaa abuuray goob loogu talagalay in ay u caawiso qaabaynta barnaamij isku haboonaanta dadka iyo shaqada (ergonomics) oo wax ku ool ah si looga hortago cilladaha muruqyada iyo lafaha la xiriira.</a:t>
            </a:r>
            <a:endParaRPr sz="2400" dirty="0">
              <a:latin typeface="Calibri"/>
              <a:cs typeface="Calibri"/>
            </a:endParaRPr>
          </a:p>
          <a:p>
            <a:pPr marL="240029" indent="-227329">
              <a:lnSpc>
                <a:spcPct val="100000"/>
              </a:lnSpc>
              <a:spcBef>
                <a:spcPts val="2005"/>
              </a:spcBef>
              <a:buFont typeface="Arial"/>
              <a:buChar char="•"/>
              <a:tabLst>
                <a:tab pos="240029" algn="l"/>
              </a:tabLst>
            </a:pPr>
            <a:r>
              <a:rPr sz="2400" dirty="0">
                <a:solidFill>
                  <a:srgbClr val="003864"/>
                </a:solidFill>
                <a:latin typeface="Calibri"/>
                <a:cs typeface="Calibri"/>
                <a:hlinkClick r:id="rId2" action="ppaction://hlinkfile"/>
              </a:rPr>
              <a:t>Booqo cdc.gov/niosh/topics/ergonomics/ergoprimer </a:t>
            </a:r>
            <a:r>
              <a:rPr sz="2400" dirty="0">
                <a:solidFill>
                  <a:srgbClr val="003864"/>
                </a:solidFill>
                <a:latin typeface="Calibri"/>
                <a:cs typeface="Calibri"/>
              </a:rPr>
              <a:t>si aad u hesho macluumaad dheeraad ah.</a:t>
            </a:r>
            <a:endParaRPr sz="2400" dirty="0">
              <a:latin typeface="Calibri"/>
              <a:cs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2626" y="116840"/>
            <a:ext cx="7891145" cy="574040"/>
          </a:xfrm>
          <a:prstGeom prst="rect">
            <a:avLst/>
          </a:prstGeom>
        </p:spPr>
        <p:txBody>
          <a:bodyPr vert="horz" wrap="square" lIns="0" tIns="12700" rIns="0" bIns="0" rtlCol="0">
            <a:spAutoFit/>
          </a:bodyPr>
          <a:lstStyle/>
          <a:p>
            <a:pPr marL="12700">
              <a:lnSpc>
                <a:spcPct val="100000"/>
              </a:lnSpc>
              <a:spcBef>
                <a:spcPts val="100"/>
              </a:spcBef>
              <a:tabLst>
                <a:tab pos="1550035" algn="l"/>
              </a:tabLst>
            </a:pPr>
            <a:r>
              <a:rPr spc="-10" dirty="0"/>
              <a:t>NIOSH: Qaybaha barnaamijyada isku haboonaanta dadka iyo shaqada (ergonomics)</a:t>
            </a:r>
          </a:p>
        </p:txBody>
      </p:sp>
      <p:sp>
        <p:nvSpPr>
          <p:cNvPr id="3" name="object 3"/>
          <p:cNvSpPr txBox="1"/>
          <p:nvPr/>
        </p:nvSpPr>
        <p:spPr>
          <a:xfrm>
            <a:off x="916939" y="1607832"/>
            <a:ext cx="5022850" cy="1377315"/>
          </a:xfrm>
          <a:prstGeom prst="rect">
            <a:avLst/>
          </a:prstGeom>
        </p:spPr>
        <p:txBody>
          <a:bodyPr vert="horz" wrap="square" lIns="0" tIns="12700" rIns="0" bIns="0" rtlCol="0">
            <a:spAutoFit/>
          </a:bodyPr>
          <a:lstStyle/>
          <a:p>
            <a:pPr marL="240029" indent="-227329">
              <a:lnSpc>
                <a:spcPct val="100000"/>
              </a:lnSpc>
              <a:spcBef>
                <a:spcPts val="100"/>
              </a:spcBef>
              <a:buClr>
                <a:srgbClr val="003864"/>
              </a:buClr>
              <a:buFont typeface="Arial"/>
              <a:buChar char="•"/>
              <a:tabLst>
                <a:tab pos="240029" algn="l"/>
                <a:tab pos="1231265" algn="l"/>
              </a:tabLst>
            </a:pPr>
            <a:r>
              <a:rPr sz="2400" u="sng" dirty="0">
                <a:solidFill>
                  <a:srgbClr val="0562C1"/>
                </a:solidFill>
                <a:uFill>
                  <a:solidFill>
                    <a:srgbClr val="0562C1"/>
                  </a:solidFill>
                </a:uFill>
                <a:latin typeface="Calibri"/>
                <a:cs typeface="Calibri"/>
                <a:hlinkClick r:id="rId2"/>
              </a:rPr>
              <a:t>Tallaabada 1: Aqoonso waxyaabaha khatarta ah</a:t>
            </a:r>
            <a:endParaRPr sz="2400">
              <a:latin typeface="Calibri"/>
              <a:cs typeface="Calibri"/>
            </a:endParaRPr>
          </a:p>
          <a:p>
            <a:pPr marL="239395" marR="5080" indent="-227329">
              <a:lnSpc>
                <a:spcPct val="100000"/>
              </a:lnSpc>
              <a:spcBef>
                <a:spcPts val="2000"/>
              </a:spcBef>
              <a:buClr>
                <a:srgbClr val="003864"/>
              </a:buClr>
              <a:buFont typeface="Arial"/>
              <a:buChar char="•"/>
              <a:tabLst>
                <a:tab pos="240665" algn="l"/>
                <a:tab pos="1231265" algn="l"/>
              </a:tabLst>
            </a:pPr>
            <a:r>
              <a:rPr sz="2400" u="sng" dirty="0">
                <a:solidFill>
                  <a:srgbClr val="0562C1"/>
                </a:solidFill>
                <a:uFill>
                  <a:solidFill>
                    <a:srgbClr val="0562C1"/>
                  </a:solidFill>
                </a:uFill>
                <a:latin typeface="Calibri"/>
                <a:cs typeface="Calibri"/>
                <a:hlinkClick r:id="rId3"/>
              </a:rPr>
              <a:t>Talaabada 2: Ka qaybgali oo tababar sii maamulka iyo shaqaalaha</a:t>
            </a:r>
            <a:endParaRPr sz="2400">
              <a:latin typeface="Calibri"/>
              <a:cs typeface="Calibri"/>
            </a:endParaRPr>
          </a:p>
        </p:txBody>
      </p:sp>
      <p:sp>
        <p:nvSpPr>
          <p:cNvPr id="4" name="object 4"/>
          <p:cNvSpPr txBox="1"/>
          <p:nvPr/>
        </p:nvSpPr>
        <p:spPr>
          <a:xfrm>
            <a:off x="797559" y="3913148"/>
            <a:ext cx="4739004" cy="756920"/>
          </a:xfrm>
          <a:prstGeom prst="rect">
            <a:avLst/>
          </a:prstGeom>
        </p:spPr>
        <p:txBody>
          <a:bodyPr vert="horz" wrap="square" lIns="0" tIns="12700" rIns="0" bIns="0" rtlCol="0">
            <a:spAutoFit/>
          </a:bodyPr>
          <a:lstStyle/>
          <a:p>
            <a:pPr marL="240029" marR="5080" indent="-227329">
              <a:lnSpc>
                <a:spcPct val="100000"/>
              </a:lnSpc>
              <a:spcBef>
                <a:spcPts val="100"/>
              </a:spcBef>
              <a:buClr>
                <a:srgbClr val="003864"/>
              </a:buClr>
              <a:buFont typeface="Arial"/>
              <a:buChar char="•"/>
              <a:tabLst>
                <a:tab pos="241300" algn="l"/>
                <a:tab pos="1231265" algn="l"/>
              </a:tabLst>
            </a:pPr>
            <a:r>
              <a:rPr sz="2400" u="sng" dirty="0">
                <a:solidFill>
                  <a:srgbClr val="0562C1"/>
                </a:solidFill>
                <a:uFill>
                  <a:solidFill>
                    <a:srgbClr val="0562C1"/>
                  </a:solidFill>
                </a:uFill>
                <a:latin typeface="Calibri"/>
                <a:cs typeface="Calibri"/>
                <a:hlinkClick r:id="rId4"/>
              </a:rPr>
              <a:t>Talaabada 3: Soo ururi caddaymaha caafimaadka iyo daawaynta</a:t>
            </a:r>
            <a:endParaRPr sz="2400" dirty="0">
              <a:latin typeface="Calibri"/>
              <a:cs typeface="Calibri"/>
            </a:endParaRPr>
          </a:p>
        </p:txBody>
      </p:sp>
      <p:sp>
        <p:nvSpPr>
          <p:cNvPr id="5" name="object 5"/>
          <p:cNvSpPr txBox="1"/>
          <p:nvPr/>
        </p:nvSpPr>
        <p:spPr>
          <a:xfrm>
            <a:off x="797559" y="5114827"/>
            <a:ext cx="4959763" cy="1120820"/>
          </a:xfrm>
          <a:prstGeom prst="rect">
            <a:avLst/>
          </a:prstGeom>
        </p:spPr>
        <p:txBody>
          <a:bodyPr vert="horz" wrap="square" lIns="0" tIns="12700" rIns="0" bIns="0" rtlCol="0">
            <a:spAutoFit/>
          </a:bodyPr>
          <a:lstStyle/>
          <a:p>
            <a:pPr marL="240029" marR="5080" indent="-227329">
              <a:lnSpc>
                <a:spcPct val="100000"/>
              </a:lnSpc>
              <a:spcBef>
                <a:spcPts val="100"/>
              </a:spcBef>
              <a:buClr>
                <a:srgbClr val="003864"/>
              </a:buClr>
              <a:buFont typeface="Arial"/>
              <a:buChar char="•"/>
              <a:tabLst>
                <a:tab pos="241300" algn="l"/>
                <a:tab pos="1231900" algn="l"/>
              </a:tabLst>
            </a:pPr>
            <a:r>
              <a:rPr sz="2400" u="sng" dirty="0">
                <a:solidFill>
                  <a:srgbClr val="0562C1"/>
                </a:solidFill>
                <a:uFill>
                  <a:solidFill>
                    <a:srgbClr val="0562C1"/>
                  </a:solidFill>
                </a:uFill>
                <a:latin typeface="Calibri"/>
                <a:cs typeface="Calibri"/>
                <a:hlinkClick r:id="rId5"/>
              </a:rPr>
              <a:t>Tallaabada 4: Hirgeliya barnaamijkiina isku haboonaanta dadka iyo shaqada (ergonomics)</a:t>
            </a:r>
            <a:endParaRPr sz="2400" dirty="0">
              <a:latin typeface="Calibri"/>
              <a:cs typeface="Calibri"/>
            </a:endParaRPr>
          </a:p>
        </p:txBody>
      </p:sp>
      <p:sp>
        <p:nvSpPr>
          <p:cNvPr id="6" name="object 6"/>
          <p:cNvSpPr txBox="1"/>
          <p:nvPr/>
        </p:nvSpPr>
        <p:spPr>
          <a:xfrm>
            <a:off x="6250940" y="1607832"/>
            <a:ext cx="4427220" cy="756920"/>
          </a:xfrm>
          <a:prstGeom prst="rect">
            <a:avLst/>
          </a:prstGeom>
        </p:spPr>
        <p:txBody>
          <a:bodyPr vert="horz" wrap="square" lIns="0" tIns="12700" rIns="0" bIns="0" rtlCol="0">
            <a:spAutoFit/>
          </a:bodyPr>
          <a:lstStyle/>
          <a:p>
            <a:pPr marL="240029" marR="5080" indent="-227329">
              <a:lnSpc>
                <a:spcPct val="100000"/>
              </a:lnSpc>
              <a:spcBef>
                <a:spcPts val="100"/>
              </a:spcBef>
              <a:buClr>
                <a:srgbClr val="003864"/>
              </a:buClr>
              <a:buFont typeface="Arial"/>
              <a:buChar char="•"/>
              <a:tabLst>
                <a:tab pos="241300" algn="l"/>
                <a:tab pos="1231900" algn="l"/>
              </a:tabLst>
            </a:pPr>
            <a:r>
              <a:rPr sz="2400" u="sng" dirty="0">
                <a:solidFill>
                  <a:srgbClr val="0562C1"/>
                </a:solidFill>
                <a:uFill>
                  <a:solidFill>
                    <a:srgbClr val="0562C1"/>
                  </a:solidFill>
                </a:uFill>
                <a:latin typeface="Calibri"/>
                <a:cs typeface="Calibri"/>
                <a:hlinkClick r:id="rId6"/>
              </a:rPr>
              <a:t>Tallaabada 5: Qiimee barnaamijkiina isku haboonaanta dadka iyo shaqada (ergonomics)</a:t>
            </a:r>
            <a:endParaRPr sz="2400">
              <a:latin typeface="Calibri"/>
              <a:cs typeface="Calibri"/>
            </a:endParaRPr>
          </a:p>
        </p:txBody>
      </p:sp>
      <p:sp>
        <p:nvSpPr>
          <p:cNvPr id="7" name="object 7"/>
          <p:cNvSpPr txBox="1"/>
          <p:nvPr/>
        </p:nvSpPr>
        <p:spPr>
          <a:xfrm>
            <a:off x="6230936" y="3070795"/>
            <a:ext cx="5275264" cy="1490152"/>
          </a:xfrm>
          <a:prstGeom prst="rect">
            <a:avLst/>
          </a:prstGeom>
        </p:spPr>
        <p:txBody>
          <a:bodyPr vert="horz" wrap="square" lIns="0" tIns="12700" rIns="0" bIns="0" rtlCol="0">
            <a:spAutoFit/>
          </a:bodyPr>
          <a:lstStyle/>
          <a:p>
            <a:pPr marL="239395" marR="5080" indent="-227329">
              <a:lnSpc>
                <a:spcPct val="100000"/>
              </a:lnSpc>
              <a:spcBef>
                <a:spcPts val="100"/>
              </a:spcBef>
              <a:buClr>
                <a:srgbClr val="003864"/>
              </a:buClr>
              <a:buFont typeface="Arial"/>
              <a:buChar char="•"/>
              <a:tabLst>
                <a:tab pos="240665" algn="l"/>
                <a:tab pos="1231900" algn="l"/>
              </a:tabLst>
            </a:pPr>
            <a:r>
              <a:rPr sz="2400" u="sng" dirty="0">
                <a:solidFill>
                  <a:srgbClr val="0562C1"/>
                </a:solidFill>
                <a:uFill>
                  <a:solidFill>
                    <a:srgbClr val="0562C1"/>
                  </a:solidFill>
                </a:uFill>
                <a:latin typeface="Calibri"/>
                <a:cs typeface="Calibri"/>
                <a:hlinkClick r:id="rId7"/>
              </a:rPr>
              <a:t>Talaabada 6: Dhiirigeliya soo kabashada shaqaalaha iyada oo loo marayo maaraynta daryeelka caafimaadka iyo ku soo noqoshada shaqada</a:t>
            </a:r>
            <a:endParaRPr sz="2400" dirty="0">
              <a:latin typeface="Calibri"/>
              <a:cs typeface="Calibri"/>
            </a:endParaRPr>
          </a:p>
        </p:txBody>
      </p:sp>
      <p:sp>
        <p:nvSpPr>
          <p:cNvPr id="8" name="object 8"/>
          <p:cNvSpPr txBox="1"/>
          <p:nvPr/>
        </p:nvSpPr>
        <p:spPr>
          <a:xfrm>
            <a:off x="6288321" y="4931947"/>
            <a:ext cx="4645660" cy="1122680"/>
          </a:xfrm>
          <a:prstGeom prst="rect">
            <a:avLst/>
          </a:prstGeom>
        </p:spPr>
        <p:txBody>
          <a:bodyPr vert="horz" wrap="square" lIns="0" tIns="12700" rIns="0" bIns="0" rtlCol="0">
            <a:spAutoFit/>
          </a:bodyPr>
          <a:lstStyle/>
          <a:p>
            <a:pPr marL="240029" marR="5080" indent="-227329">
              <a:lnSpc>
                <a:spcPct val="100000"/>
              </a:lnSpc>
              <a:spcBef>
                <a:spcPts val="100"/>
              </a:spcBef>
              <a:buClr>
                <a:srgbClr val="003864"/>
              </a:buClr>
              <a:buFont typeface="Arial"/>
              <a:buChar char="•"/>
              <a:tabLst>
                <a:tab pos="241300" algn="l"/>
                <a:tab pos="1231900" algn="l"/>
              </a:tabLst>
            </a:pPr>
            <a:r>
              <a:rPr sz="2400" u="sng" dirty="0">
                <a:solidFill>
                  <a:srgbClr val="0562C1"/>
                </a:solidFill>
                <a:uFill>
                  <a:solidFill>
                    <a:srgbClr val="0562C1"/>
                  </a:solidFill>
                </a:uFill>
                <a:latin typeface="Calibri"/>
                <a:cs typeface="Calibri"/>
                <a:hlinkClick r:id="rId8"/>
              </a:rPr>
              <a:t>Talaabada 7: Joogtee ka go'naanta maamulku in ay fulinayaan iyo ka qayb qaadashada shaqaalaha</a:t>
            </a:r>
            <a:endParaRPr sz="2400" dirty="0">
              <a:latin typeface="Calibri"/>
              <a:cs typeface="Calibri"/>
            </a:endParaRPr>
          </a:p>
        </p:txBody>
      </p:sp>
      <p:sp>
        <p:nvSpPr>
          <p:cNvPr id="9" name="object 9"/>
          <p:cNvSpPr txBox="1"/>
          <p:nvPr/>
        </p:nvSpPr>
        <p:spPr>
          <a:xfrm>
            <a:off x="5757322" y="6425628"/>
            <a:ext cx="676910" cy="208279"/>
          </a:xfrm>
          <a:prstGeom prst="rect">
            <a:avLst/>
          </a:prstGeom>
        </p:spPr>
        <p:txBody>
          <a:bodyPr vert="horz" wrap="square" lIns="0" tIns="12700" rIns="0" bIns="0" rtlCol="0">
            <a:spAutoFit/>
          </a:bodyPr>
          <a:lstStyle/>
          <a:p>
            <a:pPr marL="12700">
              <a:lnSpc>
                <a:spcPct val="100000"/>
              </a:lnSpc>
              <a:spcBef>
                <a:spcPts val="100"/>
              </a:spcBef>
            </a:pPr>
            <a:r>
              <a:rPr sz="1200" spc="-10" dirty="0">
                <a:latin typeface="Calibri"/>
                <a:cs typeface="Calibri"/>
              </a:rPr>
              <a:t>dli.mn.gov</a:t>
            </a:r>
            <a:endParaRPr sz="1200">
              <a:latin typeface="Calibri"/>
              <a:cs typeface="Calibri"/>
            </a:endParaRPr>
          </a:p>
        </p:txBody>
      </p:sp>
      <p:sp>
        <p:nvSpPr>
          <p:cNvPr id="10" name="object 10"/>
          <p:cNvSpPr txBox="1"/>
          <p:nvPr/>
        </p:nvSpPr>
        <p:spPr>
          <a:xfrm>
            <a:off x="11094522" y="6425628"/>
            <a:ext cx="180975" cy="208279"/>
          </a:xfrm>
          <a:prstGeom prst="rect">
            <a:avLst/>
          </a:prstGeom>
        </p:spPr>
        <p:txBody>
          <a:bodyPr vert="horz" wrap="square" lIns="0" tIns="12700" rIns="0" bIns="0" rtlCol="0">
            <a:spAutoFit/>
          </a:bodyPr>
          <a:lstStyle/>
          <a:p>
            <a:pPr marL="12700">
              <a:lnSpc>
                <a:spcPct val="100000"/>
              </a:lnSpc>
              <a:spcBef>
                <a:spcPts val="100"/>
              </a:spcBef>
            </a:pPr>
            <a:r>
              <a:rPr sz="1200" spc="-25" dirty="0">
                <a:latin typeface="Calibri"/>
                <a:cs typeface="Calibri"/>
              </a:rPr>
              <a:t>16</a:t>
            </a:r>
            <a:endParaRPr sz="1200">
              <a:latin typeface="Calibri"/>
              <a:cs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10259" y="17715"/>
            <a:ext cx="10135870" cy="1567060"/>
          </a:xfrm>
          <a:prstGeom prst="rect">
            <a:avLst/>
          </a:prstGeom>
        </p:spPr>
        <p:txBody>
          <a:bodyPr vert="horz" wrap="square" lIns="0" tIns="454625" rIns="0" bIns="0" rtlCol="0">
            <a:spAutoFit/>
          </a:bodyPr>
          <a:lstStyle/>
          <a:p>
            <a:pPr marL="118745">
              <a:lnSpc>
                <a:spcPct val="100000"/>
              </a:lnSpc>
              <a:spcBef>
                <a:spcPts val="100"/>
              </a:spcBef>
            </a:pPr>
            <a:r>
              <a:rPr lang="en-US" dirty="0" err="1">
                <a:solidFill>
                  <a:srgbClr val="000000"/>
                </a:solidFill>
              </a:rPr>
              <a:t>B</a:t>
            </a:r>
            <a:r>
              <a:rPr dirty="0" err="1">
                <a:solidFill>
                  <a:srgbClr val="000000"/>
                </a:solidFill>
              </a:rPr>
              <a:t>arnaamijka</a:t>
            </a:r>
            <a:r>
              <a:rPr dirty="0">
                <a:solidFill>
                  <a:srgbClr val="000000"/>
                </a:solidFill>
              </a:rPr>
              <a:t> [xarunta] ee isku haboonaanta dadka iyo shaqada (ergonomics)</a:t>
            </a:r>
          </a:p>
        </p:txBody>
      </p:sp>
      <p:sp>
        <p:nvSpPr>
          <p:cNvPr id="3" name="object 3"/>
          <p:cNvSpPr txBox="1"/>
          <p:nvPr/>
        </p:nvSpPr>
        <p:spPr>
          <a:xfrm>
            <a:off x="914400" y="1584775"/>
            <a:ext cx="10111105" cy="3911327"/>
          </a:xfrm>
          <a:prstGeom prst="rect">
            <a:avLst/>
          </a:prstGeom>
        </p:spPr>
        <p:txBody>
          <a:bodyPr vert="horz" wrap="square" lIns="0" tIns="12700" rIns="0" bIns="0" rtlCol="0">
            <a:spAutoFit/>
          </a:bodyPr>
          <a:lstStyle/>
          <a:p>
            <a:pPr marL="63500">
              <a:lnSpc>
                <a:spcPct val="100000"/>
              </a:lnSpc>
              <a:spcBef>
                <a:spcPts val="100"/>
              </a:spcBef>
            </a:pPr>
            <a:r>
              <a:rPr sz="2000" dirty="0">
                <a:latin typeface="Calibri"/>
                <a:cs typeface="Calibri"/>
              </a:rPr>
              <a:t>[Faahfaahin mid kasta oo ka mid ah kuwan soo socda ee ku saabsan sida barnaamijka isku haboonaanta dadka iyo shaqada (ergonomics) ee xaruntu uu u shaqeeyo.]</a:t>
            </a:r>
          </a:p>
          <a:p>
            <a:pPr marL="469265" indent="-456565">
              <a:lnSpc>
                <a:spcPct val="100000"/>
              </a:lnSpc>
              <a:spcBef>
                <a:spcPts val="2395"/>
              </a:spcBef>
              <a:buAutoNum type="arabicPeriod"/>
              <a:tabLst>
                <a:tab pos="469265" algn="l"/>
              </a:tabLst>
            </a:pPr>
            <a:r>
              <a:rPr sz="2000" dirty="0">
                <a:latin typeface="Calibri"/>
                <a:cs typeface="Calibri"/>
              </a:rPr>
              <a:t>Qiimayn lagu ogaanayo oo lagu dhimayo khatarta cilladaha murqaha iyo lafaha</a:t>
            </a:r>
          </a:p>
          <a:p>
            <a:pPr marL="469900">
              <a:lnSpc>
                <a:spcPct val="100000"/>
              </a:lnSpc>
            </a:pPr>
            <a:r>
              <a:rPr sz="2000" dirty="0">
                <a:latin typeface="Calibri"/>
                <a:cs typeface="Calibri"/>
              </a:rPr>
              <a:t>ee xarunta dhexdeeda</a:t>
            </a:r>
          </a:p>
          <a:p>
            <a:pPr marL="469265" marR="993140" indent="-457200">
              <a:lnSpc>
                <a:spcPct val="100000"/>
              </a:lnSpc>
              <a:spcBef>
                <a:spcPts val="2005"/>
              </a:spcBef>
              <a:buAutoNum type="arabicPeriod" startAt="2"/>
              <a:tabLst>
                <a:tab pos="469265" algn="l"/>
              </a:tabLst>
            </a:pPr>
            <a:r>
              <a:rPr sz="2000" dirty="0">
                <a:latin typeface="Calibri"/>
                <a:cs typeface="Calibri"/>
              </a:rPr>
              <a:t>tababarka hore iyo mid joogto ah oo shaqaalaha la siiyo oo ku saabsan isku haboonaanta dadka iyo shaqada iyo faa'iidooyinkeeda, oo ay ku jiraan muhiimada ka soo warbixinta calaamadaha hore ee cilladaha muruqyada iyo lafaha</a:t>
            </a:r>
          </a:p>
          <a:p>
            <a:pPr marL="469265" marR="200660" indent="-457200">
              <a:lnSpc>
                <a:spcPct val="100000"/>
              </a:lnSpc>
              <a:spcBef>
                <a:spcPts val="2000"/>
              </a:spcBef>
              <a:buAutoNum type="arabicPeriod" startAt="2"/>
              <a:tabLst>
                <a:tab pos="469265" algn="l"/>
              </a:tabLst>
            </a:pPr>
            <a:r>
              <a:rPr sz="2000" dirty="0">
                <a:latin typeface="Calibri"/>
                <a:cs typeface="Calibri"/>
              </a:rPr>
              <a:t>Nidaam lagu hubinayo ka soo warbixinta xilli hore ah ee cilladaha muruqyada iyo lafaha si looga hortago ama loo yareeyo sii xumaanshaha calaamadaha jirrada, dhalashada dhaawacyada halista ah iyo dalbashada magdhawga wakhtiga lumay</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10259" y="17715"/>
            <a:ext cx="10135870" cy="1567060"/>
          </a:xfrm>
          <a:prstGeom prst="rect">
            <a:avLst/>
          </a:prstGeom>
        </p:spPr>
        <p:txBody>
          <a:bodyPr vert="horz" wrap="square" lIns="0" tIns="454625" rIns="0" bIns="0" rtlCol="0">
            <a:spAutoFit/>
          </a:bodyPr>
          <a:lstStyle/>
          <a:p>
            <a:pPr marL="118745">
              <a:lnSpc>
                <a:spcPct val="100000"/>
              </a:lnSpc>
              <a:spcBef>
                <a:spcPts val="100"/>
              </a:spcBef>
            </a:pPr>
            <a:r>
              <a:rPr lang="en-US" dirty="0" err="1">
                <a:solidFill>
                  <a:srgbClr val="000000"/>
                </a:solidFill>
              </a:rPr>
              <a:t>B</a:t>
            </a:r>
            <a:r>
              <a:rPr dirty="0" err="1">
                <a:solidFill>
                  <a:srgbClr val="000000"/>
                </a:solidFill>
              </a:rPr>
              <a:t>arnaamijka</a:t>
            </a:r>
            <a:r>
              <a:rPr dirty="0">
                <a:solidFill>
                  <a:srgbClr val="000000"/>
                </a:solidFill>
              </a:rPr>
              <a:t> [Xarunta] ee isku haboonaanta dadka iyo shaqada (ergonomics), sii socota</a:t>
            </a:r>
          </a:p>
        </p:txBody>
      </p:sp>
      <p:sp>
        <p:nvSpPr>
          <p:cNvPr id="3" name="object 3"/>
          <p:cNvSpPr txBox="1"/>
          <p:nvPr/>
        </p:nvSpPr>
        <p:spPr>
          <a:xfrm>
            <a:off x="1009650" y="1600200"/>
            <a:ext cx="10172700" cy="4449936"/>
          </a:xfrm>
          <a:prstGeom prst="rect">
            <a:avLst/>
          </a:prstGeom>
        </p:spPr>
        <p:txBody>
          <a:bodyPr vert="horz" wrap="square" lIns="0" tIns="12700" rIns="0" bIns="0" rtlCol="0">
            <a:spAutoFit/>
          </a:bodyPr>
          <a:lstStyle/>
          <a:p>
            <a:pPr marL="12700">
              <a:lnSpc>
                <a:spcPct val="100000"/>
              </a:lnSpc>
              <a:spcBef>
                <a:spcPts val="100"/>
              </a:spcBef>
            </a:pPr>
            <a:r>
              <a:rPr sz="2000" dirty="0">
                <a:latin typeface="Calibri"/>
                <a:cs typeface="Calibri"/>
              </a:rPr>
              <a:t>[Faahfaahin mid kasta oo ka mid ah kuwan soo socda ee ku saabsan sida barnaamijka isku haboonaanta dadka iyo shaqada (ergonomics) ee xaruntu uu u shaqeeyo.]</a:t>
            </a:r>
          </a:p>
          <a:p>
            <a:pPr marL="548640" marR="727075" indent="-457200">
              <a:lnSpc>
                <a:spcPct val="100000"/>
              </a:lnSpc>
              <a:spcBef>
                <a:spcPts val="2220"/>
              </a:spcBef>
              <a:buAutoNum type="arabicPeriod" startAt="4"/>
              <a:tabLst>
                <a:tab pos="548640" algn="l"/>
              </a:tabLst>
            </a:pPr>
            <a:r>
              <a:rPr sz="2000" dirty="0">
                <a:latin typeface="Calibri"/>
                <a:cs typeface="Calibri"/>
              </a:rPr>
              <a:t>Nidaam loogu talagala shaqaalaha si ay uga soo bixiyaan xalalka suurtagalka ah ee la hirgelin karo si loo yareeyo, loo xakameeyo ama loo baabi'iyo cilladaha ku yimaada murqaha iyo lafaha jirka ee goobta shaqada</a:t>
            </a:r>
          </a:p>
          <a:p>
            <a:pPr marL="548640" indent="-457200">
              <a:lnSpc>
                <a:spcPct val="100000"/>
              </a:lnSpc>
              <a:spcBef>
                <a:spcPts val="2005"/>
              </a:spcBef>
              <a:buAutoNum type="arabicPeriod" startAt="4"/>
              <a:tabLst>
                <a:tab pos="548640" algn="l"/>
              </a:tabLst>
            </a:pPr>
            <a:r>
              <a:rPr sz="2000" spc="-10" dirty="0">
                <a:latin typeface="Calibri"/>
                <a:cs typeface="Calibri"/>
              </a:rPr>
              <a:t>Nidaamyada lagu hubinayo wax ka beddelka goobta shaqada iyo dhismaha weyn</a:t>
            </a:r>
            <a:endParaRPr sz="2000" dirty="0">
              <a:latin typeface="Calibri"/>
              <a:cs typeface="Calibri"/>
            </a:endParaRPr>
          </a:p>
          <a:p>
            <a:pPr marL="548640">
              <a:lnSpc>
                <a:spcPct val="100000"/>
              </a:lnSpc>
            </a:pPr>
            <a:r>
              <a:rPr sz="2000" dirty="0">
                <a:latin typeface="Calibri"/>
                <a:cs typeface="Calibri"/>
              </a:rPr>
              <a:t>si ay mashaariicdu u waafaqaan yoolalka barnaamijka</a:t>
            </a:r>
          </a:p>
          <a:p>
            <a:pPr marL="548640" indent="-457200">
              <a:lnSpc>
                <a:spcPct val="100000"/>
              </a:lnSpc>
              <a:spcBef>
                <a:spcPts val="2000"/>
              </a:spcBef>
              <a:buAutoNum type="arabicPeriod" startAt="6"/>
              <a:tabLst>
                <a:tab pos="548640" algn="l"/>
              </a:tabLst>
            </a:pPr>
            <a:r>
              <a:rPr sz="2000" dirty="0">
                <a:latin typeface="Calibri"/>
                <a:cs typeface="Calibri"/>
              </a:rPr>
              <a:t>Qiimaynta barnaamijka isku haboonaanta dadka iyo shaqada (ergonomics) oo sannadle ah iyo mar kasta oo isbeddel lagu sameeyo</a:t>
            </a:r>
          </a:p>
          <a:p>
            <a:pPr marL="548640">
              <a:lnSpc>
                <a:spcPct val="100000"/>
              </a:lnSpc>
            </a:pPr>
            <a:r>
              <a:rPr sz="2000" dirty="0">
                <a:latin typeface="Calibri"/>
                <a:cs typeface="Calibri"/>
              </a:rPr>
              <a:t>habka shaqadu u fusho.</a:t>
            </a:r>
          </a:p>
          <a:p>
            <a:pPr marL="548640" indent="-457200">
              <a:lnSpc>
                <a:spcPct val="100000"/>
              </a:lnSpc>
              <a:spcBef>
                <a:spcPts val="1995"/>
              </a:spcBef>
              <a:buAutoNum type="arabicPeriod" startAt="7"/>
              <a:tabLst>
                <a:tab pos="548640" algn="l"/>
              </a:tabLst>
            </a:pPr>
            <a:r>
              <a:rPr sz="2000" dirty="0">
                <a:latin typeface="Calibri"/>
                <a:cs typeface="Calibri"/>
              </a:rPr>
              <a:t>Sida loo galo karo barnaamijka xarunta ee isku haboonaanta dadka iyo shaqada (ergonomics)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59588" rIns="0" bIns="0" rtlCol="0">
            <a:spAutoFit/>
          </a:bodyPr>
          <a:lstStyle/>
          <a:p>
            <a:pPr marL="12700">
              <a:lnSpc>
                <a:spcPct val="100000"/>
              </a:lnSpc>
              <a:spcBef>
                <a:spcPts val="100"/>
              </a:spcBef>
            </a:pPr>
            <a:r>
              <a:rPr dirty="0"/>
              <a:t>Daryeelka caafimaadka - koodhka NAICS</a:t>
            </a:r>
          </a:p>
        </p:txBody>
      </p:sp>
      <p:sp>
        <p:nvSpPr>
          <p:cNvPr id="4" name="object 4"/>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sz="1200" spc="-10" dirty="0">
                <a:latin typeface="Calibri"/>
                <a:cs typeface="Calibri"/>
              </a:rPr>
              <a:t>dli.mn.gov</a:t>
            </a:r>
            <a:endParaRPr sz="1200">
              <a:latin typeface="Calibri"/>
              <a:cs typeface="Calibri"/>
            </a:endParaRP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9370">
              <a:lnSpc>
                <a:spcPts val="1240"/>
              </a:lnSpc>
            </a:pPr>
            <a:fld id="{81D60167-4931-47E6-BA6A-407CBD079E47}" type="slidenum">
              <a:rPr spc="-25" dirty="0"/>
              <a:t>19</a:t>
            </a:fld>
            <a:endParaRPr spc="-25" dirty="0"/>
          </a:p>
        </p:txBody>
      </p:sp>
      <p:sp>
        <p:nvSpPr>
          <p:cNvPr id="3" name="object 3"/>
          <p:cNvSpPr txBox="1"/>
          <p:nvPr/>
        </p:nvSpPr>
        <p:spPr>
          <a:xfrm>
            <a:off x="916939" y="1838833"/>
            <a:ext cx="10040620" cy="3111108"/>
          </a:xfrm>
          <a:prstGeom prst="rect">
            <a:avLst/>
          </a:prstGeom>
        </p:spPr>
        <p:txBody>
          <a:bodyPr vert="horz" wrap="square" lIns="0" tIns="12700" rIns="0" bIns="0" rtlCol="0">
            <a:spAutoFit/>
          </a:bodyPr>
          <a:lstStyle/>
          <a:p>
            <a:pPr marL="240029" marR="1100455" indent="-227329">
              <a:lnSpc>
                <a:spcPct val="100000"/>
              </a:lnSpc>
              <a:spcBef>
                <a:spcPts val="100"/>
              </a:spcBef>
              <a:buFont typeface="Arial"/>
              <a:buChar char="•"/>
              <a:tabLst>
                <a:tab pos="241300" algn="l"/>
              </a:tabLst>
            </a:pPr>
            <a:r>
              <a:rPr sz="2400" dirty="0">
                <a:solidFill>
                  <a:srgbClr val="003864"/>
                </a:solidFill>
                <a:latin typeface="Calibri"/>
                <a:cs typeface="Calibri"/>
              </a:rPr>
              <a:t>Xarumaha daryeelka caafimaadka, maaraynta badbaadada leh ee bukaanka ayaa ah shayga ah khatarta ugu weyn ee keenta dhaawacyada iyo jirrooyinka ku yimaada murqaha iyo lafaha.</a:t>
            </a:r>
            <a:endParaRPr sz="2400" dirty="0">
              <a:latin typeface="Calibri"/>
              <a:cs typeface="Calibri"/>
            </a:endParaRPr>
          </a:p>
          <a:p>
            <a:pPr marL="240029" indent="-227329">
              <a:lnSpc>
                <a:spcPct val="100000"/>
              </a:lnSpc>
              <a:spcBef>
                <a:spcPts val="2000"/>
              </a:spcBef>
              <a:buFont typeface="Arial"/>
              <a:buChar char="•"/>
              <a:tabLst>
                <a:tab pos="240029" algn="l"/>
              </a:tabLst>
            </a:pPr>
            <a:r>
              <a:rPr sz="2400" spc="-10" dirty="0">
                <a:solidFill>
                  <a:srgbClr val="003864"/>
                </a:solidFill>
                <a:latin typeface="Calibri"/>
                <a:cs typeface="Calibri"/>
              </a:rPr>
              <a:t>Shuruudaha loogu talagalay maaraynta badbaadada leh ee bukaanka ayaa ku jira Minn. Stat. 182.6553.</a:t>
            </a:r>
            <a:endParaRPr sz="2400" dirty="0">
              <a:latin typeface="Calibri"/>
              <a:cs typeface="Calibri"/>
            </a:endParaRPr>
          </a:p>
          <a:p>
            <a:pPr marL="240029" indent="-227329">
              <a:lnSpc>
                <a:spcPct val="100000"/>
              </a:lnSpc>
              <a:spcBef>
                <a:spcPts val="2005"/>
              </a:spcBef>
              <a:buFont typeface="Arial"/>
              <a:buChar char="•"/>
              <a:tabLst>
                <a:tab pos="240029" algn="l"/>
                <a:tab pos="6114415" algn="l"/>
              </a:tabLst>
            </a:pPr>
            <a:r>
              <a:rPr sz="2400" dirty="0">
                <a:solidFill>
                  <a:srgbClr val="003864"/>
                </a:solidFill>
                <a:latin typeface="Calibri"/>
                <a:cs typeface="Calibri"/>
              </a:rPr>
              <a:t>SI aad u hesho macluumaad dheeraad ah, booqo </a:t>
            </a:r>
            <a:r>
              <a:rPr sz="2400" dirty="0">
                <a:solidFill>
                  <a:srgbClr val="003864"/>
                </a:solidFill>
                <a:latin typeface="Calibri"/>
                <a:cs typeface="Calibri"/>
                <a:hlinkClick r:id="rId2" action="ppaction://hlinkfile"/>
              </a:rPr>
              <a:t>MNOSHA WSC: Websaydka si badbaado leh u maaraynta bukaanka.</a:t>
            </a:r>
            <a:endParaRPr sz="2400" dirty="0">
              <a:latin typeface="Calibri"/>
              <a:cs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483108" y="5724144"/>
            <a:ext cx="3183635" cy="928115"/>
          </a:xfrm>
          <a:prstGeom prst="rect">
            <a:avLst/>
          </a:prstGeom>
        </p:spPr>
      </p:pic>
      <p:grpSp>
        <p:nvGrpSpPr>
          <p:cNvPr id="3" name="object 3"/>
          <p:cNvGrpSpPr/>
          <p:nvPr/>
        </p:nvGrpSpPr>
        <p:grpSpPr>
          <a:xfrm>
            <a:off x="0" y="4773167"/>
            <a:ext cx="12192000" cy="2085339"/>
            <a:chOff x="0" y="4773167"/>
            <a:chExt cx="12192000" cy="2085339"/>
          </a:xfrm>
        </p:grpSpPr>
        <p:pic>
          <p:nvPicPr>
            <p:cNvPr id="4" name="object 4"/>
            <p:cNvPicPr/>
            <p:nvPr/>
          </p:nvPicPr>
          <p:blipFill>
            <a:blip r:embed="rId3" cstate="print"/>
            <a:stretch>
              <a:fillRect/>
            </a:stretch>
          </p:blipFill>
          <p:spPr>
            <a:xfrm>
              <a:off x="9942576" y="5957315"/>
              <a:ext cx="1869947" cy="630935"/>
            </a:xfrm>
            <a:prstGeom prst="rect">
              <a:avLst/>
            </a:prstGeom>
          </p:spPr>
        </p:pic>
        <p:sp>
          <p:nvSpPr>
            <p:cNvPr id="5" name="object 5"/>
            <p:cNvSpPr/>
            <p:nvPr/>
          </p:nvSpPr>
          <p:spPr>
            <a:xfrm>
              <a:off x="0" y="4773167"/>
              <a:ext cx="12192000" cy="2085339"/>
            </a:xfrm>
            <a:custGeom>
              <a:avLst/>
              <a:gdLst/>
              <a:ahLst/>
              <a:cxnLst/>
              <a:rect l="l" t="t" r="r" b="b"/>
              <a:pathLst>
                <a:path w="12192000" h="2085340">
                  <a:moveTo>
                    <a:pt x="12192000" y="0"/>
                  </a:moveTo>
                  <a:lnTo>
                    <a:pt x="0" y="0"/>
                  </a:lnTo>
                  <a:lnTo>
                    <a:pt x="0" y="2084831"/>
                  </a:lnTo>
                  <a:lnTo>
                    <a:pt x="12192000" y="2084831"/>
                  </a:lnTo>
                  <a:lnTo>
                    <a:pt x="12192000" y="0"/>
                  </a:lnTo>
                  <a:close/>
                </a:path>
              </a:pathLst>
            </a:custGeom>
            <a:solidFill>
              <a:srgbClr val="E8E8E8"/>
            </a:solidFill>
          </p:spPr>
          <p:txBody>
            <a:bodyPr wrap="square" lIns="0" tIns="0" rIns="0" bIns="0" rtlCol="0"/>
            <a:lstStyle/>
            <a:p>
              <a:endParaRPr/>
            </a:p>
          </p:txBody>
        </p:sp>
      </p:grpSp>
      <p:grpSp>
        <p:nvGrpSpPr>
          <p:cNvPr id="6" name="object 6"/>
          <p:cNvGrpSpPr/>
          <p:nvPr/>
        </p:nvGrpSpPr>
        <p:grpSpPr>
          <a:xfrm>
            <a:off x="0" y="3649"/>
            <a:ext cx="12192000" cy="5330351"/>
            <a:chOff x="0" y="0"/>
            <a:chExt cx="12192000" cy="4773295"/>
          </a:xfrm>
        </p:grpSpPr>
        <p:pic>
          <p:nvPicPr>
            <p:cNvPr id="7" name="object 7"/>
            <p:cNvPicPr/>
            <p:nvPr/>
          </p:nvPicPr>
          <p:blipFill>
            <a:blip r:embed="rId4" cstate="print"/>
            <a:stretch>
              <a:fillRect/>
            </a:stretch>
          </p:blipFill>
          <p:spPr>
            <a:xfrm>
              <a:off x="0" y="0"/>
              <a:ext cx="12192000" cy="3698824"/>
            </a:xfrm>
            <a:prstGeom prst="rect">
              <a:avLst/>
            </a:prstGeom>
          </p:spPr>
        </p:pic>
        <p:sp>
          <p:nvSpPr>
            <p:cNvPr id="8" name="object 8"/>
            <p:cNvSpPr/>
            <p:nvPr/>
          </p:nvSpPr>
          <p:spPr>
            <a:xfrm>
              <a:off x="0" y="3477767"/>
              <a:ext cx="12192000" cy="1295400"/>
            </a:xfrm>
            <a:custGeom>
              <a:avLst/>
              <a:gdLst/>
              <a:ahLst/>
              <a:cxnLst/>
              <a:rect l="l" t="t" r="r" b="b"/>
              <a:pathLst>
                <a:path w="12192000" h="1295400">
                  <a:moveTo>
                    <a:pt x="12192000" y="0"/>
                  </a:moveTo>
                  <a:lnTo>
                    <a:pt x="0" y="0"/>
                  </a:lnTo>
                  <a:lnTo>
                    <a:pt x="0" y="1295399"/>
                  </a:lnTo>
                  <a:lnTo>
                    <a:pt x="12192000" y="1295399"/>
                  </a:lnTo>
                  <a:lnTo>
                    <a:pt x="12192000" y="0"/>
                  </a:lnTo>
                  <a:close/>
                </a:path>
              </a:pathLst>
            </a:custGeom>
            <a:solidFill>
              <a:srgbClr val="003864"/>
            </a:solidFill>
          </p:spPr>
          <p:txBody>
            <a:bodyPr wrap="square" lIns="0" tIns="0" rIns="0" bIns="0" rtlCol="0"/>
            <a:lstStyle/>
            <a:p>
              <a:endParaRPr/>
            </a:p>
          </p:txBody>
        </p:sp>
      </p:grpSp>
      <p:pic>
        <p:nvPicPr>
          <p:cNvPr id="9" name="object 9"/>
          <p:cNvPicPr/>
          <p:nvPr/>
        </p:nvPicPr>
        <p:blipFill>
          <a:blip r:embed="rId5" cstate="print"/>
          <a:stretch>
            <a:fillRect/>
          </a:stretch>
        </p:blipFill>
        <p:spPr>
          <a:xfrm>
            <a:off x="483108" y="5724144"/>
            <a:ext cx="3183635" cy="928115"/>
          </a:xfrm>
          <a:prstGeom prst="rect">
            <a:avLst/>
          </a:prstGeom>
        </p:spPr>
      </p:pic>
      <p:pic>
        <p:nvPicPr>
          <p:cNvPr id="10" name="object 10"/>
          <p:cNvPicPr/>
          <p:nvPr/>
        </p:nvPicPr>
        <p:blipFill>
          <a:blip r:embed="rId6" cstate="print"/>
          <a:stretch>
            <a:fillRect/>
          </a:stretch>
        </p:blipFill>
        <p:spPr>
          <a:xfrm>
            <a:off x="9942576" y="5957315"/>
            <a:ext cx="1869947" cy="630935"/>
          </a:xfrm>
          <a:prstGeom prst="rect">
            <a:avLst/>
          </a:prstGeom>
        </p:spPr>
      </p:pic>
      <p:sp>
        <p:nvSpPr>
          <p:cNvPr id="11" name="object 11"/>
          <p:cNvSpPr txBox="1"/>
          <p:nvPr/>
        </p:nvSpPr>
        <p:spPr>
          <a:xfrm>
            <a:off x="1127760" y="3992880"/>
            <a:ext cx="9936480" cy="574040"/>
          </a:xfrm>
          <a:prstGeom prst="rect">
            <a:avLst/>
          </a:prstGeom>
        </p:spPr>
        <p:txBody>
          <a:bodyPr vert="horz" wrap="square" lIns="0" tIns="12700" rIns="0" bIns="0" rtlCol="0">
            <a:spAutoFit/>
          </a:bodyPr>
          <a:lstStyle/>
          <a:p>
            <a:pPr marL="12700">
              <a:lnSpc>
                <a:spcPct val="100000"/>
              </a:lnSpc>
              <a:spcBef>
                <a:spcPts val="100"/>
              </a:spcBef>
            </a:pPr>
            <a:r>
              <a:rPr sz="3600" dirty="0">
                <a:solidFill>
                  <a:srgbClr val="FFFFFF"/>
                </a:solidFill>
                <a:latin typeface="Calibri"/>
                <a:cs typeface="Calibri"/>
              </a:rPr>
              <a:t>2023 Tababarka Shaqaalaha ee Minnesota OSHA ee Isku haboonaanta dadka iyo shaqada (ergonomics)</a:t>
            </a:r>
            <a:endParaRPr sz="3600" dirty="0">
              <a:latin typeface="Calibri"/>
              <a:cs typeface="Calibri"/>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62000" y="-76200"/>
            <a:ext cx="10135870" cy="1068070"/>
          </a:xfrm>
          <a:prstGeom prst="rect">
            <a:avLst/>
          </a:prstGeom>
        </p:spPr>
        <p:txBody>
          <a:bodyPr vert="horz" wrap="square" lIns="0" tIns="259588" rIns="0" bIns="0" rtlCol="0">
            <a:spAutoFit/>
          </a:bodyPr>
          <a:lstStyle/>
          <a:p>
            <a:pPr marL="12700">
              <a:lnSpc>
                <a:spcPct val="100000"/>
              </a:lnSpc>
              <a:spcBef>
                <a:spcPts val="100"/>
              </a:spcBef>
            </a:pPr>
            <a:r>
              <a:rPr dirty="0"/>
              <a:t>Ka soo warbixinta dhaawacyada iyo waxyaabaha kale ee khatarta ah</a:t>
            </a:r>
          </a:p>
        </p:txBody>
      </p:sp>
      <p:sp>
        <p:nvSpPr>
          <p:cNvPr id="4" name="object 4"/>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sz="1200" spc="-10" dirty="0">
                <a:latin typeface="Calibri"/>
                <a:cs typeface="Calibri"/>
              </a:rPr>
              <a:t>dli.mn.gov</a:t>
            </a:r>
            <a:endParaRPr sz="1200">
              <a:latin typeface="Calibri"/>
              <a:cs typeface="Calibri"/>
            </a:endParaRP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9370">
              <a:lnSpc>
                <a:spcPts val="1240"/>
              </a:lnSpc>
            </a:pPr>
            <a:fld id="{81D60167-4931-47E6-BA6A-407CBD079E47}" type="slidenum">
              <a:rPr spc="-25" dirty="0"/>
              <a:t>20</a:t>
            </a:fld>
            <a:endParaRPr spc="-25" dirty="0"/>
          </a:p>
        </p:txBody>
      </p:sp>
      <p:sp>
        <p:nvSpPr>
          <p:cNvPr id="3" name="object 3"/>
          <p:cNvSpPr txBox="1"/>
          <p:nvPr/>
        </p:nvSpPr>
        <p:spPr>
          <a:xfrm>
            <a:off x="914400" y="1524000"/>
            <a:ext cx="10713085" cy="4834657"/>
          </a:xfrm>
          <a:prstGeom prst="rect">
            <a:avLst/>
          </a:prstGeom>
        </p:spPr>
        <p:txBody>
          <a:bodyPr vert="horz" wrap="square" lIns="0" tIns="12700" rIns="0" bIns="0" rtlCol="0">
            <a:spAutoFit/>
          </a:bodyPr>
          <a:lstStyle/>
          <a:p>
            <a:pPr marL="12700" marR="63500">
              <a:lnSpc>
                <a:spcPct val="100000"/>
              </a:lnSpc>
              <a:spcBef>
                <a:spcPts val="100"/>
              </a:spcBef>
            </a:pPr>
            <a:r>
              <a:rPr sz="2000" spc="-10" dirty="0">
                <a:solidFill>
                  <a:srgbClr val="003864"/>
                </a:solidFill>
                <a:latin typeface="Calibri"/>
                <a:cs typeface="Calibri"/>
              </a:rPr>
              <a:t>Ka warbixinta dhaawaca ee dhamaystiran ayaa muhiim u ah guusha habka barnaamijka isku haboonaanta dadka iyo shaqada (ergonomics). Ujeedada dadaalkani waa in si sax ah loo qiimeeyo, loona baaro loona daaweeyo cilladaha muruqyada iyo lafaha. Soo gudbinta xilli hore ah, ogaanshaha cudurka iyo wax ka qabashada ayaa waxay xaddidi karaan darnaanta dhaawaca, waxay kordhin karaan waxtarka daawaynta, waxay yaraynayn karaan suurtagalnimada naafonimada ama dhaawac rasmi ah waxayna yaraynaysaa dalbashada magdhowga shaqaalaha. Tani waxay u oggolaanaysaa loo shaqeeyaha inuu si sax ah u garto meelaha shaqada ama hawlaha gaar ah oo ay dhaawacyadu inta badan ka dhacaan ama ay dhaawacyadu aad u daran yihiin.</a:t>
            </a:r>
            <a:endParaRPr sz="2000" dirty="0">
              <a:latin typeface="Calibri"/>
              <a:cs typeface="Calibri"/>
            </a:endParaRPr>
          </a:p>
          <a:p>
            <a:pPr marL="12700" marR="413384">
              <a:lnSpc>
                <a:spcPct val="100000"/>
              </a:lnSpc>
              <a:spcBef>
                <a:spcPts val="2000"/>
              </a:spcBef>
            </a:pPr>
            <a:r>
              <a:rPr sz="2000" dirty="0">
                <a:solidFill>
                  <a:srgbClr val="003864"/>
                </a:solidFill>
                <a:latin typeface="Calibri"/>
                <a:cs typeface="Calibri"/>
              </a:rPr>
              <a:t>Macluumaadkani waxa uu caawinayaa hagitaanka hawlaha kooxda isku haboonaanta dadka iyo shaqada (ergonomics), oo sidoo kale waxa uu ka hagayaa bixiyeyaasha daryeelka caafimaadka ku soo noqoshada shaqaalaha ee shaqada iyo go'aamada ku meelaynta shaqada fudud.</a:t>
            </a:r>
            <a:endParaRPr sz="2000" dirty="0">
              <a:latin typeface="Calibri"/>
              <a:cs typeface="Calibri"/>
            </a:endParaRPr>
          </a:p>
          <a:p>
            <a:pPr marL="12700" marR="5080">
              <a:lnSpc>
                <a:spcPct val="100000"/>
              </a:lnSpc>
              <a:spcBef>
                <a:spcPts val="2005"/>
              </a:spcBef>
            </a:pPr>
            <a:r>
              <a:rPr sz="2000" spc="-10" dirty="0">
                <a:solidFill>
                  <a:srgbClr val="003864"/>
                </a:solidFill>
                <a:latin typeface="Calibri"/>
                <a:cs typeface="Calibri"/>
              </a:rPr>
              <a:t>Diiwanka dhaawaca iyo jirrada ee Federaalka OSHA iyo sharciga ka warbixinta (</a:t>
            </a:r>
            <a:r>
              <a:rPr sz="2000" spc="-10" dirty="0">
                <a:solidFill>
                  <a:srgbClr val="003864"/>
                </a:solidFill>
                <a:latin typeface="Calibri"/>
                <a:cs typeface="Calibri"/>
                <a:hlinkClick r:id="rId2" action="ppaction://hlinkfile"/>
              </a:rPr>
              <a:t>29 CFR Qaybta 1904</a:t>
            </a:r>
            <a:r>
              <a:rPr sz="2000" spc="-10" dirty="0">
                <a:solidFill>
                  <a:srgbClr val="003864"/>
                </a:solidFill>
                <a:latin typeface="Calibri"/>
                <a:cs typeface="Calibri"/>
              </a:rPr>
              <a:t>) ayaa waxaa uu u baahanyahay in loo shaqeeyayaashu ay diiwaangeliyaan oo ay ka warbixiyaan dhimashada, dhaawacyada iyo jirrooyinka shaqada la xiriira.</a:t>
            </a:r>
            <a:endParaRPr sz="2000" dirty="0">
              <a:latin typeface="Calibri"/>
              <a:cs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62000" y="-228600"/>
            <a:ext cx="10135870" cy="1068070"/>
          </a:xfrm>
          <a:prstGeom prst="rect">
            <a:avLst/>
          </a:prstGeom>
        </p:spPr>
        <p:txBody>
          <a:bodyPr vert="horz" wrap="square" lIns="0" tIns="259588" rIns="0" bIns="0" rtlCol="0">
            <a:spAutoFit/>
          </a:bodyPr>
          <a:lstStyle/>
          <a:p>
            <a:pPr marL="12700">
              <a:lnSpc>
                <a:spcPct val="100000"/>
              </a:lnSpc>
              <a:spcBef>
                <a:spcPts val="100"/>
              </a:spcBef>
            </a:pPr>
            <a:r>
              <a:rPr dirty="0"/>
              <a:t>Ka soo warbixinta goor hore ah ee astaamaha hore, calaamadaha MSDs</a:t>
            </a:r>
          </a:p>
        </p:txBody>
      </p:sp>
      <p:sp>
        <p:nvSpPr>
          <p:cNvPr id="3" name="object 3"/>
          <p:cNvSpPr txBox="1"/>
          <p:nvPr/>
        </p:nvSpPr>
        <p:spPr>
          <a:xfrm>
            <a:off x="914400" y="1371600"/>
            <a:ext cx="10170160" cy="5050100"/>
          </a:xfrm>
          <a:prstGeom prst="rect">
            <a:avLst/>
          </a:prstGeom>
        </p:spPr>
        <p:txBody>
          <a:bodyPr vert="horz" wrap="square" lIns="0" tIns="12700" rIns="0" bIns="0" rtlCol="0">
            <a:spAutoFit/>
          </a:bodyPr>
          <a:lstStyle/>
          <a:p>
            <a:pPr marL="12700">
              <a:lnSpc>
                <a:spcPct val="100000"/>
              </a:lnSpc>
              <a:spcBef>
                <a:spcPts val="100"/>
              </a:spcBef>
            </a:pPr>
            <a:r>
              <a:rPr sz="2200" spc="-10" dirty="0">
                <a:solidFill>
                  <a:srgbClr val="003864"/>
                </a:solidFill>
                <a:latin typeface="Calibri"/>
                <a:cs typeface="Calibri"/>
              </a:rPr>
              <a:t>Dhiirigelinta iyo isticmaalka ka soo warbixinta calaamadaha cilladaha murqaha iyo lafaha (MSD):</a:t>
            </a:r>
            <a:endParaRPr sz="2200" dirty="0">
              <a:latin typeface="Calibri"/>
              <a:cs typeface="Calibri"/>
            </a:endParaRPr>
          </a:p>
          <a:p>
            <a:pPr marL="240029" indent="-227329">
              <a:lnSpc>
                <a:spcPct val="100000"/>
              </a:lnSpc>
              <a:spcBef>
                <a:spcPts val="2000"/>
              </a:spcBef>
              <a:buFont typeface="Arial"/>
              <a:buChar char="•"/>
              <a:tabLst>
                <a:tab pos="240029" algn="l"/>
              </a:tabLst>
            </a:pPr>
            <a:r>
              <a:rPr sz="2200" spc="-10" dirty="0">
                <a:solidFill>
                  <a:srgbClr val="003864"/>
                </a:solidFill>
                <a:latin typeface="Calibri"/>
                <a:cs typeface="Calibri"/>
              </a:rPr>
              <a:t>waxay xoojisaa tababarka shaqaalaha ee ku saabsan garashada calaamadaha MSD;</a:t>
            </a:r>
            <a:endParaRPr sz="2200" dirty="0">
              <a:latin typeface="Calibri"/>
              <a:cs typeface="Calibri"/>
            </a:endParaRPr>
          </a:p>
          <a:p>
            <a:pPr marL="240029" indent="-227329">
              <a:lnSpc>
                <a:spcPct val="100000"/>
              </a:lnSpc>
              <a:spcBef>
                <a:spcPts val="2005"/>
              </a:spcBef>
              <a:buFont typeface="Arial"/>
              <a:buChar char="•"/>
              <a:tabLst>
                <a:tab pos="240029" algn="l"/>
              </a:tabLst>
            </a:pPr>
            <a:r>
              <a:rPr sz="2200" spc="-10" dirty="0">
                <a:solidFill>
                  <a:srgbClr val="003864"/>
                </a:solidFill>
                <a:latin typeface="Calibri"/>
                <a:cs typeface="Calibri"/>
              </a:rPr>
              <a:t>waxay dhiirigelinaysaa ka soo warbixinta goor hore ah ee calaamadaha MSD;</a:t>
            </a:r>
            <a:endParaRPr sz="2200" dirty="0">
              <a:latin typeface="Calibri"/>
              <a:cs typeface="Calibri"/>
            </a:endParaRPr>
          </a:p>
          <a:p>
            <a:pPr marL="240029" marR="387985" indent="-227329">
              <a:lnSpc>
                <a:spcPct val="100000"/>
              </a:lnSpc>
              <a:spcBef>
                <a:spcPts val="1995"/>
              </a:spcBef>
              <a:buFont typeface="Arial"/>
              <a:buChar char="•"/>
              <a:tabLst>
                <a:tab pos="241300" algn="l"/>
              </a:tabLst>
            </a:pPr>
            <a:r>
              <a:rPr sz="2200" dirty="0">
                <a:solidFill>
                  <a:srgbClr val="003864"/>
                </a:solidFill>
                <a:latin typeface="Calibri"/>
                <a:cs typeface="Calibri"/>
              </a:rPr>
              <a:t>waxay suurtagelinaysaa qiimayn caafimaad oo degdeg ah ee ogaanshaha cudurka, daaweynta iyo daryeelka la socodka;</a:t>
            </a:r>
            <a:endParaRPr sz="2200" dirty="0">
              <a:latin typeface="Calibri"/>
              <a:cs typeface="Calibri"/>
            </a:endParaRPr>
          </a:p>
          <a:p>
            <a:pPr marL="240029" marR="883285" indent="-227329">
              <a:lnSpc>
                <a:spcPct val="100000"/>
              </a:lnSpc>
              <a:spcBef>
                <a:spcPts val="2000"/>
              </a:spcBef>
              <a:buFont typeface="Arial"/>
              <a:buChar char="•"/>
              <a:tabLst>
                <a:tab pos="241300" algn="l"/>
              </a:tabLst>
            </a:pPr>
            <a:r>
              <a:rPr sz="2200" dirty="0">
                <a:solidFill>
                  <a:srgbClr val="003864"/>
                </a:solidFill>
                <a:latin typeface="Calibri"/>
                <a:cs typeface="Calibri"/>
              </a:rPr>
              <a:t>waxay yaraynaysaa darnaanta dhaawaca, tirada dalbashada magdhawga shaqaalaha iyo kharashyada la xiriira, iyo suurtogalnimada naafanimada rasmi ah;</a:t>
            </a:r>
            <a:endParaRPr sz="2200" dirty="0">
              <a:latin typeface="Calibri"/>
              <a:cs typeface="Calibri"/>
            </a:endParaRPr>
          </a:p>
          <a:p>
            <a:pPr marL="239395" marR="5080" indent="-227329">
              <a:lnSpc>
                <a:spcPct val="100000"/>
              </a:lnSpc>
              <a:spcBef>
                <a:spcPts val="2005"/>
              </a:spcBef>
              <a:buFont typeface="Arial"/>
              <a:buChar char="•"/>
              <a:tabLst>
                <a:tab pos="240665" algn="l"/>
              </a:tabLst>
            </a:pPr>
            <a:r>
              <a:rPr sz="2200" dirty="0">
                <a:solidFill>
                  <a:srgbClr val="003864"/>
                </a:solidFill>
                <a:latin typeface="Calibri"/>
                <a:cs typeface="Calibri"/>
              </a:rPr>
              <a:t>waxay bixisaa hagis ku saabsan ku soo noqoshada shaqada iyo ku meelaynta shaqada xaddidan inta lagu jiro xilliga bogsashada</a:t>
            </a:r>
            <a:r>
              <a:rPr sz="2400" dirty="0">
                <a:solidFill>
                  <a:srgbClr val="003864"/>
                </a:solidFill>
                <a:latin typeface="Calibri"/>
                <a:cs typeface="Calibri"/>
              </a:rPr>
              <a:t>;</a:t>
            </a:r>
            <a:endParaRPr sz="2400" dirty="0">
              <a:latin typeface="Calibri"/>
              <a:cs typeface="Calibri"/>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38200" y="-152400"/>
            <a:ext cx="10135870" cy="1068070"/>
          </a:xfrm>
          <a:prstGeom prst="rect">
            <a:avLst/>
          </a:prstGeom>
        </p:spPr>
        <p:txBody>
          <a:bodyPr vert="horz" wrap="square" lIns="0" tIns="259588" rIns="0" bIns="0" rtlCol="0">
            <a:spAutoFit/>
          </a:bodyPr>
          <a:lstStyle/>
          <a:p>
            <a:pPr marL="12700">
              <a:lnSpc>
                <a:spcPct val="100000"/>
              </a:lnSpc>
              <a:spcBef>
                <a:spcPts val="100"/>
              </a:spcBef>
            </a:pPr>
            <a:r>
              <a:rPr dirty="0"/>
              <a:t>Ka soo warbixinta goor hore ah ee astaamaha hore, calaamadaha MSDs, sii socota</a:t>
            </a:r>
          </a:p>
        </p:txBody>
      </p:sp>
      <p:sp>
        <p:nvSpPr>
          <p:cNvPr id="3" name="object 3"/>
          <p:cNvSpPr txBox="1"/>
          <p:nvPr/>
        </p:nvSpPr>
        <p:spPr>
          <a:xfrm>
            <a:off x="916939" y="1838833"/>
            <a:ext cx="7560945" cy="1631950"/>
          </a:xfrm>
          <a:prstGeom prst="rect">
            <a:avLst/>
          </a:prstGeom>
        </p:spPr>
        <p:txBody>
          <a:bodyPr vert="horz" wrap="square" lIns="0" tIns="12700" rIns="0" bIns="0" rtlCol="0">
            <a:spAutoFit/>
          </a:bodyPr>
          <a:lstStyle/>
          <a:p>
            <a:pPr marL="240029" indent="-227329">
              <a:lnSpc>
                <a:spcPct val="100000"/>
              </a:lnSpc>
              <a:spcBef>
                <a:spcPts val="100"/>
              </a:spcBef>
              <a:buFont typeface="Arial"/>
              <a:buChar char="•"/>
              <a:tabLst>
                <a:tab pos="240029" algn="l"/>
              </a:tabLst>
            </a:pPr>
            <a:r>
              <a:rPr sz="2400" dirty="0">
                <a:solidFill>
                  <a:srgbClr val="003864"/>
                </a:solidFill>
                <a:latin typeface="Calibri"/>
                <a:cs typeface="Calibri"/>
              </a:rPr>
              <a:t>hagitaanada loogu talagalay wax ka beddelka shaqada;</a:t>
            </a:r>
            <a:endParaRPr sz="2400">
              <a:latin typeface="Calibri"/>
              <a:cs typeface="Calibri"/>
            </a:endParaRPr>
          </a:p>
          <a:p>
            <a:pPr marL="240029" indent="-227329">
              <a:lnSpc>
                <a:spcPct val="100000"/>
              </a:lnSpc>
              <a:spcBef>
                <a:spcPts val="2000"/>
              </a:spcBef>
              <a:buFont typeface="Arial"/>
              <a:buChar char="•"/>
              <a:tabLst>
                <a:tab pos="240029" algn="l"/>
              </a:tabLst>
            </a:pPr>
            <a:r>
              <a:rPr sz="2400" dirty="0">
                <a:solidFill>
                  <a:srgbClr val="003864"/>
                </a:solidFill>
                <a:latin typeface="Calibri"/>
                <a:cs typeface="Calibri"/>
              </a:rPr>
              <a:t>waxay bixisaa hab lagu raadraaco oo lagula socdo isbeddelada dhaawacyada MSD; iyo</a:t>
            </a:r>
            <a:endParaRPr sz="2400">
              <a:latin typeface="Calibri"/>
              <a:cs typeface="Calibri"/>
            </a:endParaRPr>
          </a:p>
          <a:p>
            <a:pPr marL="240029" indent="-227329">
              <a:lnSpc>
                <a:spcPct val="100000"/>
              </a:lnSpc>
              <a:spcBef>
                <a:spcPts val="2005"/>
              </a:spcBef>
              <a:buFont typeface="Arial"/>
              <a:buChar char="•"/>
              <a:tabLst>
                <a:tab pos="240029" algn="l"/>
              </a:tabLst>
            </a:pPr>
            <a:r>
              <a:rPr sz="2400" dirty="0">
                <a:solidFill>
                  <a:srgbClr val="003864"/>
                </a:solidFill>
                <a:latin typeface="Calibri"/>
                <a:cs typeface="Calibri"/>
              </a:rPr>
              <a:t>waxay suurtagelinaysaa qiimayn waxtar leh oo lagu sameeyo bedelaadaha shaqada.</a:t>
            </a:r>
            <a:endParaRPr sz="2400">
              <a:latin typeface="Calibri"/>
              <a:cs typeface="Calibri"/>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62000" y="-152400"/>
            <a:ext cx="10135870" cy="1068070"/>
          </a:xfrm>
          <a:prstGeom prst="rect">
            <a:avLst/>
          </a:prstGeom>
        </p:spPr>
        <p:txBody>
          <a:bodyPr vert="horz" wrap="square" lIns="0" tIns="259588" rIns="0" bIns="0" rtlCol="0">
            <a:spAutoFit/>
          </a:bodyPr>
          <a:lstStyle/>
          <a:p>
            <a:pPr marL="12700">
              <a:lnSpc>
                <a:spcPct val="100000"/>
              </a:lnSpc>
              <a:spcBef>
                <a:spcPts val="100"/>
              </a:spcBef>
            </a:pPr>
            <a:r>
              <a:rPr dirty="0"/>
              <a:t>Astaamaha iyo calaamadaha MSD waxaa laga yaabaa in ay ka mid yihiin</a:t>
            </a:r>
          </a:p>
        </p:txBody>
      </p:sp>
      <p:sp>
        <p:nvSpPr>
          <p:cNvPr id="3" name="object 3"/>
          <p:cNvSpPr txBox="1"/>
          <p:nvPr/>
        </p:nvSpPr>
        <p:spPr>
          <a:xfrm>
            <a:off x="838200" y="1447800"/>
            <a:ext cx="4800600" cy="4578176"/>
          </a:xfrm>
          <a:prstGeom prst="rect">
            <a:avLst/>
          </a:prstGeom>
        </p:spPr>
        <p:txBody>
          <a:bodyPr vert="horz" wrap="square" lIns="0" tIns="12700" rIns="0" bIns="0" rtlCol="0">
            <a:spAutoFit/>
          </a:bodyPr>
          <a:lstStyle/>
          <a:p>
            <a:pPr marL="240029" indent="-227329">
              <a:lnSpc>
                <a:spcPct val="100000"/>
              </a:lnSpc>
              <a:spcBef>
                <a:spcPts val="100"/>
              </a:spcBef>
              <a:buFont typeface="Arial"/>
              <a:buChar char="•"/>
              <a:tabLst>
                <a:tab pos="240029" algn="l"/>
              </a:tabLst>
            </a:pPr>
            <a:r>
              <a:rPr sz="2000" spc="-10" dirty="0">
                <a:solidFill>
                  <a:srgbClr val="003864"/>
                </a:solidFill>
                <a:latin typeface="Calibri"/>
                <a:cs typeface="Calibri"/>
              </a:rPr>
              <a:t>Daalka</a:t>
            </a:r>
            <a:endParaRPr sz="2000" dirty="0">
              <a:latin typeface="Calibri"/>
              <a:cs typeface="Calibri"/>
            </a:endParaRPr>
          </a:p>
          <a:p>
            <a:pPr marL="240029" indent="-227329">
              <a:lnSpc>
                <a:spcPct val="100000"/>
              </a:lnSpc>
              <a:spcBef>
                <a:spcPts val="2000"/>
              </a:spcBef>
              <a:buFont typeface="Arial"/>
              <a:buChar char="•"/>
              <a:tabLst>
                <a:tab pos="240029" algn="l"/>
              </a:tabLst>
            </a:pPr>
            <a:r>
              <a:rPr sz="2000" spc="-10" dirty="0">
                <a:solidFill>
                  <a:srgbClr val="003864"/>
                </a:solidFill>
                <a:latin typeface="Calibri"/>
                <a:cs typeface="Calibri"/>
              </a:rPr>
              <a:t>Juuc-juucsanaanta</a:t>
            </a:r>
            <a:endParaRPr sz="2000" dirty="0">
              <a:latin typeface="Calibri"/>
              <a:cs typeface="Calibri"/>
            </a:endParaRPr>
          </a:p>
          <a:p>
            <a:pPr marL="240029" indent="-227329">
              <a:lnSpc>
                <a:spcPct val="100000"/>
              </a:lnSpc>
              <a:spcBef>
                <a:spcPts val="2005"/>
              </a:spcBef>
              <a:buFont typeface="Arial"/>
              <a:buChar char="•"/>
              <a:tabLst>
                <a:tab pos="240029" algn="l"/>
              </a:tabLst>
            </a:pPr>
            <a:r>
              <a:rPr sz="2000" dirty="0">
                <a:solidFill>
                  <a:srgbClr val="003864"/>
                </a:solidFill>
                <a:latin typeface="Calibri"/>
                <a:cs typeface="Calibri"/>
              </a:rPr>
              <a:t>Xanuunitaanka (meel xanuunaysa ama dareen wax in ay kugu mudanyihiin)</a:t>
            </a:r>
            <a:endParaRPr sz="2000" dirty="0">
              <a:latin typeface="Calibri"/>
              <a:cs typeface="Calibri"/>
            </a:endParaRPr>
          </a:p>
          <a:p>
            <a:pPr marL="240029" indent="-227329">
              <a:lnSpc>
                <a:spcPct val="100000"/>
              </a:lnSpc>
              <a:spcBef>
                <a:spcPts val="1995"/>
              </a:spcBef>
              <a:buFont typeface="Arial"/>
              <a:buChar char="•"/>
              <a:tabLst>
                <a:tab pos="240029" algn="l"/>
              </a:tabLst>
            </a:pPr>
            <a:r>
              <a:rPr sz="2000" spc="-10" dirty="0">
                <a:solidFill>
                  <a:srgbClr val="003864"/>
                </a:solidFill>
                <a:latin typeface="Calibri"/>
                <a:cs typeface="Calibri"/>
              </a:rPr>
              <a:t>Tabar darrayn</a:t>
            </a:r>
            <a:endParaRPr sz="2000" dirty="0">
              <a:latin typeface="Calibri"/>
              <a:cs typeface="Calibri"/>
            </a:endParaRPr>
          </a:p>
          <a:p>
            <a:pPr marL="240029" indent="-227329">
              <a:lnSpc>
                <a:spcPct val="100000"/>
              </a:lnSpc>
              <a:spcBef>
                <a:spcPts val="2000"/>
              </a:spcBef>
              <a:buFont typeface="Arial"/>
              <a:buChar char="•"/>
              <a:tabLst>
                <a:tab pos="240029" algn="l"/>
              </a:tabLst>
            </a:pPr>
            <a:r>
              <a:rPr sz="2000" spc="-10" dirty="0">
                <a:solidFill>
                  <a:srgbClr val="003864"/>
                </a:solidFill>
                <a:latin typeface="Calibri"/>
                <a:cs typeface="Calibri"/>
              </a:rPr>
              <a:t>Raaxo darro</a:t>
            </a:r>
            <a:endParaRPr sz="2000" dirty="0">
              <a:latin typeface="Calibri"/>
              <a:cs typeface="Calibri"/>
            </a:endParaRPr>
          </a:p>
          <a:p>
            <a:pPr marL="240029" indent="-227329">
              <a:lnSpc>
                <a:spcPct val="100000"/>
              </a:lnSpc>
              <a:spcBef>
                <a:spcPts val="2005"/>
              </a:spcBef>
              <a:buFont typeface="Arial"/>
              <a:buChar char="•"/>
              <a:tabLst>
                <a:tab pos="240029" algn="l"/>
              </a:tabLst>
            </a:pPr>
            <a:r>
              <a:rPr sz="2000" spc="-10" dirty="0">
                <a:solidFill>
                  <a:srgbClr val="003864"/>
                </a:solidFill>
                <a:latin typeface="Calibri"/>
                <a:cs typeface="Calibri"/>
              </a:rPr>
              <a:t>In meel jirka ah ay noqoto jileec xanuunaysa </a:t>
            </a:r>
            <a:endParaRPr sz="2000" dirty="0">
              <a:latin typeface="Calibri"/>
              <a:cs typeface="Calibri"/>
            </a:endParaRPr>
          </a:p>
          <a:p>
            <a:pPr marL="240029" indent="-227329">
              <a:lnSpc>
                <a:spcPct val="100000"/>
              </a:lnSpc>
              <a:spcBef>
                <a:spcPts val="1995"/>
              </a:spcBef>
              <a:buFont typeface="Arial"/>
              <a:buChar char="•"/>
              <a:tabLst>
                <a:tab pos="240029" algn="l"/>
              </a:tabLst>
            </a:pPr>
            <a:r>
              <a:rPr sz="2000" spc="-10" dirty="0">
                <a:solidFill>
                  <a:srgbClr val="003864"/>
                </a:solidFill>
                <a:latin typeface="Calibri"/>
                <a:cs typeface="Calibri"/>
              </a:rPr>
              <a:t>Dareen gubasho ah</a:t>
            </a:r>
            <a:endParaRPr sz="2000" dirty="0">
              <a:latin typeface="Calibri"/>
              <a:cs typeface="Calibri"/>
            </a:endParaRPr>
          </a:p>
          <a:p>
            <a:pPr marL="240029" indent="-227329">
              <a:lnSpc>
                <a:spcPct val="100000"/>
              </a:lnSpc>
              <a:spcBef>
                <a:spcPts val="2000"/>
              </a:spcBef>
              <a:buFont typeface="Arial"/>
              <a:buChar char="•"/>
              <a:tabLst>
                <a:tab pos="240029" algn="l"/>
              </a:tabLst>
            </a:pPr>
            <a:r>
              <a:rPr sz="2000" spc="-10" dirty="0">
                <a:solidFill>
                  <a:srgbClr val="003864"/>
                </a:solidFill>
                <a:latin typeface="Calibri"/>
                <a:cs typeface="Calibri"/>
              </a:rPr>
              <a:t>Mudmudniinka jiriiricada oo kale</a:t>
            </a:r>
            <a:endParaRPr sz="2000" dirty="0">
              <a:latin typeface="Calibri"/>
              <a:cs typeface="Calibri"/>
            </a:endParaRPr>
          </a:p>
        </p:txBody>
      </p:sp>
      <p:sp>
        <p:nvSpPr>
          <p:cNvPr id="4" name="object 4"/>
          <p:cNvSpPr txBox="1"/>
          <p:nvPr/>
        </p:nvSpPr>
        <p:spPr>
          <a:xfrm>
            <a:off x="5791200" y="1490167"/>
            <a:ext cx="5029200" cy="4878259"/>
          </a:xfrm>
          <a:prstGeom prst="rect">
            <a:avLst/>
          </a:prstGeom>
        </p:spPr>
        <p:txBody>
          <a:bodyPr vert="horz" wrap="square" lIns="0" tIns="12700" rIns="0" bIns="0" rtlCol="0">
            <a:spAutoFit/>
          </a:bodyPr>
          <a:lstStyle/>
          <a:p>
            <a:pPr marL="733425" indent="-227329">
              <a:lnSpc>
                <a:spcPct val="100000"/>
              </a:lnSpc>
              <a:spcBef>
                <a:spcPts val="100"/>
              </a:spcBef>
              <a:buFont typeface="Arial"/>
              <a:buChar char="•"/>
              <a:tabLst>
                <a:tab pos="733425" algn="l"/>
              </a:tabLst>
            </a:pPr>
            <a:r>
              <a:rPr sz="2000" spc="-10" dirty="0">
                <a:solidFill>
                  <a:srgbClr val="003864"/>
                </a:solidFill>
                <a:latin typeface="Calibri"/>
                <a:cs typeface="Calibri"/>
              </a:rPr>
              <a:t>Kabuubyo</a:t>
            </a:r>
            <a:endParaRPr sz="2000" dirty="0">
              <a:latin typeface="Calibri"/>
              <a:cs typeface="Calibri"/>
            </a:endParaRPr>
          </a:p>
          <a:p>
            <a:pPr marL="733425" indent="-227329">
              <a:lnSpc>
                <a:spcPct val="100000"/>
              </a:lnSpc>
              <a:spcBef>
                <a:spcPts val="2000"/>
              </a:spcBef>
              <a:buFont typeface="Arial"/>
              <a:buChar char="•"/>
              <a:tabLst>
                <a:tab pos="733425" algn="l"/>
              </a:tabLst>
            </a:pPr>
            <a:r>
              <a:rPr sz="2000" spc="-10" dirty="0">
                <a:solidFill>
                  <a:srgbClr val="003864"/>
                </a:solidFill>
                <a:latin typeface="Calibri"/>
                <a:cs typeface="Calibri"/>
              </a:rPr>
              <a:t>Adkaansho</a:t>
            </a:r>
            <a:endParaRPr sz="2000" dirty="0">
              <a:latin typeface="Calibri"/>
              <a:cs typeface="Calibri"/>
            </a:endParaRPr>
          </a:p>
          <a:p>
            <a:pPr marL="733425" indent="-227329">
              <a:lnSpc>
                <a:spcPct val="100000"/>
              </a:lnSpc>
              <a:spcBef>
                <a:spcPts val="2005"/>
              </a:spcBef>
              <a:buFont typeface="Arial"/>
              <a:buChar char="•"/>
              <a:tabLst>
                <a:tab pos="733425" algn="l"/>
              </a:tabLst>
            </a:pPr>
            <a:r>
              <a:rPr sz="2000" spc="-10" dirty="0">
                <a:solidFill>
                  <a:srgbClr val="003864"/>
                </a:solidFill>
                <a:latin typeface="Calibri"/>
                <a:cs typeface="Calibri"/>
              </a:rPr>
              <a:t>Barar</a:t>
            </a:r>
            <a:endParaRPr sz="2000" dirty="0">
              <a:latin typeface="Calibri"/>
              <a:cs typeface="Calibri"/>
            </a:endParaRPr>
          </a:p>
          <a:p>
            <a:pPr marL="733425" indent="-227329">
              <a:lnSpc>
                <a:spcPct val="100000"/>
              </a:lnSpc>
              <a:spcBef>
                <a:spcPts val="1995"/>
              </a:spcBef>
              <a:buFont typeface="Arial"/>
              <a:buChar char="•"/>
              <a:tabLst>
                <a:tab pos="733425" algn="l"/>
              </a:tabLst>
            </a:pPr>
            <a:r>
              <a:rPr sz="2000" dirty="0">
                <a:solidFill>
                  <a:srgbClr val="003864"/>
                </a:solidFill>
                <a:latin typeface="Calibri"/>
                <a:cs typeface="Calibri"/>
              </a:rPr>
              <a:t>In uu qofka ka lumo is dhaqdhaqaajintu</a:t>
            </a:r>
            <a:endParaRPr sz="2000" dirty="0">
              <a:latin typeface="Calibri"/>
              <a:cs typeface="Calibri"/>
            </a:endParaRPr>
          </a:p>
          <a:p>
            <a:pPr marL="733425" indent="-227329">
              <a:lnSpc>
                <a:spcPct val="100000"/>
              </a:lnSpc>
              <a:spcBef>
                <a:spcPts val="2000"/>
              </a:spcBef>
              <a:buFont typeface="Arial"/>
              <a:buChar char="•"/>
              <a:tabLst>
                <a:tab pos="733425" algn="l"/>
              </a:tabLst>
            </a:pPr>
            <a:r>
              <a:rPr sz="2000" dirty="0">
                <a:solidFill>
                  <a:srgbClr val="003864"/>
                </a:solidFill>
                <a:latin typeface="Calibri"/>
                <a:cs typeface="Calibri"/>
              </a:rPr>
              <a:t>Xubnaha jirka oo "hurdo gelaya"</a:t>
            </a:r>
            <a:endParaRPr sz="2000" dirty="0">
              <a:latin typeface="Calibri"/>
              <a:cs typeface="Calibri"/>
            </a:endParaRPr>
          </a:p>
          <a:p>
            <a:pPr marL="733425" indent="-227329">
              <a:lnSpc>
                <a:spcPct val="100000"/>
              </a:lnSpc>
              <a:spcBef>
                <a:spcPts val="2005"/>
              </a:spcBef>
              <a:buFont typeface="Arial"/>
              <a:buChar char="•"/>
              <a:tabLst>
                <a:tab pos="733425" algn="l"/>
              </a:tabLst>
            </a:pPr>
            <a:r>
              <a:rPr sz="2000" dirty="0">
                <a:solidFill>
                  <a:srgbClr val="003864"/>
                </a:solidFill>
                <a:latin typeface="Calibri"/>
                <a:cs typeface="Calibri"/>
              </a:rPr>
              <a:t>In xoogu ka lumo</a:t>
            </a:r>
            <a:endParaRPr sz="2000" dirty="0">
              <a:latin typeface="Calibri"/>
              <a:cs typeface="Calibri"/>
            </a:endParaRPr>
          </a:p>
          <a:p>
            <a:pPr marL="733425" indent="-227329">
              <a:lnSpc>
                <a:spcPct val="100000"/>
              </a:lnSpc>
              <a:spcBef>
                <a:spcPts val="1995"/>
              </a:spcBef>
              <a:buFont typeface="Arial"/>
              <a:buChar char="•"/>
              <a:tabLst>
                <a:tab pos="733425" algn="l"/>
              </a:tabLst>
            </a:pPr>
            <a:r>
              <a:rPr sz="2000" dirty="0">
                <a:solidFill>
                  <a:srgbClr val="003864"/>
                </a:solidFill>
                <a:latin typeface="Calibri"/>
                <a:cs typeface="Calibri"/>
              </a:rPr>
              <a:t>In uu dhaqdhaqaaqa xubinta ka lumo</a:t>
            </a:r>
            <a:endParaRPr sz="2000" dirty="0">
              <a:latin typeface="Calibri"/>
              <a:cs typeface="Calibri"/>
            </a:endParaRPr>
          </a:p>
          <a:p>
            <a:pPr marL="733425" indent="-227329">
              <a:lnSpc>
                <a:spcPct val="100000"/>
              </a:lnSpc>
              <a:spcBef>
                <a:spcPts val="2000"/>
              </a:spcBef>
              <a:buFont typeface="Arial"/>
              <a:buChar char="•"/>
              <a:tabLst>
                <a:tab pos="733425" algn="l"/>
              </a:tabLst>
            </a:pPr>
            <a:r>
              <a:rPr sz="2000" spc="-25" dirty="0">
                <a:solidFill>
                  <a:srgbClr val="003864"/>
                </a:solidFill>
                <a:latin typeface="Calibri"/>
                <a:cs typeface="Calibri"/>
              </a:rPr>
              <a:t>Dhibaatada in uu ku xabo hurdo seexashada xanuun dartii</a:t>
            </a:r>
            <a:endParaRPr sz="2000" dirty="0">
              <a:latin typeface="Calibri"/>
              <a:cs typeface="Calibri"/>
            </a:endParaRPr>
          </a:p>
          <a:p>
            <a:pPr marL="12700">
              <a:lnSpc>
                <a:spcPct val="100000"/>
              </a:lnSpc>
              <a:spcBef>
                <a:spcPts val="894"/>
              </a:spcBef>
            </a:pPr>
            <a:r>
              <a:rPr sz="1200" spc="-10" dirty="0">
                <a:latin typeface="Calibri"/>
                <a:cs typeface="Calibri"/>
              </a:rPr>
              <a:t>dli.mn.gov</a:t>
            </a:r>
            <a:endParaRPr sz="1200" dirty="0">
              <a:latin typeface="Calibri"/>
              <a:cs typeface="Calibri"/>
            </a:endParaRPr>
          </a:p>
        </p:txBody>
      </p:sp>
      <p:sp>
        <p:nvSpPr>
          <p:cNvPr id="5" name="object 5"/>
          <p:cNvSpPr txBox="1"/>
          <p:nvPr/>
        </p:nvSpPr>
        <p:spPr>
          <a:xfrm>
            <a:off x="11094522" y="6425628"/>
            <a:ext cx="180975" cy="208279"/>
          </a:xfrm>
          <a:prstGeom prst="rect">
            <a:avLst/>
          </a:prstGeom>
        </p:spPr>
        <p:txBody>
          <a:bodyPr vert="horz" wrap="square" lIns="0" tIns="12700" rIns="0" bIns="0" rtlCol="0">
            <a:spAutoFit/>
          </a:bodyPr>
          <a:lstStyle/>
          <a:p>
            <a:pPr marL="12700">
              <a:lnSpc>
                <a:spcPct val="100000"/>
              </a:lnSpc>
              <a:spcBef>
                <a:spcPts val="100"/>
              </a:spcBef>
            </a:pPr>
            <a:r>
              <a:rPr sz="1200" spc="-25" dirty="0">
                <a:latin typeface="Calibri"/>
                <a:cs typeface="Calibri"/>
              </a:rPr>
              <a:t>23</a:t>
            </a:r>
            <a:endParaRPr sz="1200">
              <a:latin typeface="Calibri"/>
              <a:cs typeface="Calibri"/>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62000" y="-228600"/>
            <a:ext cx="10135870" cy="1068070"/>
          </a:xfrm>
          <a:prstGeom prst="rect">
            <a:avLst/>
          </a:prstGeom>
        </p:spPr>
        <p:txBody>
          <a:bodyPr vert="horz" wrap="square" lIns="0" tIns="449601" rIns="0" bIns="0" rtlCol="0">
            <a:spAutoFit/>
          </a:bodyPr>
          <a:lstStyle/>
          <a:p>
            <a:pPr marL="118745">
              <a:lnSpc>
                <a:spcPct val="100000"/>
              </a:lnSpc>
              <a:spcBef>
                <a:spcPts val="100"/>
              </a:spcBef>
            </a:pPr>
            <a:r>
              <a:rPr dirty="0">
                <a:solidFill>
                  <a:srgbClr val="000000"/>
                </a:solidFill>
              </a:rPr>
              <a:t>Astaamaha iyo calaamadaha MSD waxaa laga yaabaa in ay ka mid yihiin</a:t>
            </a:r>
          </a:p>
        </p:txBody>
      </p:sp>
      <p:sp>
        <p:nvSpPr>
          <p:cNvPr id="3" name="object 3"/>
          <p:cNvSpPr txBox="1"/>
          <p:nvPr/>
        </p:nvSpPr>
        <p:spPr>
          <a:xfrm>
            <a:off x="916939" y="1497188"/>
            <a:ext cx="4493261" cy="4885953"/>
          </a:xfrm>
          <a:prstGeom prst="rect">
            <a:avLst/>
          </a:prstGeom>
        </p:spPr>
        <p:txBody>
          <a:bodyPr vert="horz" wrap="square" lIns="0" tIns="12700" rIns="0" bIns="0" rtlCol="0">
            <a:spAutoFit/>
          </a:bodyPr>
          <a:lstStyle/>
          <a:p>
            <a:pPr marL="240029" indent="-227329">
              <a:lnSpc>
                <a:spcPct val="100000"/>
              </a:lnSpc>
              <a:spcBef>
                <a:spcPts val="100"/>
              </a:spcBef>
              <a:buFont typeface="Arial"/>
              <a:buChar char="•"/>
              <a:tabLst>
                <a:tab pos="240029" algn="l"/>
              </a:tabLst>
            </a:pPr>
            <a:r>
              <a:rPr sz="2000" spc="-10" dirty="0">
                <a:latin typeface="Calibri"/>
                <a:cs typeface="Calibri"/>
              </a:rPr>
              <a:t>Daalka</a:t>
            </a:r>
            <a:endParaRPr sz="2000" dirty="0">
              <a:latin typeface="Calibri"/>
              <a:cs typeface="Calibri"/>
            </a:endParaRPr>
          </a:p>
          <a:p>
            <a:pPr marL="240029" indent="-227329">
              <a:lnSpc>
                <a:spcPct val="100000"/>
              </a:lnSpc>
              <a:spcBef>
                <a:spcPts val="2005"/>
              </a:spcBef>
              <a:buFont typeface="Arial"/>
              <a:buChar char="•"/>
              <a:tabLst>
                <a:tab pos="240029" algn="l"/>
              </a:tabLst>
            </a:pPr>
            <a:r>
              <a:rPr sz="2000" spc="-10" dirty="0">
                <a:latin typeface="Calibri"/>
                <a:cs typeface="Calibri"/>
              </a:rPr>
              <a:t>Juuc-juucsanaanta</a:t>
            </a:r>
            <a:endParaRPr sz="2000" dirty="0">
              <a:latin typeface="Calibri"/>
              <a:cs typeface="Calibri"/>
            </a:endParaRPr>
          </a:p>
          <a:p>
            <a:pPr marL="240029" indent="-227329">
              <a:lnSpc>
                <a:spcPct val="100000"/>
              </a:lnSpc>
              <a:spcBef>
                <a:spcPts val="2000"/>
              </a:spcBef>
              <a:buFont typeface="Arial"/>
              <a:buChar char="•"/>
              <a:tabLst>
                <a:tab pos="240029" algn="l"/>
              </a:tabLst>
            </a:pPr>
            <a:r>
              <a:rPr sz="2000" dirty="0">
                <a:latin typeface="Calibri"/>
                <a:cs typeface="Calibri"/>
              </a:rPr>
              <a:t>Xanuunitaanka (meel xanuunaysa ama dareen wax in ay kugu mudanyihiin)</a:t>
            </a:r>
          </a:p>
          <a:p>
            <a:pPr marL="240029" indent="-227329">
              <a:lnSpc>
                <a:spcPct val="100000"/>
              </a:lnSpc>
              <a:spcBef>
                <a:spcPts val="1995"/>
              </a:spcBef>
              <a:buFont typeface="Arial"/>
              <a:buChar char="•"/>
              <a:tabLst>
                <a:tab pos="240029" algn="l"/>
              </a:tabLst>
            </a:pPr>
            <a:r>
              <a:rPr sz="2000" spc="-10" dirty="0">
                <a:latin typeface="Calibri"/>
                <a:cs typeface="Calibri"/>
              </a:rPr>
              <a:t>Tabar darrayn</a:t>
            </a:r>
            <a:endParaRPr sz="2000" dirty="0">
              <a:latin typeface="Calibri"/>
              <a:cs typeface="Calibri"/>
            </a:endParaRPr>
          </a:p>
          <a:p>
            <a:pPr marL="240029" indent="-227329">
              <a:lnSpc>
                <a:spcPct val="100000"/>
              </a:lnSpc>
              <a:spcBef>
                <a:spcPts val="2005"/>
              </a:spcBef>
              <a:buFont typeface="Arial"/>
              <a:buChar char="•"/>
              <a:tabLst>
                <a:tab pos="240029" algn="l"/>
              </a:tabLst>
            </a:pPr>
            <a:r>
              <a:rPr sz="2000" spc="-10" dirty="0">
                <a:latin typeface="Calibri"/>
                <a:cs typeface="Calibri"/>
              </a:rPr>
              <a:t>Raaxo darro</a:t>
            </a:r>
            <a:endParaRPr sz="2000" dirty="0">
              <a:latin typeface="Calibri"/>
              <a:cs typeface="Calibri"/>
            </a:endParaRPr>
          </a:p>
          <a:p>
            <a:pPr marL="240029" indent="-227329">
              <a:lnSpc>
                <a:spcPct val="100000"/>
              </a:lnSpc>
              <a:spcBef>
                <a:spcPts val="2000"/>
              </a:spcBef>
              <a:buFont typeface="Arial"/>
              <a:buChar char="•"/>
              <a:tabLst>
                <a:tab pos="240029" algn="l"/>
              </a:tabLst>
            </a:pPr>
            <a:r>
              <a:rPr sz="2000" spc="-10" dirty="0">
                <a:latin typeface="Calibri"/>
                <a:cs typeface="Calibri"/>
              </a:rPr>
              <a:t>In meel jirka ah ay noqoto jileec xanuunaysa </a:t>
            </a:r>
            <a:endParaRPr sz="2000" dirty="0">
              <a:latin typeface="Calibri"/>
              <a:cs typeface="Calibri"/>
            </a:endParaRPr>
          </a:p>
          <a:p>
            <a:pPr marL="240029" indent="-227329">
              <a:lnSpc>
                <a:spcPct val="100000"/>
              </a:lnSpc>
              <a:spcBef>
                <a:spcPts val="1995"/>
              </a:spcBef>
              <a:buFont typeface="Arial"/>
              <a:buChar char="•"/>
              <a:tabLst>
                <a:tab pos="240029" algn="l"/>
              </a:tabLst>
            </a:pPr>
            <a:r>
              <a:rPr sz="2000" spc="-10" dirty="0">
                <a:latin typeface="Calibri"/>
                <a:cs typeface="Calibri"/>
              </a:rPr>
              <a:t>Dareen gubasho ah</a:t>
            </a:r>
            <a:endParaRPr sz="2000" dirty="0">
              <a:latin typeface="Calibri"/>
              <a:cs typeface="Calibri"/>
            </a:endParaRPr>
          </a:p>
          <a:p>
            <a:pPr marL="240029" indent="-227329">
              <a:lnSpc>
                <a:spcPct val="100000"/>
              </a:lnSpc>
              <a:spcBef>
                <a:spcPts val="2005"/>
              </a:spcBef>
              <a:buFont typeface="Arial"/>
              <a:buChar char="•"/>
              <a:tabLst>
                <a:tab pos="240029" algn="l"/>
              </a:tabLst>
            </a:pPr>
            <a:r>
              <a:rPr sz="2000" spc="-10" dirty="0">
                <a:latin typeface="Calibri"/>
                <a:cs typeface="Calibri"/>
              </a:rPr>
              <a:t>Mudmudniinka jiriiricada oo kale</a:t>
            </a:r>
            <a:endParaRPr sz="2000" dirty="0">
              <a:latin typeface="Calibri"/>
              <a:cs typeface="Calibri"/>
            </a:endParaRPr>
          </a:p>
        </p:txBody>
      </p:sp>
      <p:sp>
        <p:nvSpPr>
          <p:cNvPr id="4" name="object 4"/>
          <p:cNvSpPr txBox="1"/>
          <p:nvPr/>
        </p:nvSpPr>
        <p:spPr>
          <a:xfrm>
            <a:off x="6135382" y="1497187"/>
            <a:ext cx="4380218" cy="4578176"/>
          </a:xfrm>
          <a:prstGeom prst="rect">
            <a:avLst/>
          </a:prstGeom>
        </p:spPr>
        <p:txBody>
          <a:bodyPr vert="horz" wrap="square" lIns="0" tIns="12700" rIns="0" bIns="0" rtlCol="0">
            <a:spAutoFit/>
          </a:bodyPr>
          <a:lstStyle/>
          <a:p>
            <a:pPr marL="240029" indent="-227329">
              <a:lnSpc>
                <a:spcPct val="100000"/>
              </a:lnSpc>
              <a:spcBef>
                <a:spcPts val="100"/>
              </a:spcBef>
              <a:buFont typeface="Arial"/>
              <a:buChar char="•"/>
              <a:tabLst>
                <a:tab pos="240029" algn="l"/>
              </a:tabLst>
            </a:pPr>
            <a:r>
              <a:rPr sz="2000" spc="-10" dirty="0">
                <a:latin typeface="Calibri"/>
                <a:cs typeface="Calibri"/>
              </a:rPr>
              <a:t>Kabuubyo</a:t>
            </a:r>
            <a:endParaRPr sz="2000" dirty="0">
              <a:latin typeface="Calibri"/>
              <a:cs typeface="Calibri"/>
            </a:endParaRPr>
          </a:p>
          <a:p>
            <a:pPr marL="240029" indent="-227329">
              <a:lnSpc>
                <a:spcPct val="100000"/>
              </a:lnSpc>
              <a:spcBef>
                <a:spcPts val="2000"/>
              </a:spcBef>
              <a:buFont typeface="Arial"/>
              <a:buChar char="•"/>
              <a:tabLst>
                <a:tab pos="240029" algn="l"/>
              </a:tabLst>
            </a:pPr>
            <a:r>
              <a:rPr sz="2000" spc="-10" dirty="0">
                <a:latin typeface="Calibri"/>
                <a:cs typeface="Calibri"/>
              </a:rPr>
              <a:t>Adkaansho</a:t>
            </a:r>
            <a:endParaRPr sz="2000" dirty="0">
              <a:latin typeface="Calibri"/>
              <a:cs typeface="Calibri"/>
            </a:endParaRPr>
          </a:p>
          <a:p>
            <a:pPr marL="240029" indent="-227329">
              <a:lnSpc>
                <a:spcPct val="100000"/>
              </a:lnSpc>
              <a:spcBef>
                <a:spcPts val="2005"/>
              </a:spcBef>
              <a:buFont typeface="Arial"/>
              <a:buChar char="•"/>
              <a:tabLst>
                <a:tab pos="240029" algn="l"/>
              </a:tabLst>
            </a:pPr>
            <a:r>
              <a:rPr sz="2000" spc="-10" dirty="0">
                <a:latin typeface="Calibri"/>
                <a:cs typeface="Calibri"/>
              </a:rPr>
              <a:t>Barar</a:t>
            </a:r>
            <a:endParaRPr sz="2000" dirty="0">
              <a:latin typeface="Calibri"/>
              <a:cs typeface="Calibri"/>
            </a:endParaRPr>
          </a:p>
          <a:p>
            <a:pPr marL="240029" indent="-227329">
              <a:lnSpc>
                <a:spcPct val="100000"/>
              </a:lnSpc>
              <a:spcBef>
                <a:spcPts val="1995"/>
              </a:spcBef>
              <a:buFont typeface="Arial"/>
              <a:buChar char="•"/>
              <a:tabLst>
                <a:tab pos="240029" algn="l"/>
              </a:tabLst>
            </a:pPr>
            <a:r>
              <a:rPr sz="2000" dirty="0">
                <a:latin typeface="Calibri"/>
                <a:cs typeface="Calibri"/>
              </a:rPr>
              <a:t>In uu qofka ka lumo is dhaqdhaqaajintu</a:t>
            </a:r>
          </a:p>
          <a:p>
            <a:pPr marL="240029" indent="-227329">
              <a:lnSpc>
                <a:spcPct val="100000"/>
              </a:lnSpc>
              <a:spcBef>
                <a:spcPts val="2005"/>
              </a:spcBef>
              <a:buFont typeface="Arial"/>
              <a:buChar char="•"/>
              <a:tabLst>
                <a:tab pos="240029" algn="l"/>
              </a:tabLst>
            </a:pPr>
            <a:r>
              <a:rPr sz="2000" dirty="0">
                <a:latin typeface="Calibri"/>
                <a:cs typeface="Calibri"/>
              </a:rPr>
              <a:t>Xubnaha jirka oo "hurdo gelaya"</a:t>
            </a:r>
          </a:p>
          <a:p>
            <a:pPr marL="240029" indent="-227329">
              <a:lnSpc>
                <a:spcPct val="100000"/>
              </a:lnSpc>
              <a:spcBef>
                <a:spcPts val="2000"/>
              </a:spcBef>
              <a:buFont typeface="Arial"/>
              <a:buChar char="•"/>
              <a:tabLst>
                <a:tab pos="240029" algn="l"/>
              </a:tabLst>
            </a:pPr>
            <a:r>
              <a:rPr sz="2000" dirty="0">
                <a:latin typeface="Calibri"/>
                <a:cs typeface="Calibri"/>
              </a:rPr>
              <a:t>In xoogu ka lumo</a:t>
            </a:r>
          </a:p>
          <a:p>
            <a:pPr marL="240029" indent="-227329">
              <a:lnSpc>
                <a:spcPct val="100000"/>
              </a:lnSpc>
              <a:spcBef>
                <a:spcPts val="1995"/>
              </a:spcBef>
              <a:buFont typeface="Arial"/>
              <a:buChar char="•"/>
              <a:tabLst>
                <a:tab pos="240029" algn="l"/>
              </a:tabLst>
            </a:pPr>
            <a:r>
              <a:rPr sz="2000" dirty="0">
                <a:latin typeface="Calibri"/>
                <a:cs typeface="Calibri"/>
              </a:rPr>
              <a:t>In uu dhaqdhaqaaqa xubinta ka lumo</a:t>
            </a:r>
          </a:p>
          <a:p>
            <a:pPr marL="240029" indent="-227329">
              <a:lnSpc>
                <a:spcPct val="100000"/>
              </a:lnSpc>
              <a:spcBef>
                <a:spcPts val="2005"/>
              </a:spcBef>
              <a:buFont typeface="Arial"/>
              <a:buChar char="•"/>
              <a:tabLst>
                <a:tab pos="240029" algn="l"/>
              </a:tabLst>
            </a:pPr>
            <a:r>
              <a:rPr sz="2000" spc="-25" dirty="0">
                <a:latin typeface="Calibri"/>
                <a:cs typeface="Calibri"/>
              </a:rPr>
              <a:t>Dhibaatada in uu ku xabo hurdo seexashada xanuun dartii</a:t>
            </a:r>
            <a:endParaRPr sz="2000" dirty="0">
              <a:latin typeface="Calibri"/>
              <a:cs typeface="Calibri"/>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59588" rIns="0" bIns="0" rtlCol="0">
            <a:spAutoFit/>
          </a:bodyPr>
          <a:lstStyle/>
          <a:p>
            <a:pPr marL="12700">
              <a:lnSpc>
                <a:spcPct val="100000"/>
              </a:lnSpc>
              <a:spcBef>
                <a:spcPts val="100"/>
              </a:spcBef>
            </a:pPr>
            <a:r>
              <a:rPr dirty="0"/>
              <a:t>Shuruudaha kaydinta diiwaanka ee OSHA</a:t>
            </a:r>
          </a:p>
        </p:txBody>
      </p:sp>
      <p:sp>
        <p:nvSpPr>
          <p:cNvPr id="3" name="object 3"/>
          <p:cNvSpPr txBox="1">
            <a:spLocks noGrp="1"/>
          </p:cNvSpPr>
          <p:nvPr>
            <p:ph type="body" idx="1"/>
          </p:nvPr>
        </p:nvSpPr>
        <p:spPr>
          <a:xfrm>
            <a:off x="501452" y="1371600"/>
            <a:ext cx="10593070" cy="4303395"/>
          </a:xfrm>
          <a:prstGeom prst="rect">
            <a:avLst/>
          </a:prstGeom>
        </p:spPr>
        <p:txBody>
          <a:bodyPr vert="horz" wrap="square" lIns="0" tIns="191637" rIns="0" bIns="0" rtlCol="0">
            <a:spAutoFit/>
          </a:bodyPr>
          <a:lstStyle/>
          <a:p>
            <a:pPr marL="529590" marR="607060" indent="-227329">
              <a:lnSpc>
                <a:spcPct val="100000"/>
              </a:lnSpc>
              <a:spcBef>
                <a:spcPts val="100"/>
              </a:spcBef>
              <a:buFont typeface="Arial"/>
              <a:buChar char="•"/>
              <a:tabLst>
                <a:tab pos="530860" algn="l"/>
              </a:tabLst>
            </a:pPr>
            <a:r>
              <a:rPr dirty="0"/>
              <a:t>Waxaa muhiim ah in la ogaado inay jiraan shuruudo hoos yimaada xeerka 1904 ee OSHA ee diiwaan kaydinta oo aad u baahan doontaan inaad tixgelisaan marka aad abuuraysaan ama qiimaynaysaan hababkiina ka warbixinta astaamaha hore iyo calaamadaha dhaawacyada muruqyada iyo lafaha.</a:t>
            </a:r>
          </a:p>
          <a:p>
            <a:pPr marL="529590" marR="5080" indent="-227329">
              <a:lnSpc>
                <a:spcPct val="100000"/>
              </a:lnSpc>
              <a:spcBef>
                <a:spcPts val="2000"/>
              </a:spcBef>
              <a:buFont typeface="Arial"/>
              <a:buChar char="•"/>
              <a:tabLst>
                <a:tab pos="530860" algn="l"/>
              </a:tabLst>
            </a:pPr>
            <a:r>
              <a:rPr dirty="0"/>
              <a:t>Dhaawacyada ama jirrooyinka qaarkood ee laguu soo sheegay ayaa laga yaabaa inay gaaraan heerka loo baahanyahay in lagu daro diiwaanka OSHA 300; qaar kale ayaa laga yaabaa inaysan heerkaas gaarin. Waa lagama maarmaan inaad fahamto waxa ka dhigaya dhaawac ama jirrada in ay noqoto mid la diiwaangelin karo.</a:t>
            </a:r>
          </a:p>
          <a:p>
            <a:pPr marL="529590" marR="698500" indent="-227329">
              <a:lnSpc>
                <a:spcPct val="100000"/>
              </a:lnSpc>
              <a:spcBef>
                <a:spcPts val="2005"/>
              </a:spcBef>
              <a:buFont typeface="Arial"/>
              <a:buChar char="•"/>
              <a:tabLst>
                <a:tab pos="530860" algn="l"/>
              </a:tabLst>
            </a:pPr>
            <a:r>
              <a:rPr dirty="0"/>
              <a:t>Diiwaangelinta OSHA waxa kale oo ay leedahay dhinac ka qayb qaadashada shaqaalaha oo ay tahay in wax laga qabto.</a:t>
            </a:r>
          </a:p>
        </p:txBody>
      </p:sp>
      <p:sp>
        <p:nvSpPr>
          <p:cNvPr id="4" name="object 4"/>
          <p:cNvSpPr txBox="1"/>
          <p:nvPr/>
        </p:nvSpPr>
        <p:spPr>
          <a:xfrm>
            <a:off x="5757322" y="6425628"/>
            <a:ext cx="676910" cy="208279"/>
          </a:xfrm>
          <a:prstGeom prst="rect">
            <a:avLst/>
          </a:prstGeom>
        </p:spPr>
        <p:txBody>
          <a:bodyPr vert="horz" wrap="square" lIns="0" tIns="12700" rIns="0" bIns="0" rtlCol="0">
            <a:spAutoFit/>
          </a:bodyPr>
          <a:lstStyle/>
          <a:p>
            <a:pPr marL="12700">
              <a:lnSpc>
                <a:spcPct val="100000"/>
              </a:lnSpc>
              <a:spcBef>
                <a:spcPts val="100"/>
              </a:spcBef>
            </a:pPr>
            <a:r>
              <a:rPr sz="1200" spc="-10" dirty="0">
                <a:latin typeface="Calibri"/>
                <a:cs typeface="Calibri"/>
              </a:rPr>
              <a:t>dli.mn.gov</a:t>
            </a:r>
            <a:endParaRPr sz="1200">
              <a:latin typeface="Calibri"/>
              <a:cs typeface="Calibri"/>
            </a:endParaRPr>
          </a:p>
        </p:txBody>
      </p:sp>
      <p:sp>
        <p:nvSpPr>
          <p:cNvPr id="5" name="object 5"/>
          <p:cNvSpPr txBox="1"/>
          <p:nvPr/>
        </p:nvSpPr>
        <p:spPr>
          <a:xfrm>
            <a:off x="11094522" y="6425628"/>
            <a:ext cx="180975" cy="208279"/>
          </a:xfrm>
          <a:prstGeom prst="rect">
            <a:avLst/>
          </a:prstGeom>
        </p:spPr>
        <p:txBody>
          <a:bodyPr vert="horz" wrap="square" lIns="0" tIns="12700" rIns="0" bIns="0" rtlCol="0">
            <a:spAutoFit/>
          </a:bodyPr>
          <a:lstStyle/>
          <a:p>
            <a:pPr marL="12700">
              <a:lnSpc>
                <a:spcPct val="100000"/>
              </a:lnSpc>
              <a:spcBef>
                <a:spcPts val="100"/>
              </a:spcBef>
            </a:pPr>
            <a:r>
              <a:rPr sz="1200" spc="-25" dirty="0">
                <a:latin typeface="Calibri"/>
                <a:cs typeface="Calibri"/>
              </a:rPr>
              <a:t>25</a:t>
            </a:r>
            <a:endParaRPr sz="1200">
              <a:latin typeface="Calibri"/>
              <a:cs typeface="Calibri"/>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59588" rIns="0" bIns="0" rtlCol="0">
            <a:spAutoFit/>
          </a:bodyPr>
          <a:lstStyle/>
          <a:p>
            <a:pPr marL="12700">
              <a:lnSpc>
                <a:spcPct val="100000"/>
              </a:lnSpc>
              <a:spcBef>
                <a:spcPts val="100"/>
              </a:spcBef>
            </a:pPr>
            <a:r>
              <a:rPr dirty="0"/>
              <a:t>Shuruudaha aasaasiga ah ee Diiwaan haynta OSHA</a:t>
            </a:r>
          </a:p>
        </p:txBody>
      </p:sp>
      <p:sp>
        <p:nvSpPr>
          <p:cNvPr id="3" name="object 3"/>
          <p:cNvSpPr txBox="1"/>
          <p:nvPr/>
        </p:nvSpPr>
        <p:spPr>
          <a:xfrm>
            <a:off x="916939" y="1838833"/>
            <a:ext cx="10197465" cy="3862596"/>
          </a:xfrm>
          <a:prstGeom prst="rect">
            <a:avLst/>
          </a:prstGeom>
        </p:spPr>
        <p:txBody>
          <a:bodyPr vert="horz" wrap="square" lIns="0" tIns="12700" rIns="0" bIns="0" rtlCol="0">
            <a:spAutoFit/>
          </a:bodyPr>
          <a:lstStyle/>
          <a:p>
            <a:pPr marL="240029" marR="5080" indent="-227329">
              <a:lnSpc>
                <a:spcPct val="100000"/>
              </a:lnSpc>
              <a:spcBef>
                <a:spcPts val="100"/>
              </a:spcBef>
              <a:buFont typeface="Arial"/>
              <a:buChar char="•"/>
              <a:tabLst>
                <a:tab pos="241300" algn="l"/>
              </a:tabLst>
            </a:pPr>
            <a:r>
              <a:rPr sz="2400" spc="-30" dirty="0">
                <a:solidFill>
                  <a:srgbClr val="003864"/>
                </a:solidFill>
                <a:latin typeface="Calibri"/>
                <a:cs typeface="Calibri"/>
              </a:rPr>
              <a:t>Shaqaalahaaga iyo wakiiladoodu waa inay siyaabo badan uga qaybqaataan nidaamka kaydinta. Waa in aad:</a:t>
            </a:r>
            <a:endParaRPr sz="2400" dirty="0">
              <a:latin typeface="Calibri"/>
              <a:cs typeface="Calibri"/>
            </a:endParaRPr>
          </a:p>
          <a:p>
            <a:pPr marL="469265" lvl="1" indent="-227965">
              <a:lnSpc>
                <a:spcPct val="100000"/>
              </a:lnSpc>
              <a:spcBef>
                <a:spcPts val="1525"/>
              </a:spcBef>
              <a:buFont typeface="Wingdings"/>
              <a:buChar char=""/>
              <a:tabLst>
                <a:tab pos="469265" algn="l"/>
              </a:tabLst>
            </a:pPr>
            <a:r>
              <a:rPr sz="2000" dirty="0">
                <a:solidFill>
                  <a:srgbClr val="003864"/>
                </a:solidFill>
                <a:latin typeface="Calibri"/>
                <a:cs typeface="Calibri"/>
              </a:rPr>
              <a:t>u sheegto shaqaale kasta sida ay kuugu soo sheegayaan dhaawaca ama jirrada shaqo la xiriirta;</a:t>
            </a:r>
            <a:endParaRPr sz="2000" dirty="0">
              <a:latin typeface="Calibri"/>
              <a:cs typeface="Calibri"/>
            </a:endParaRPr>
          </a:p>
          <a:p>
            <a:pPr marL="469265" lvl="1" indent="-227965">
              <a:lnSpc>
                <a:spcPct val="100000"/>
              </a:lnSpc>
              <a:spcBef>
                <a:spcPts val="1500"/>
              </a:spcBef>
              <a:buFont typeface="Wingdings"/>
              <a:buChar char=""/>
              <a:tabLst>
                <a:tab pos="469265" algn="l"/>
              </a:tabLst>
            </a:pPr>
            <a:r>
              <a:rPr sz="2000" dirty="0">
                <a:solidFill>
                  <a:srgbClr val="003864"/>
                </a:solidFill>
                <a:latin typeface="Calibri"/>
                <a:cs typeface="Calibri"/>
              </a:rPr>
              <a:t>in aad siiso shaqaalaha xogta lagu qeexay cutubka (b)(1)(iii) ee qaybtan; iyo</a:t>
            </a:r>
            <a:endParaRPr sz="2000" dirty="0">
              <a:latin typeface="Calibri"/>
              <a:cs typeface="Calibri"/>
            </a:endParaRPr>
          </a:p>
          <a:p>
            <a:pPr marL="469900" marR="95885" lvl="1" indent="-228600">
              <a:lnSpc>
                <a:spcPct val="100000"/>
              </a:lnSpc>
              <a:spcBef>
                <a:spcPts val="1500"/>
              </a:spcBef>
              <a:buFont typeface="Wingdings"/>
              <a:buChar char=""/>
              <a:tabLst>
                <a:tab pos="469900" algn="l"/>
              </a:tabLst>
            </a:pPr>
            <a:r>
              <a:rPr sz="2000" dirty="0">
                <a:solidFill>
                  <a:srgbClr val="003864"/>
                </a:solidFill>
                <a:latin typeface="Calibri"/>
                <a:cs typeface="Calibri"/>
              </a:rPr>
              <a:t>in aad siisaan helitaanka xogtiinaa dhaawacaaga iyo jirrada shaqaalihiina iyo wakiiladooda sida lagu qeexay cutubka (b)(2) ee qaybtan.</a:t>
            </a:r>
            <a:endParaRPr sz="2000" dirty="0">
              <a:latin typeface="Calibri"/>
              <a:cs typeface="Calibri"/>
            </a:endParaRPr>
          </a:p>
          <a:p>
            <a:pPr marL="240029" marR="3069590" indent="-227329">
              <a:lnSpc>
                <a:spcPct val="100000"/>
              </a:lnSpc>
              <a:spcBef>
                <a:spcPts val="1975"/>
              </a:spcBef>
              <a:buFont typeface="Arial"/>
              <a:buChar char="•"/>
              <a:tabLst>
                <a:tab pos="241300" algn="l"/>
              </a:tabLst>
            </a:pPr>
            <a:r>
              <a:rPr sz="2400" dirty="0">
                <a:solidFill>
                  <a:srgbClr val="003864"/>
                </a:solidFill>
                <a:latin typeface="Calibri"/>
                <a:cs typeface="Calibri"/>
              </a:rPr>
              <a:t>Ka eeg 1904.35(a) ilaa 1904.35(a)(3) </a:t>
            </a:r>
            <a:r>
              <a:rPr sz="2400" dirty="0">
                <a:solidFill>
                  <a:srgbClr val="003864"/>
                </a:solidFill>
                <a:latin typeface="Calibri"/>
                <a:cs typeface="Calibri"/>
                <a:hlinkClick r:id="rId2" action="ppaction://hlinkfile"/>
              </a:rPr>
              <a:t>osha.gov/laws- 	regs/regulations/standardnumber/1904/1904.35.</a:t>
            </a:r>
            <a:endParaRPr sz="2400" dirty="0">
              <a:latin typeface="Calibri"/>
              <a:cs typeface="Calibri"/>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74295" rIns="0" bIns="0" rtlCol="0">
            <a:spAutoFit/>
          </a:bodyPr>
          <a:lstStyle/>
          <a:p>
            <a:pPr marL="12700" marR="5080" indent="-635">
              <a:lnSpc>
                <a:spcPts val="3890"/>
              </a:lnSpc>
              <a:spcBef>
                <a:spcPts val="585"/>
              </a:spcBef>
            </a:pPr>
            <a:r>
              <a:rPr dirty="0"/>
              <a:t>Diiwaan haynta OSHA - ka soo warbixinta shaqaalaha ee dhaawacyada, jirrooyinka</a:t>
            </a:r>
          </a:p>
        </p:txBody>
      </p:sp>
      <p:sp>
        <p:nvSpPr>
          <p:cNvPr id="4" name="object 4"/>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sz="1200" spc="-10" dirty="0">
                <a:latin typeface="Calibri"/>
                <a:cs typeface="Calibri"/>
              </a:rPr>
              <a:t>dli.mn.gov</a:t>
            </a:r>
            <a:endParaRPr sz="1200">
              <a:latin typeface="Calibri"/>
              <a:cs typeface="Calibri"/>
            </a:endParaRP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9370">
              <a:lnSpc>
                <a:spcPts val="1240"/>
              </a:lnSpc>
            </a:pPr>
            <a:fld id="{81D60167-4931-47E6-BA6A-407CBD079E47}" type="slidenum">
              <a:rPr spc="-25" dirty="0"/>
              <a:t>27</a:t>
            </a:fld>
            <a:endParaRPr spc="-25" dirty="0"/>
          </a:p>
        </p:txBody>
      </p:sp>
      <p:sp>
        <p:nvSpPr>
          <p:cNvPr id="3" name="object 3"/>
          <p:cNvSpPr txBox="1"/>
          <p:nvPr/>
        </p:nvSpPr>
        <p:spPr>
          <a:xfrm>
            <a:off x="840451" y="1371600"/>
            <a:ext cx="10637520" cy="4212590"/>
          </a:xfrm>
          <a:prstGeom prst="rect">
            <a:avLst/>
          </a:prstGeom>
        </p:spPr>
        <p:txBody>
          <a:bodyPr vert="horz" wrap="square" lIns="0" tIns="12700" rIns="0" bIns="0" rtlCol="0">
            <a:spAutoFit/>
          </a:bodyPr>
          <a:lstStyle/>
          <a:p>
            <a:pPr marL="12700">
              <a:lnSpc>
                <a:spcPct val="100000"/>
              </a:lnSpc>
              <a:spcBef>
                <a:spcPts val="100"/>
              </a:spcBef>
            </a:pPr>
            <a:r>
              <a:rPr sz="2400" dirty="0">
                <a:solidFill>
                  <a:srgbClr val="003864"/>
                </a:solidFill>
                <a:latin typeface="Calibri"/>
                <a:cs typeface="Calibri"/>
              </a:rPr>
              <a:t>Maxay tahay in aan sameeyo si aan u hubiyo in shaqaaluhu ay ii soo sheegaan dhaawacyada iyo jirrooyinka shaqada la xiriira?</a:t>
            </a:r>
            <a:endParaRPr sz="2400" dirty="0">
              <a:latin typeface="Calibri"/>
              <a:cs typeface="Calibri"/>
            </a:endParaRPr>
          </a:p>
          <a:p>
            <a:pPr marL="239395" marR="421005" indent="-227329">
              <a:lnSpc>
                <a:spcPct val="100000"/>
              </a:lnSpc>
              <a:spcBef>
                <a:spcPts val="2005"/>
              </a:spcBef>
              <a:buFont typeface="Arial"/>
              <a:buChar char="•"/>
              <a:tabLst>
                <a:tab pos="240665" algn="l"/>
              </a:tabLst>
            </a:pPr>
            <a:r>
              <a:rPr sz="2400" spc="-45" dirty="0">
                <a:solidFill>
                  <a:srgbClr val="003864"/>
                </a:solidFill>
                <a:latin typeface="Calibri"/>
                <a:cs typeface="Calibri"/>
              </a:rPr>
              <a:t>Waa inaad u abuurto nidaam macquul ah oo ay shaqaaluhu si degdeg ah oo sax ah kuugu soo sheegaan dhaawacyada iyo jirrooyinka shaqadad la xiriira. Nidaamku maaha mid macquul ah haddii uu ka joojinayo ama ka niyad jebinayo shaqaalaha in ay si macquul ah oo sax ah u soo sheegaan dhaawac ama jirro goobta shaqada la xiriira.</a:t>
            </a:r>
            <a:endParaRPr sz="2400" dirty="0">
              <a:latin typeface="Calibri"/>
              <a:cs typeface="Calibri"/>
            </a:endParaRPr>
          </a:p>
          <a:p>
            <a:pPr marL="239395" marR="804545" indent="-227329">
              <a:lnSpc>
                <a:spcPct val="100000"/>
              </a:lnSpc>
              <a:spcBef>
                <a:spcPts val="2000"/>
              </a:spcBef>
              <a:buFont typeface="Arial"/>
              <a:buChar char="•"/>
              <a:tabLst>
                <a:tab pos="240665" algn="l"/>
              </a:tabLst>
            </a:pPr>
            <a:r>
              <a:rPr sz="2400" spc="-45" dirty="0">
                <a:solidFill>
                  <a:srgbClr val="003864"/>
                </a:solidFill>
                <a:latin typeface="Calibri"/>
                <a:cs typeface="Calibri"/>
              </a:rPr>
              <a:t>Waa inaad u sheegto qof kasta oo shaqaalaha ah nidaamkaaga ka soo warbixinta dhaawacyada iyo jirrooyinka shaqada la xiriira.</a:t>
            </a:r>
            <a:endParaRPr sz="2400" dirty="0">
              <a:latin typeface="Calibri"/>
              <a:cs typeface="Calibri"/>
            </a:endParaRPr>
          </a:p>
          <a:p>
            <a:pPr marL="240029" indent="-227329">
              <a:lnSpc>
                <a:spcPct val="100000"/>
              </a:lnSpc>
              <a:spcBef>
                <a:spcPts val="1995"/>
              </a:spcBef>
              <a:buFont typeface="Arial"/>
              <a:buChar char="•"/>
              <a:tabLst>
                <a:tab pos="240029" algn="l"/>
              </a:tabLst>
            </a:pPr>
            <a:r>
              <a:rPr sz="2400" spc="-45" dirty="0">
                <a:solidFill>
                  <a:srgbClr val="003864"/>
                </a:solidFill>
                <a:latin typeface="Calibri"/>
                <a:cs typeface="Calibri"/>
              </a:rPr>
              <a:t>Waa inaad u sheegto shaqaale kasta:</a:t>
            </a:r>
            <a:endParaRPr sz="2400" dirty="0">
              <a:latin typeface="Calibri"/>
              <a:cs typeface="Calibri"/>
            </a:endParaRPr>
          </a:p>
          <a:p>
            <a:pPr marL="469265" lvl="1" indent="-227965">
              <a:lnSpc>
                <a:spcPct val="100000"/>
              </a:lnSpc>
              <a:spcBef>
                <a:spcPts val="1525"/>
              </a:spcBef>
              <a:buFont typeface="Wingdings"/>
              <a:buChar char=""/>
              <a:tabLst>
                <a:tab pos="469265" algn="l"/>
              </a:tabLst>
            </a:pPr>
            <a:r>
              <a:rPr sz="2000" dirty="0">
                <a:solidFill>
                  <a:srgbClr val="003864"/>
                </a:solidFill>
                <a:latin typeface="Calibri"/>
                <a:cs typeface="Calibri"/>
              </a:rPr>
              <a:t>in ay xaq u leeyihiin inay soo sheegaan dhaawacyada iyo jirrooyinka shaqada la xiriira; iyo</a:t>
            </a:r>
            <a:endParaRPr sz="2000" dirty="0">
              <a:latin typeface="Calibri"/>
              <a:cs typeface="Calibri"/>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74295" rIns="0" bIns="0" rtlCol="0">
            <a:spAutoFit/>
          </a:bodyPr>
          <a:lstStyle/>
          <a:p>
            <a:pPr marL="12700" marR="5080" indent="-635">
              <a:lnSpc>
                <a:spcPts val="3890"/>
              </a:lnSpc>
              <a:spcBef>
                <a:spcPts val="585"/>
              </a:spcBef>
            </a:pPr>
            <a:r>
              <a:rPr dirty="0"/>
              <a:t>Diiwaan haynta OSHA - ka soo warbixinta shaqaalaha ee dhaawacyada, jirrooyinka, sii socota</a:t>
            </a:r>
          </a:p>
        </p:txBody>
      </p:sp>
      <p:sp>
        <p:nvSpPr>
          <p:cNvPr id="4" name="object 4"/>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sz="1200" spc="-10" dirty="0">
                <a:latin typeface="Calibri"/>
                <a:cs typeface="Calibri"/>
              </a:rPr>
              <a:t>dli.mn.gov</a:t>
            </a:r>
            <a:endParaRPr sz="1200">
              <a:latin typeface="Calibri"/>
              <a:cs typeface="Calibri"/>
            </a:endParaRP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9370">
              <a:lnSpc>
                <a:spcPts val="1240"/>
              </a:lnSpc>
            </a:pPr>
            <a:fld id="{81D60167-4931-47E6-BA6A-407CBD079E47}" type="slidenum">
              <a:rPr spc="-25" dirty="0"/>
              <a:t>28</a:t>
            </a:fld>
            <a:endParaRPr spc="-25" dirty="0"/>
          </a:p>
        </p:txBody>
      </p:sp>
      <p:sp>
        <p:nvSpPr>
          <p:cNvPr id="3" name="object 3"/>
          <p:cNvSpPr txBox="1"/>
          <p:nvPr/>
        </p:nvSpPr>
        <p:spPr>
          <a:xfrm>
            <a:off x="916938" y="1701205"/>
            <a:ext cx="10334625" cy="1617980"/>
          </a:xfrm>
          <a:prstGeom prst="rect">
            <a:avLst/>
          </a:prstGeom>
        </p:spPr>
        <p:txBody>
          <a:bodyPr vert="horz" wrap="square" lIns="0" tIns="13335" rIns="0" bIns="0" rtlCol="0">
            <a:spAutoFit/>
          </a:bodyPr>
          <a:lstStyle/>
          <a:p>
            <a:pPr marL="469900" marR="5080" indent="-228600">
              <a:lnSpc>
                <a:spcPct val="100000"/>
              </a:lnSpc>
              <a:spcBef>
                <a:spcPts val="105"/>
              </a:spcBef>
              <a:buFont typeface="Wingdings"/>
              <a:buChar char=""/>
              <a:tabLst>
                <a:tab pos="469900" algn="l"/>
              </a:tabLst>
            </a:pPr>
            <a:r>
              <a:rPr sz="2000" spc="-10" dirty="0">
                <a:solidFill>
                  <a:srgbClr val="003864"/>
                </a:solidFill>
                <a:latin typeface="Calibri"/>
                <a:cs typeface="Calibri"/>
              </a:rPr>
              <a:t>loo shaqeeyeyaasha waxaa ka mamnuuc ah inay dacweeyaan ama takooraan shaqaalaha haddii ay soo sheegaan dhaawacyada ama jirrooyinka shaqada la xiriira.</a:t>
            </a:r>
            <a:endParaRPr sz="2000">
              <a:latin typeface="Calibri"/>
              <a:cs typeface="Calibri"/>
            </a:endParaRPr>
          </a:p>
          <a:p>
            <a:pPr marL="240029" marR="281305" indent="-227329">
              <a:lnSpc>
                <a:spcPct val="100000"/>
              </a:lnSpc>
              <a:spcBef>
                <a:spcPts val="1975"/>
              </a:spcBef>
              <a:buFont typeface="Arial"/>
              <a:buChar char="•"/>
              <a:tabLst>
                <a:tab pos="241300" algn="l"/>
              </a:tabLst>
            </a:pPr>
            <a:r>
              <a:rPr sz="2400" spc="-45" dirty="0">
                <a:solidFill>
                  <a:srgbClr val="003864"/>
                </a:solidFill>
                <a:latin typeface="Calibri"/>
                <a:cs typeface="Calibri"/>
              </a:rPr>
              <a:t>Waa inaadan ka saarin ama sinaba u takoorin shaqaalaha ka soo warbixinaya dhaawac ama jirro la xiriirta shaqada.</a:t>
            </a:r>
            <a:endParaRPr sz="2400">
              <a:latin typeface="Calibri"/>
              <a:cs typeface="Calibri"/>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59588" rIns="0" bIns="0" rtlCol="0">
            <a:spAutoFit/>
          </a:bodyPr>
          <a:lstStyle/>
          <a:p>
            <a:pPr marL="12700">
              <a:lnSpc>
                <a:spcPct val="100000"/>
              </a:lnSpc>
              <a:spcBef>
                <a:spcPts val="100"/>
              </a:spcBef>
            </a:pPr>
            <a:r>
              <a:rPr dirty="0"/>
              <a:t>Barnaamijyada siinta wax dhiirigelinaya</a:t>
            </a:r>
          </a:p>
        </p:txBody>
      </p:sp>
      <p:sp>
        <p:nvSpPr>
          <p:cNvPr id="4" name="object 4"/>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sz="1200" spc="-10" dirty="0">
                <a:latin typeface="Calibri"/>
                <a:cs typeface="Calibri"/>
              </a:rPr>
              <a:t>dli.mn.gov</a:t>
            </a:r>
            <a:endParaRPr sz="1200">
              <a:latin typeface="Calibri"/>
              <a:cs typeface="Calibri"/>
            </a:endParaRP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9370">
              <a:lnSpc>
                <a:spcPts val="1240"/>
              </a:lnSpc>
            </a:pPr>
            <a:fld id="{81D60167-4931-47E6-BA6A-407CBD079E47}" type="slidenum">
              <a:rPr spc="-25" dirty="0"/>
              <a:t>29</a:t>
            </a:fld>
            <a:endParaRPr spc="-25" dirty="0"/>
          </a:p>
        </p:txBody>
      </p:sp>
      <p:sp>
        <p:nvSpPr>
          <p:cNvPr id="3" name="object 3"/>
          <p:cNvSpPr txBox="1">
            <a:spLocks noGrp="1"/>
          </p:cNvSpPr>
          <p:nvPr>
            <p:ph type="body" idx="1"/>
          </p:nvPr>
        </p:nvSpPr>
        <p:spPr>
          <a:prstGeom prst="rect">
            <a:avLst/>
          </a:prstGeom>
        </p:spPr>
        <p:txBody>
          <a:bodyPr vert="horz" wrap="square" lIns="0" tIns="191637" rIns="0" bIns="0" rtlCol="0">
            <a:spAutoFit/>
          </a:bodyPr>
          <a:lstStyle/>
          <a:p>
            <a:pPr marL="529590" marR="5080" indent="-227329">
              <a:lnSpc>
                <a:spcPct val="100000"/>
              </a:lnSpc>
              <a:spcBef>
                <a:spcPts val="100"/>
              </a:spcBef>
              <a:buClr>
                <a:srgbClr val="003864"/>
              </a:buClr>
              <a:buFont typeface="Arial"/>
              <a:buChar char="•"/>
              <a:tabLst>
                <a:tab pos="530860" algn="l"/>
              </a:tabLst>
            </a:pPr>
            <a:r>
              <a:rPr dirty="0">
                <a:solidFill>
                  <a:srgbClr val="333333"/>
                </a:solidFill>
              </a:rPr>
              <a:t>Barnaamijyada siinta waxyaabaha dhiirigelinta ah ayaa laga yaabaa inay ka niyad jabiyaan ka soo warbixinta. Barnaamijyada siinta waxyaabaha dhiirigelinta ah mayna mamnuucin OSHA, laakiin waa in loo abuuro hab ayna faragelinaynin ama ka niyad </a:t>
            </a:r>
            <a:r>
              <a:rPr dirty="0" err="1">
                <a:solidFill>
                  <a:srgbClr val="333333"/>
                </a:solidFill>
              </a:rPr>
              <a:t>jabinaynin</a:t>
            </a:r>
            <a:r>
              <a:rPr dirty="0">
                <a:solidFill>
                  <a:srgbClr val="333333"/>
                </a:solidFill>
              </a:rPr>
              <a:t> </a:t>
            </a:r>
            <a:r>
              <a:rPr lang="en-US" dirty="0" err="1">
                <a:solidFill>
                  <a:srgbClr val="333333"/>
                </a:solidFill>
              </a:rPr>
              <a:t>soo</a:t>
            </a:r>
            <a:r>
              <a:rPr dirty="0">
                <a:solidFill>
                  <a:srgbClr val="333333"/>
                </a:solidFill>
              </a:rPr>
              <a:t> warbixinta shaqaalaha. Tilmaamaha abuuritaanka barnaamijyada dhiirigelinta ayaa lagu daray tarjumaadaha caadiga ah ee soo socda:</a:t>
            </a:r>
          </a:p>
          <a:p>
            <a:pPr marL="759460" marR="112395" lvl="1" indent="-228600">
              <a:lnSpc>
                <a:spcPct val="100000"/>
              </a:lnSpc>
              <a:spcBef>
                <a:spcPts val="1525"/>
              </a:spcBef>
              <a:buClr>
                <a:srgbClr val="003864"/>
              </a:buClr>
              <a:buFont typeface="Wingdings"/>
              <a:buChar char=""/>
              <a:tabLst>
                <a:tab pos="759460" algn="l"/>
              </a:tabLst>
            </a:pPr>
            <a:r>
              <a:rPr sz="2000" u="sng" spc="-10" dirty="0">
                <a:solidFill>
                  <a:srgbClr val="0562C1"/>
                </a:solidFill>
                <a:uFill>
                  <a:solidFill>
                    <a:srgbClr val="0562C1"/>
                  </a:solidFill>
                </a:uFill>
                <a:latin typeface="Calibri"/>
                <a:cs typeface="Calibri"/>
                <a:hlinkClick r:id="rId2"/>
              </a:rPr>
              <a:t>Kala cadaynta halka ay OSHA ka taagantahay barnaamijyada siinta dhiirigelinta badbaadada ee goobta shaqada iyo daroogo in qofka laga baaro dhacdada kadib sida uu qabo xeerka 29 CFR §1904.35(b)(1)(iv); iyo</a:t>
            </a:r>
            <a:endParaRPr sz="2000" dirty="0">
              <a:latin typeface="Calibri"/>
              <a:cs typeface="Calibri"/>
            </a:endParaRPr>
          </a:p>
          <a:p>
            <a:pPr marL="758825" lvl="1" indent="-227965">
              <a:lnSpc>
                <a:spcPct val="100000"/>
              </a:lnSpc>
              <a:spcBef>
                <a:spcPts val="1500"/>
              </a:spcBef>
              <a:buClr>
                <a:srgbClr val="003864"/>
              </a:buClr>
              <a:buFont typeface="Wingdings"/>
              <a:buChar char=""/>
              <a:tabLst>
                <a:tab pos="758825" algn="l"/>
              </a:tabLst>
            </a:pPr>
            <a:r>
              <a:rPr sz="2000" u="sng" dirty="0">
                <a:solidFill>
                  <a:srgbClr val="0562C1"/>
                </a:solidFill>
                <a:uFill>
                  <a:solidFill>
                    <a:srgbClr val="0562C1"/>
                  </a:solidFill>
                </a:uFill>
                <a:latin typeface="Calibri"/>
                <a:cs typeface="Calibri"/>
                <a:hlinkClick r:id="rId3"/>
              </a:rPr>
              <a:t>Xeerarka iyo dhaqamada abaalmarinta badbaadada ee dhiirigelinta leh iyo kuwa aan lahayn abaalmarinta  badbaadada ee loo shaqeeyaha.</a:t>
            </a:r>
            <a:endParaRPr sz="2000" dirty="0">
              <a:latin typeface="Calibri"/>
              <a:cs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3477766"/>
            <a:ext cx="12192000" cy="3380740"/>
            <a:chOff x="0" y="3477766"/>
            <a:chExt cx="12192000" cy="3380740"/>
          </a:xfrm>
        </p:grpSpPr>
        <p:sp>
          <p:nvSpPr>
            <p:cNvPr id="3" name="object 3"/>
            <p:cNvSpPr/>
            <p:nvPr/>
          </p:nvSpPr>
          <p:spPr>
            <a:xfrm>
              <a:off x="0" y="4773167"/>
              <a:ext cx="12192000" cy="2085339"/>
            </a:xfrm>
            <a:custGeom>
              <a:avLst/>
              <a:gdLst/>
              <a:ahLst/>
              <a:cxnLst/>
              <a:rect l="l" t="t" r="r" b="b"/>
              <a:pathLst>
                <a:path w="12192000" h="2085340">
                  <a:moveTo>
                    <a:pt x="12192000" y="0"/>
                  </a:moveTo>
                  <a:lnTo>
                    <a:pt x="0" y="0"/>
                  </a:lnTo>
                  <a:lnTo>
                    <a:pt x="0" y="2084831"/>
                  </a:lnTo>
                  <a:lnTo>
                    <a:pt x="12192000" y="2084831"/>
                  </a:lnTo>
                  <a:lnTo>
                    <a:pt x="12192000" y="0"/>
                  </a:lnTo>
                  <a:close/>
                </a:path>
              </a:pathLst>
            </a:custGeom>
            <a:solidFill>
              <a:srgbClr val="E8E8E8"/>
            </a:solidFill>
          </p:spPr>
          <p:txBody>
            <a:bodyPr wrap="square" lIns="0" tIns="0" rIns="0" bIns="0" rtlCol="0"/>
            <a:lstStyle/>
            <a:p>
              <a:endParaRPr/>
            </a:p>
          </p:txBody>
        </p:sp>
        <p:sp>
          <p:nvSpPr>
            <p:cNvPr id="4" name="object 4"/>
            <p:cNvSpPr/>
            <p:nvPr/>
          </p:nvSpPr>
          <p:spPr>
            <a:xfrm>
              <a:off x="0" y="3477766"/>
              <a:ext cx="12192000" cy="1581217"/>
            </a:xfrm>
            <a:custGeom>
              <a:avLst/>
              <a:gdLst/>
              <a:ahLst/>
              <a:cxnLst/>
              <a:rect l="l" t="t" r="r" b="b"/>
              <a:pathLst>
                <a:path w="12192000" h="1295400">
                  <a:moveTo>
                    <a:pt x="12192000" y="0"/>
                  </a:moveTo>
                  <a:lnTo>
                    <a:pt x="0" y="0"/>
                  </a:lnTo>
                  <a:lnTo>
                    <a:pt x="0" y="1295399"/>
                  </a:lnTo>
                  <a:lnTo>
                    <a:pt x="12192000" y="1295399"/>
                  </a:lnTo>
                  <a:lnTo>
                    <a:pt x="12192000" y="0"/>
                  </a:lnTo>
                  <a:close/>
                </a:path>
              </a:pathLst>
            </a:custGeom>
            <a:solidFill>
              <a:srgbClr val="003864"/>
            </a:solidFill>
          </p:spPr>
          <p:txBody>
            <a:bodyPr wrap="square" lIns="0" tIns="0" rIns="0" bIns="0" rtlCol="0"/>
            <a:lstStyle/>
            <a:p>
              <a:endParaRPr/>
            </a:p>
          </p:txBody>
        </p:sp>
        <p:pic>
          <p:nvPicPr>
            <p:cNvPr id="5" name="object 5"/>
            <p:cNvPicPr/>
            <p:nvPr/>
          </p:nvPicPr>
          <p:blipFill>
            <a:blip r:embed="rId2" cstate="print"/>
            <a:stretch>
              <a:fillRect/>
            </a:stretch>
          </p:blipFill>
          <p:spPr>
            <a:xfrm>
              <a:off x="483108" y="5724144"/>
              <a:ext cx="3183635" cy="928115"/>
            </a:xfrm>
            <a:prstGeom prst="rect">
              <a:avLst/>
            </a:prstGeom>
          </p:spPr>
        </p:pic>
      </p:grpSp>
      <p:sp>
        <p:nvSpPr>
          <p:cNvPr id="6" name="object 6"/>
          <p:cNvSpPr txBox="1"/>
          <p:nvPr/>
        </p:nvSpPr>
        <p:spPr>
          <a:xfrm>
            <a:off x="838200" y="3535131"/>
            <a:ext cx="9196628" cy="1367682"/>
          </a:xfrm>
          <a:prstGeom prst="rect">
            <a:avLst/>
          </a:prstGeom>
        </p:spPr>
        <p:txBody>
          <a:bodyPr vert="horz" wrap="square" lIns="0" tIns="74295" rIns="0" bIns="0" rtlCol="0">
            <a:spAutoFit/>
          </a:bodyPr>
          <a:lstStyle/>
          <a:p>
            <a:pPr marL="12700" marR="5080" indent="948690" algn="l"/>
            <a:r>
              <a:rPr sz="2800" spc="-10" dirty="0">
                <a:solidFill>
                  <a:srgbClr val="FFFFFF"/>
                </a:solidFill>
                <a:latin typeface="Calibri"/>
                <a:cs typeface="Calibri"/>
              </a:rPr>
              <a:t>Isku haboonaanta dadka iyo shaqada (ergonomics): </a:t>
            </a:r>
            <a:r>
              <a:rPr lang="en-US" sz="2800" spc="-10" dirty="0">
                <a:solidFill>
                  <a:srgbClr val="FFFFFF"/>
                </a:solidFill>
                <a:latin typeface="Calibri"/>
                <a:cs typeface="Calibri"/>
              </a:rPr>
              <a:t>  </a:t>
            </a:r>
          </a:p>
          <a:p>
            <a:pPr marL="12700" marR="5080" indent="948690" algn="l"/>
            <a:r>
              <a:rPr lang="en-US" sz="2800" spc="-10" dirty="0">
                <a:solidFill>
                  <a:srgbClr val="FFFFFF"/>
                </a:solidFill>
                <a:latin typeface="Calibri"/>
                <a:cs typeface="Calibri"/>
              </a:rPr>
              <a:t>               </a:t>
            </a:r>
            <a:r>
              <a:rPr sz="2800" spc="-10" dirty="0" err="1">
                <a:solidFill>
                  <a:srgbClr val="FFFFFF"/>
                </a:solidFill>
                <a:latin typeface="Calibri"/>
                <a:cs typeface="Calibri"/>
              </a:rPr>
              <a:t>Tababarka</a:t>
            </a:r>
            <a:r>
              <a:rPr sz="2800" spc="-10" dirty="0">
                <a:solidFill>
                  <a:srgbClr val="FFFFFF"/>
                </a:solidFill>
                <a:latin typeface="Calibri"/>
                <a:cs typeface="Calibri"/>
              </a:rPr>
              <a:t> Shaqaalaha </a:t>
            </a:r>
            <a:r>
              <a:rPr sz="2800" spc="-10" dirty="0" err="1">
                <a:solidFill>
                  <a:srgbClr val="FFFFFF"/>
                </a:solidFill>
                <a:latin typeface="Calibri"/>
                <a:cs typeface="Calibri"/>
              </a:rPr>
              <a:t>Xeerarka</a:t>
            </a:r>
            <a:r>
              <a:rPr sz="2800" spc="-10" dirty="0">
                <a:solidFill>
                  <a:srgbClr val="FFFFFF"/>
                </a:solidFill>
                <a:latin typeface="Calibri"/>
                <a:cs typeface="Calibri"/>
              </a:rPr>
              <a:t> </a:t>
            </a:r>
            <a:endParaRPr lang="fi-FI" sz="2800" spc="-10" dirty="0">
              <a:solidFill>
                <a:srgbClr val="FFFFFF"/>
              </a:solidFill>
              <a:latin typeface="Calibri"/>
              <a:cs typeface="Calibri"/>
            </a:endParaRPr>
          </a:p>
          <a:p>
            <a:pPr marL="12700" marR="5080" indent="948690" algn="l"/>
            <a:r>
              <a:rPr lang="fi-FI" sz="2800" spc="-10" dirty="0">
                <a:solidFill>
                  <a:srgbClr val="FFFFFF"/>
                </a:solidFill>
                <a:latin typeface="Calibri"/>
                <a:cs typeface="Calibri"/>
              </a:rPr>
              <a:t>     Minnesota ee 182.677, qayb hoosaadka 4  </a:t>
            </a:r>
          </a:p>
        </p:txBody>
      </p:sp>
      <p:sp>
        <p:nvSpPr>
          <p:cNvPr id="7" name="object 7"/>
          <p:cNvSpPr txBox="1"/>
          <p:nvPr/>
        </p:nvSpPr>
        <p:spPr>
          <a:xfrm>
            <a:off x="3124200" y="5272098"/>
            <a:ext cx="6135370" cy="299720"/>
          </a:xfrm>
          <a:prstGeom prst="rect">
            <a:avLst/>
          </a:prstGeom>
        </p:spPr>
        <p:txBody>
          <a:bodyPr vert="horz" wrap="square" lIns="0" tIns="12700" rIns="0" bIns="0" rtlCol="0">
            <a:spAutoFit/>
          </a:bodyPr>
          <a:lstStyle/>
          <a:p>
            <a:pPr marL="12700">
              <a:lnSpc>
                <a:spcPct val="100000"/>
              </a:lnSpc>
              <a:spcBef>
                <a:spcPts val="100"/>
              </a:spcBef>
            </a:pPr>
            <a:r>
              <a:rPr sz="1800" dirty="0">
                <a:solidFill>
                  <a:srgbClr val="003864"/>
                </a:solidFill>
                <a:latin typeface="Calibri"/>
                <a:cs typeface="Calibri"/>
              </a:rPr>
              <a:t>U Hogaansanaanta OSHA ee Minnesota | Waaxda Shaqada iyo Warshadaha</a:t>
            </a:r>
            <a:endParaRPr sz="1800" dirty="0">
              <a:latin typeface="Calibri"/>
              <a:cs typeface="Calibri"/>
            </a:endParaRPr>
          </a:p>
        </p:txBody>
      </p:sp>
      <p:sp>
        <p:nvSpPr>
          <p:cNvPr id="8" name="object 8"/>
          <p:cNvSpPr txBox="1"/>
          <p:nvPr/>
        </p:nvSpPr>
        <p:spPr>
          <a:xfrm>
            <a:off x="11085836" y="6253012"/>
            <a:ext cx="676910" cy="208279"/>
          </a:xfrm>
          <a:prstGeom prst="rect">
            <a:avLst/>
          </a:prstGeom>
        </p:spPr>
        <p:txBody>
          <a:bodyPr vert="horz" wrap="square" lIns="0" tIns="12700" rIns="0" bIns="0" rtlCol="0">
            <a:spAutoFit/>
          </a:bodyPr>
          <a:lstStyle/>
          <a:p>
            <a:pPr marL="12700">
              <a:lnSpc>
                <a:spcPct val="100000"/>
              </a:lnSpc>
              <a:spcBef>
                <a:spcPts val="100"/>
              </a:spcBef>
            </a:pPr>
            <a:r>
              <a:rPr sz="1200" spc="-10" dirty="0">
                <a:latin typeface="Calibri"/>
                <a:cs typeface="Calibri"/>
              </a:rPr>
              <a:t>dli.mn.gov</a:t>
            </a:r>
            <a:endParaRPr sz="1200">
              <a:latin typeface="Calibri"/>
              <a:cs typeface="Calibri"/>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62000" y="-241347"/>
            <a:ext cx="10135870" cy="1068070"/>
          </a:xfrm>
          <a:prstGeom prst="rect">
            <a:avLst/>
          </a:prstGeom>
        </p:spPr>
        <p:txBody>
          <a:bodyPr vert="horz" wrap="square" lIns="0" tIns="429504" rIns="0" bIns="0" rtlCol="0">
            <a:spAutoFit/>
          </a:bodyPr>
          <a:lstStyle/>
          <a:p>
            <a:pPr marL="118745">
              <a:lnSpc>
                <a:spcPct val="100000"/>
              </a:lnSpc>
              <a:spcBef>
                <a:spcPts val="100"/>
              </a:spcBef>
            </a:pPr>
            <a:r>
              <a:rPr spc="-10" dirty="0">
                <a:solidFill>
                  <a:srgbClr val="000000"/>
                </a:solidFill>
              </a:rPr>
              <a:t>Nidaamyada loogu talagalay in lagaga soo warbixiyo astaamaha hore, calaamadaha MSDs</a:t>
            </a:r>
          </a:p>
        </p:txBody>
      </p:sp>
      <p:sp>
        <p:nvSpPr>
          <p:cNvPr id="3" name="object 3"/>
          <p:cNvSpPr txBox="1"/>
          <p:nvPr/>
        </p:nvSpPr>
        <p:spPr>
          <a:xfrm>
            <a:off x="916939" y="1371583"/>
            <a:ext cx="9210675" cy="5193729"/>
          </a:xfrm>
          <a:prstGeom prst="rect">
            <a:avLst/>
          </a:prstGeom>
        </p:spPr>
        <p:txBody>
          <a:bodyPr vert="horz" wrap="square" lIns="0" tIns="12700" rIns="0" bIns="0" rtlCol="0">
            <a:spAutoFit/>
          </a:bodyPr>
          <a:lstStyle/>
          <a:p>
            <a:pPr marL="240029" indent="-227329">
              <a:lnSpc>
                <a:spcPct val="100000"/>
              </a:lnSpc>
              <a:spcBef>
                <a:spcPts val="100"/>
              </a:spcBef>
              <a:buFont typeface="Arial"/>
              <a:buChar char="•"/>
              <a:tabLst>
                <a:tab pos="240029" algn="l"/>
              </a:tabLst>
            </a:pPr>
            <a:r>
              <a:rPr sz="2000" dirty="0">
                <a:latin typeface="Calibri"/>
                <a:cs typeface="Calibri"/>
              </a:rPr>
              <a:t>[Maxay yihiin waxyaabaha ay tahay in la soo sheego?]</a:t>
            </a:r>
          </a:p>
          <a:p>
            <a:pPr marL="240029" indent="-227329">
              <a:lnSpc>
                <a:spcPct val="100000"/>
              </a:lnSpc>
              <a:spcBef>
                <a:spcPts val="2005"/>
              </a:spcBef>
              <a:buFont typeface="Arial"/>
              <a:buChar char="•"/>
              <a:tabLst>
                <a:tab pos="240029" algn="l"/>
              </a:tabLst>
            </a:pPr>
            <a:r>
              <a:rPr sz="2000" dirty="0">
                <a:latin typeface="Calibri"/>
                <a:cs typeface="Calibri"/>
              </a:rPr>
              <a:t>[Goortee ayey tahay in waxyaabaha khatarta leh la soo sheego?]</a:t>
            </a:r>
          </a:p>
          <a:p>
            <a:pPr marL="240029" indent="-227329">
              <a:lnSpc>
                <a:spcPct val="100000"/>
              </a:lnSpc>
              <a:spcBef>
                <a:spcPts val="2000"/>
              </a:spcBef>
              <a:buFont typeface="Arial"/>
              <a:buChar char="•"/>
              <a:tabLst>
                <a:tab pos="240029" algn="l"/>
              </a:tabLst>
            </a:pPr>
            <a:r>
              <a:rPr sz="2000" dirty="0">
                <a:latin typeface="Calibri"/>
                <a:cs typeface="Calibri"/>
              </a:rPr>
              <a:t>[Sidee ayay tahay in shaqaaluhu warbixin u sameeyaan?]</a:t>
            </a:r>
          </a:p>
          <a:p>
            <a:pPr marL="240029" indent="-227329">
              <a:lnSpc>
                <a:spcPct val="100000"/>
              </a:lnSpc>
              <a:spcBef>
                <a:spcPts val="1995"/>
              </a:spcBef>
              <a:buFont typeface="Arial"/>
              <a:buChar char="•"/>
              <a:tabLst>
                <a:tab pos="240029" algn="l"/>
              </a:tabLst>
            </a:pPr>
            <a:r>
              <a:rPr sz="2000" dirty="0">
                <a:latin typeface="Calibri"/>
                <a:cs typeface="Calibri"/>
              </a:rPr>
              <a:t>[Sidee ayey maamulku uga jawaabi doonaa warbixinada?]</a:t>
            </a:r>
          </a:p>
          <a:p>
            <a:pPr marL="240029" indent="-227329">
              <a:lnSpc>
                <a:spcPct val="100000"/>
              </a:lnSpc>
              <a:spcBef>
                <a:spcPts val="2005"/>
              </a:spcBef>
              <a:buFont typeface="Arial"/>
              <a:buChar char="•"/>
              <a:tabLst>
                <a:tab pos="240029" algn="l"/>
              </a:tabLst>
            </a:pPr>
            <a:r>
              <a:rPr sz="2000" dirty="0">
                <a:latin typeface="Calibri"/>
                <a:cs typeface="Calibri"/>
              </a:rPr>
              <a:t>[Maxay tahay inay shaqaaluhu filashaan kadib marka ay warbixin sameeyaan?]</a:t>
            </a:r>
          </a:p>
          <a:p>
            <a:pPr marL="240029" indent="-227329">
              <a:lnSpc>
                <a:spcPct val="100000"/>
              </a:lnSpc>
              <a:spcBef>
                <a:spcPts val="2000"/>
              </a:spcBef>
              <a:buFont typeface="Arial"/>
              <a:buChar char="•"/>
              <a:tabLst>
                <a:tab pos="240029" algn="l"/>
              </a:tabLst>
            </a:pPr>
            <a:r>
              <a:rPr sz="2000" dirty="0">
                <a:latin typeface="Calibri"/>
                <a:cs typeface="Calibri"/>
              </a:rPr>
              <a:t>[Sidee ayaad ku hubin doontaa in dhammaan shaqaaluhu ay fahmaan habka ka soo warbixinta?]</a:t>
            </a:r>
          </a:p>
          <a:p>
            <a:pPr marL="240029" indent="-227329">
              <a:lnSpc>
                <a:spcPct val="100000"/>
              </a:lnSpc>
              <a:spcBef>
                <a:spcPts val="1995"/>
              </a:spcBef>
              <a:buFont typeface="Arial"/>
              <a:buChar char="•"/>
              <a:tabLst>
                <a:tab pos="240029" algn="l"/>
              </a:tabLst>
            </a:pPr>
            <a:r>
              <a:rPr sz="2000" dirty="0">
                <a:latin typeface="Calibri"/>
                <a:cs typeface="Calibri"/>
              </a:rPr>
              <a:t>[Sidee ayaad ku caddayn doontaa in qofna shaqaalaha uuna wajihi doonin aargoosi marka warbixin soo gudbiyo?]</a:t>
            </a:r>
          </a:p>
          <a:p>
            <a:pPr marL="240029" indent="-227329">
              <a:lnSpc>
                <a:spcPct val="100000"/>
              </a:lnSpc>
              <a:spcBef>
                <a:spcPts val="2005"/>
              </a:spcBef>
              <a:buFont typeface="Arial"/>
              <a:buChar char="•"/>
              <a:tabLst>
                <a:tab pos="240029" algn="l"/>
              </a:tabLst>
            </a:pPr>
            <a:r>
              <a:rPr sz="2000" dirty="0">
                <a:latin typeface="Calibri"/>
                <a:cs typeface="Calibri"/>
              </a:rPr>
              <a:t>[Sidee ayaad ku aqoonsan kartaa qofka shaqaalaha ah ee soo hela ama ka soo warbixiya khataraha?]</a:t>
            </a:r>
          </a:p>
        </p:txBody>
      </p:sp>
      <p:sp>
        <p:nvSpPr>
          <p:cNvPr id="4" name="object 4"/>
          <p:cNvSpPr txBox="1"/>
          <p:nvPr/>
        </p:nvSpPr>
        <p:spPr>
          <a:xfrm>
            <a:off x="11092688" y="6425628"/>
            <a:ext cx="180975" cy="208279"/>
          </a:xfrm>
          <a:prstGeom prst="rect">
            <a:avLst/>
          </a:prstGeom>
        </p:spPr>
        <p:txBody>
          <a:bodyPr vert="horz" wrap="square" lIns="0" tIns="12700" rIns="0" bIns="0" rtlCol="0">
            <a:spAutoFit/>
          </a:bodyPr>
          <a:lstStyle/>
          <a:p>
            <a:pPr marL="12700">
              <a:lnSpc>
                <a:spcPct val="100000"/>
              </a:lnSpc>
              <a:spcBef>
                <a:spcPts val="100"/>
              </a:spcBef>
            </a:pPr>
            <a:r>
              <a:rPr sz="1200" spc="-25" dirty="0">
                <a:solidFill>
                  <a:srgbClr val="888888"/>
                </a:solidFill>
                <a:latin typeface="Calibri"/>
                <a:cs typeface="Calibri"/>
              </a:rPr>
              <a:t>30</a:t>
            </a:r>
            <a:endParaRPr sz="1200">
              <a:latin typeface="Calibri"/>
              <a:cs typeface="Calibri"/>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59588" rIns="0" bIns="0" rtlCol="0">
            <a:spAutoFit/>
          </a:bodyPr>
          <a:lstStyle/>
          <a:p>
            <a:pPr marL="12700">
              <a:lnSpc>
                <a:spcPct val="100000"/>
              </a:lnSpc>
              <a:spcBef>
                <a:spcPts val="100"/>
              </a:spcBef>
            </a:pPr>
            <a:r>
              <a:rPr dirty="0"/>
              <a:t>Ka soo warbixinta waxyaabaha kale ee khatarta ah</a:t>
            </a:r>
          </a:p>
        </p:txBody>
      </p:sp>
      <p:sp>
        <p:nvSpPr>
          <p:cNvPr id="4" name="object 4"/>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sz="1200" spc="-10" dirty="0">
                <a:latin typeface="Calibri"/>
                <a:cs typeface="Calibri"/>
              </a:rPr>
              <a:t>dli.mn.gov</a:t>
            </a:r>
            <a:endParaRPr sz="1200">
              <a:latin typeface="Calibri"/>
              <a:cs typeface="Calibri"/>
            </a:endParaRP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9370">
              <a:lnSpc>
                <a:spcPts val="1240"/>
              </a:lnSpc>
            </a:pPr>
            <a:fld id="{81D60167-4931-47E6-BA6A-407CBD079E47}" type="slidenum">
              <a:rPr spc="-25" dirty="0"/>
              <a:t>31</a:t>
            </a:fld>
            <a:endParaRPr spc="-25" dirty="0"/>
          </a:p>
        </p:txBody>
      </p:sp>
      <p:sp>
        <p:nvSpPr>
          <p:cNvPr id="3" name="object 3"/>
          <p:cNvSpPr txBox="1"/>
          <p:nvPr/>
        </p:nvSpPr>
        <p:spPr>
          <a:xfrm>
            <a:off x="916939" y="1607832"/>
            <a:ext cx="10709275" cy="4219104"/>
          </a:xfrm>
          <a:prstGeom prst="rect">
            <a:avLst/>
          </a:prstGeom>
        </p:spPr>
        <p:txBody>
          <a:bodyPr vert="horz" wrap="square" lIns="0" tIns="12700" rIns="0" bIns="0" rtlCol="0">
            <a:spAutoFit/>
          </a:bodyPr>
          <a:lstStyle/>
          <a:p>
            <a:pPr marL="240029" marR="48260" indent="-227329">
              <a:lnSpc>
                <a:spcPct val="100000"/>
              </a:lnSpc>
              <a:spcBef>
                <a:spcPts val="100"/>
              </a:spcBef>
              <a:buFont typeface="Arial"/>
              <a:buChar char="•"/>
              <a:tabLst>
                <a:tab pos="241300" algn="l"/>
              </a:tabLst>
            </a:pPr>
            <a:r>
              <a:rPr sz="2000" b="1" dirty="0">
                <a:solidFill>
                  <a:srgbClr val="003864"/>
                </a:solidFill>
                <a:latin typeface="Calibri"/>
                <a:cs typeface="Calibri"/>
              </a:rPr>
              <a:t>Maxay yihiin waxyaabaha ay tahay in la soo sheego? </a:t>
            </a:r>
            <a:r>
              <a:rPr sz="2000" dirty="0">
                <a:solidFill>
                  <a:srgbClr val="003864"/>
                </a:solidFill>
                <a:latin typeface="Calibri"/>
                <a:cs typeface="Calibri"/>
              </a:rPr>
              <a:t>Nidaamkiinu waa inuu dhiirigelinayo ka soo warbixinta dhammaan noocyada welwelka laga qabo ee badbaadada iyo caafimaadka (dhaawacyada, jirrooyinka, khataraha la filayo ee ka imanaya hababka cusub ama qalabka cusub, xaaladaha ama habdhaqamada aan badbaadada lahayn, dhacdooyinka dirqiga lagaga badbaaday iyo sigashada, khataraha ka dhasha hawlaha aan joogtada ahayn iyo xaaladaha degdega ah ee suurtagalka ah, iyo cilladaha uu leeyahay barnaamijkiina badbaadada iyo caafimaadku).</a:t>
            </a:r>
            <a:endParaRPr sz="2000" dirty="0">
              <a:latin typeface="Calibri"/>
              <a:cs typeface="Calibri"/>
            </a:endParaRPr>
          </a:p>
          <a:p>
            <a:pPr marL="240029" marR="5080" indent="-227329">
              <a:lnSpc>
                <a:spcPct val="100000"/>
              </a:lnSpc>
              <a:spcBef>
                <a:spcPts val="2000"/>
              </a:spcBef>
              <a:buFont typeface="Arial"/>
              <a:buChar char="•"/>
              <a:tabLst>
                <a:tab pos="241300" algn="l"/>
              </a:tabLst>
            </a:pPr>
            <a:r>
              <a:rPr sz="2000" b="1" dirty="0">
                <a:solidFill>
                  <a:srgbClr val="003864"/>
                </a:solidFill>
                <a:latin typeface="Calibri"/>
                <a:cs typeface="Calibri"/>
              </a:rPr>
              <a:t>Goortee ayey tahay in waxyaabaha khatarta leh la soo sheego? </a:t>
            </a:r>
            <a:r>
              <a:rPr sz="2000" dirty="0">
                <a:solidFill>
                  <a:srgbClr val="003864"/>
                </a:solidFill>
                <a:latin typeface="Calibri"/>
                <a:cs typeface="Calibri"/>
              </a:rPr>
              <a:t>Nidaamkiinu waa inuu awood u siiyo shaqaalaha inay si degdeg ah uga soo warbixiyaan khataraha. Shaqaaluhu waa inay sidoo kale ogyihiin inay joojin karaan hawl kasta oo ay aaminsanyihiin in ay tahay mid aan ammaan ahayn.</a:t>
            </a:r>
            <a:endParaRPr sz="2000" dirty="0">
              <a:latin typeface="Calibri"/>
              <a:cs typeface="Calibri"/>
            </a:endParaRPr>
          </a:p>
          <a:p>
            <a:pPr marL="240029" marR="937894" indent="-227329">
              <a:lnSpc>
                <a:spcPct val="100000"/>
              </a:lnSpc>
              <a:spcBef>
                <a:spcPts val="2005"/>
              </a:spcBef>
              <a:buFont typeface="Arial"/>
              <a:buChar char="•"/>
              <a:tabLst>
                <a:tab pos="241300" algn="l"/>
              </a:tabLst>
            </a:pPr>
            <a:r>
              <a:rPr sz="2000" b="1" dirty="0">
                <a:solidFill>
                  <a:srgbClr val="003864"/>
                </a:solidFill>
                <a:latin typeface="Calibri"/>
                <a:cs typeface="Calibri"/>
              </a:rPr>
              <a:t>Sidee ayay tahay in shaqaaluhu warbixin u sameeyaan? </a:t>
            </a:r>
            <a:r>
              <a:rPr sz="2000" dirty="0">
                <a:solidFill>
                  <a:srgbClr val="003864"/>
                </a:solidFill>
                <a:latin typeface="Calibri"/>
                <a:cs typeface="Calibri"/>
              </a:rPr>
              <a:t>Ka fikir fursadaha ay shaqaaluhu ugu soo sheegi karaan maamulka hadal af ahaan ama qoraal ahaan. Haddii ay suurtagal tahay, sii shaqaalaha hab ay ku soo warbixiyaan si qarsoodi ah.</a:t>
            </a:r>
            <a:endParaRPr sz="2000" dirty="0">
              <a:latin typeface="Calibri"/>
              <a:cs typeface="Calibri"/>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63721" y="-76200"/>
            <a:ext cx="10135870" cy="1370119"/>
          </a:xfrm>
          <a:prstGeom prst="rect">
            <a:avLst/>
          </a:prstGeom>
        </p:spPr>
        <p:txBody>
          <a:bodyPr vert="horz" wrap="square" lIns="0" tIns="259588" rIns="0" bIns="0" rtlCol="0">
            <a:spAutoFit/>
          </a:bodyPr>
          <a:lstStyle/>
          <a:p>
            <a:pPr marL="12700">
              <a:lnSpc>
                <a:spcPct val="100000"/>
              </a:lnSpc>
              <a:spcBef>
                <a:spcPts val="100"/>
              </a:spcBef>
            </a:pPr>
            <a:r>
              <a:rPr dirty="0"/>
              <a:t>Ka soo warbixinta waxyaabaha kale ee khatarta ah, </a:t>
            </a:r>
            <a:br>
              <a:rPr lang="en-US" dirty="0"/>
            </a:br>
            <a:r>
              <a:rPr dirty="0" err="1"/>
              <a:t>sii</a:t>
            </a:r>
            <a:r>
              <a:rPr dirty="0"/>
              <a:t> socota</a:t>
            </a:r>
          </a:p>
        </p:txBody>
      </p:sp>
      <p:sp>
        <p:nvSpPr>
          <p:cNvPr id="4" name="object 4"/>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sz="1200" spc="-10" dirty="0">
                <a:latin typeface="Calibri"/>
                <a:cs typeface="Calibri"/>
              </a:rPr>
              <a:t>dli.mn.gov</a:t>
            </a:r>
            <a:endParaRPr sz="1200">
              <a:latin typeface="Calibri"/>
              <a:cs typeface="Calibri"/>
            </a:endParaRP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9370">
              <a:lnSpc>
                <a:spcPts val="1240"/>
              </a:lnSpc>
            </a:pPr>
            <a:fld id="{81D60167-4931-47E6-BA6A-407CBD079E47}" type="slidenum">
              <a:rPr spc="-25" dirty="0"/>
              <a:t>32</a:t>
            </a:fld>
            <a:endParaRPr spc="-25" dirty="0"/>
          </a:p>
        </p:txBody>
      </p:sp>
      <p:sp>
        <p:nvSpPr>
          <p:cNvPr id="3" name="object 3"/>
          <p:cNvSpPr txBox="1"/>
          <p:nvPr/>
        </p:nvSpPr>
        <p:spPr>
          <a:xfrm>
            <a:off x="782123" y="1491221"/>
            <a:ext cx="10299065" cy="5039841"/>
          </a:xfrm>
          <a:prstGeom prst="rect">
            <a:avLst/>
          </a:prstGeom>
        </p:spPr>
        <p:txBody>
          <a:bodyPr vert="horz" wrap="square" lIns="0" tIns="12700" rIns="0" bIns="0" rtlCol="0">
            <a:spAutoFit/>
          </a:bodyPr>
          <a:lstStyle/>
          <a:p>
            <a:pPr marL="240029" marR="814705" indent="-227329">
              <a:lnSpc>
                <a:spcPct val="100000"/>
              </a:lnSpc>
              <a:spcBef>
                <a:spcPts val="100"/>
              </a:spcBef>
              <a:buFont typeface="Arial"/>
              <a:buChar char="•"/>
              <a:tabLst>
                <a:tab pos="241300" algn="l"/>
              </a:tabLst>
            </a:pPr>
            <a:r>
              <a:rPr sz="2000" b="1" dirty="0">
                <a:solidFill>
                  <a:srgbClr val="003864"/>
                </a:solidFill>
                <a:latin typeface="Calibri"/>
                <a:cs typeface="Calibri"/>
              </a:rPr>
              <a:t>Sidee ayey maamulku uga </a:t>
            </a:r>
            <a:r>
              <a:rPr sz="2000" b="1" dirty="0" err="1">
                <a:solidFill>
                  <a:srgbClr val="003864"/>
                </a:solidFill>
                <a:latin typeface="Calibri"/>
                <a:cs typeface="Calibri"/>
              </a:rPr>
              <a:t>jawaabi</a:t>
            </a:r>
            <a:r>
              <a:rPr sz="2000" b="1" dirty="0">
                <a:solidFill>
                  <a:srgbClr val="003864"/>
                </a:solidFill>
                <a:latin typeface="Calibri"/>
                <a:cs typeface="Calibri"/>
              </a:rPr>
              <a:t> </a:t>
            </a:r>
            <a:r>
              <a:rPr sz="2000" b="1" dirty="0" err="1">
                <a:solidFill>
                  <a:srgbClr val="003864"/>
                </a:solidFill>
                <a:latin typeface="Calibri"/>
                <a:cs typeface="Calibri"/>
              </a:rPr>
              <a:t>doonaa</a:t>
            </a:r>
            <a:r>
              <a:rPr lang="en-US" sz="2000" b="1" dirty="0" err="1">
                <a:solidFill>
                  <a:srgbClr val="003864"/>
                </a:solidFill>
                <a:latin typeface="Calibri"/>
                <a:cs typeface="Calibri"/>
              </a:rPr>
              <a:t>n</a:t>
            </a:r>
            <a:r>
              <a:rPr sz="2000" b="1" dirty="0">
                <a:solidFill>
                  <a:srgbClr val="003864"/>
                </a:solidFill>
                <a:latin typeface="Calibri"/>
                <a:cs typeface="Calibri"/>
              </a:rPr>
              <a:t> warbixinada? </a:t>
            </a:r>
            <a:r>
              <a:rPr sz="2000" dirty="0">
                <a:solidFill>
                  <a:srgbClr val="003864"/>
                </a:solidFill>
                <a:latin typeface="Calibri"/>
                <a:cs typeface="Calibri"/>
              </a:rPr>
              <a:t>Hubi in nidaamkiinu uu farayo maamulka in ay si degdeg ah u qiraan in ay heleen warbixinada oo ay degdeg u bilaabaan baaritaanka.</a:t>
            </a:r>
            <a:endParaRPr sz="2000" dirty="0">
              <a:latin typeface="Calibri"/>
              <a:cs typeface="Calibri"/>
            </a:endParaRPr>
          </a:p>
          <a:p>
            <a:pPr marL="240029" marR="69215" indent="-227329">
              <a:lnSpc>
                <a:spcPct val="100000"/>
              </a:lnSpc>
              <a:spcBef>
                <a:spcPts val="2000"/>
              </a:spcBef>
              <a:buFont typeface="Arial"/>
              <a:buChar char="•"/>
              <a:tabLst>
                <a:tab pos="241300" algn="l"/>
              </a:tabLst>
            </a:pPr>
            <a:r>
              <a:rPr sz="2000" b="1" dirty="0">
                <a:solidFill>
                  <a:srgbClr val="003864"/>
                </a:solidFill>
                <a:latin typeface="Calibri"/>
                <a:cs typeface="Calibri"/>
              </a:rPr>
              <a:t>Maxay tahay inay </a:t>
            </a:r>
            <a:r>
              <a:rPr sz="2000" b="1" dirty="0" err="1">
                <a:solidFill>
                  <a:srgbClr val="003864"/>
                </a:solidFill>
                <a:latin typeface="Calibri"/>
                <a:cs typeface="Calibri"/>
              </a:rPr>
              <a:t>shaqaaluhu</a:t>
            </a:r>
            <a:r>
              <a:rPr sz="2000" b="1" dirty="0">
                <a:solidFill>
                  <a:srgbClr val="003864"/>
                </a:solidFill>
                <a:latin typeface="Calibri"/>
                <a:cs typeface="Calibri"/>
              </a:rPr>
              <a:t> </a:t>
            </a:r>
            <a:r>
              <a:rPr sz="2000" b="1" dirty="0" err="1">
                <a:solidFill>
                  <a:srgbClr val="003864"/>
                </a:solidFill>
                <a:latin typeface="Calibri"/>
                <a:cs typeface="Calibri"/>
              </a:rPr>
              <a:t>fishaan</a:t>
            </a:r>
            <a:r>
              <a:rPr sz="2000" b="1" dirty="0">
                <a:solidFill>
                  <a:srgbClr val="003864"/>
                </a:solidFill>
                <a:latin typeface="Calibri"/>
                <a:cs typeface="Calibri"/>
              </a:rPr>
              <a:t> kadib marka ay warbixin sameeyaan? </a:t>
            </a:r>
            <a:r>
              <a:rPr sz="2000" dirty="0">
                <a:solidFill>
                  <a:srgbClr val="003864"/>
                </a:solidFill>
                <a:latin typeface="Calibri"/>
                <a:cs typeface="Calibri"/>
              </a:rPr>
              <a:t>Habkiina waa in ay ku jiraan ka wada hadal ku saabsan tallaabooyinka la qaaday si wax looga qabto khataraha la soo sheegay.</a:t>
            </a:r>
            <a:endParaRPr sz="2000" dirty="0">
              <a:latin typeface="Calibri"/>
              <a:cs typeface="Calibri"/>
            </a:endParaRPr>
          </a:p>
          <a:p>
            <a:pPr marL="240029" marR="5080" indent="-227329">
              <a:lnSpc>
                <a:spcPct val="100000"/>
              </a:lnSpc>
              <a:spcBef>
                <a:spcPts val="2005"/>
              </a:spcBef>
              <a:buFont typeface="Arial"/>
              <a:buChar char="•"/>
              <a:tabLst>
                <a:tab pos="241300" algn="l"/>
              </a:tabLst>
            </a:pPr>
            <a:r>
              <a:rPr sz="2000" b="1" dirty="0">
                <a:solidFill>
                  <a:srgbClr val="003864"/>
                </a:solidFill>
                <a:latin typeface="Calibri"/>
                <a:cs typeface="Calibri"/>
              </a:rPr>
              <a:t>Sidee ayaad ku hubin doontaa in dhammaan shaqaaluhu ay fahmaan habka ka soo warbixinta? </a:t>
            </a:r>
            <a:r>
              <a:rPr sz="2000" dirty="0">
                <a:solidFill>
                  <a:srgbClr val="003864"/>
                </a:solidFill>
                <a:latin typeface="Calibri"/>
                <a:cs typeface="Calibri"/>
              </a:rPr>
              <a:t>Tixgeli caqabadaha sida luuqadda, akhris-qoraalka iyo helitaanka internetka.</a:t>
            </a:r>
            <a:endParaRPr sz="2000" dirty="0">
              <a:latin typeface="Calibri"/>
              <a:cs typeface="Calibri"/>
            </a:endParaRPr>
          </a:p>
          <a:p>
            <a:pPr marL="240029" marR="296545" indent="-227329">
              <a:lnSpc>
                <a:spcPct val="100000"/>
              </a:lnSpc>
              <a:spcBef>
                <a:spcPts val="1995"/>
              </a:spcBef>
              <a:buFont typeface="Arial"/>
              <a:buChar char="•"/>
              <a:tabLst>
                <a:tab pos="241300" algn="l"/>
              </a:tabLst>
            </a:pPr>
            <a:r>
              <a:rPr sz="2000" b="1" dirty="0">
                <a:solidFill>
                  <a:srgbClr val="003864"/>
                </a:solidFill>
                <a:latin typeface="Calibri"/>
                <a:cs typeface="Calibri"/>
              </a:rPr>
              <a:t>Sidee ayaad ku caddayn doontaa in qofna shaqaalaha uuna wajihi doonin aargoosi </a:t>
            </a:r>
            <a:r>
              <a:rPr sz="2000" b="1" dirty="0" err="1">
                <a:solidFill>
                  <a:srgbClr val="003864"/>
                </a:solidFill>
                <a:latin typeface="Calibri"/>
                <a:cs typeface="Calibri"/>
              </a:rPr>
              <a:t>marka</a:t>
            </a:r>
            <a:r>
              <a:rPr sz="2000" b="1" dirty="0">
                <a:solidFill>
                  <a:srgbClr val="003864"/>
                </a:solidFill>
                <a:latin typeface="Calibri"/>
                <a:cs typeface="Calibri"/>
              </a:rPr>
              <a:t> </a:t>
            </a:r>
            <a:r>
              <a:rPr lang="en-US" sz="2000" b="1" dirty="0" err="1">
                <a:solidFill>
                  <a:srgbClr val="003864"/>
                </a:solidFill>
                <a:latin typeface="Calibri"/>
                <a:cs typeface="Calibri"/>
              </a:rPr>
              <a:t>uu</a:t>
            </a:r>
            <a:r>
              <a:rPr lang="en-US" sz="2000" b="1" dirty="0">
                <a:solidFill>
                  <a:srgbClr val="003864"/>
                </a:solidFill>
                <a:latin typeface="Calibri"/>
                <a:cs typeface="Calibri"/>
              </a:rPr>
              <a:t> </a:t>
            </a:r>
            <a:r>
              <a:rPr sz="2000" b="1" dirty="0" err="1">
                <a:solidFill>
                  <a:srgbClr val="003864"/>
                </a:solidFill>
                <a:latin typeface="Calibri"/>
                <a:cs typeface="Calibri"/>
              </a:rPr>
              <a:t>warbixin</a:t>
            </a:r>
            <a:r>
              <a:rPr sz="2000" b="1" dirty="0">
                <a:solidFill>
                  <a:srgbClr val="003864"/>
                </a:solidFill>
                <a:latin typeface="Calibri"/>
                <a:cs typeface="Calibri"/>
              </a:rPr>
              <a:t> soo gudbiyo?</a:t>
            </a:r>
            <a:r>
              <a:rPr sz="2000" dirty="0">
                <a:solidFill>
                  <a:srgbClr val="003864"/>
                </a:solidFill>
                <a:latin typeface="Calibri"/>
                <a:cs typeface="Calibri"/>
              </a:rPr>
              <a:t> Hubi in shaqaaluhu ay ogyihiin kaliya inaad u isticmaali doonto warbixinada si loo hagaajiyo badbaadada iyo caafimaadka.</a:t>
            </a:r>
            <a:endParaRPr sz="2000" dirty="0">
              <a:latin typeface="Calibri"/>
              <a:cs typeface="Calibri"/>
            </a:endParaRPr>
          </a:p>
          <a:p>
            <a:pPr marL="240029" marR="143510" indent="-227329">
              <a:lnSpc>
                <a:spcPct val="100000"/>
              </a:lnSpc>
              <a:spcBef>
                <a:spcPts val="2000"/>
              </a:spcBef>
              <a:buFont typeface="Arial"/>
              <a:buChar char="•"/>
              <a:tabLst>
                <a:tab pos="241300" algn="l"/>
              </a:tabLst>
            </a:pPr>
            <a:r>
              <a:rPr sz="2000" b="1" dirty="0">
                <a:solidFill>
                  <a:srgbClr val="003864"/>
                </a:solidFill>
                <a:latin typeface="Calibri"/>
                <a:cs typeface="Calibri"/>
              </a:rPr>
              <a:t>Sidee ayaad ku aqoonsan kartaa qofka shaqaalaha ah ee soo hela ama ka soo warbixiya khataraha? </a:t>
            </a:r>
            <a:r>
              <a:rPr sz="2000" dirty="0">
                <a:solidFill>
                  <a:srgbClr val="003864"/>
                </a:solidFill>
                <a:latin typeface="Calibri"/>
                <a:cs typeface="Calibri"/>
              </a:rPr>
              <a:t>Tixgeliya gunno siin, kaar hadiyad ah ama mahadcelin dadku wada ogyihiin.</a:t>
            </a:r>
            <a:endParaRPr sz="2000" dirty="0">
              <a:latin typeface="Calibri"/>
              <a:cs typeface="Calibri"/>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82124" y="-152400"/>
            <a:ext cx="10135870" cy="1370119"/>
          </a:xfrm>
          <a:prstGeom prst="rect">
            <a:avLst/>
          </a:prstGeom>
        </p:spPr>
        <p:txBody>
          <a:bodyPr vert="horz" wrap="square" lIns="0" tIns="259588" rIns="0" bIns="0" rtlCol="0">
            <a:spAutoFit/>
          </a:bodyPr>
          <a:lstStyle/>
          <a:p>
            <a:pPr marL="12700">
              <a:lnSpc>
                <a:spcPct val="100000"/>
              </a:lnSpc>
              <a:spcBef>
                <a:spcPts val="100"/>
              </a:spcBef>
            </a:pPr>
            <a:r>
              <a:rPr dirty="0"/>
              <a:t>Ka soo warbixinta waxyaabaha kale ee khatarta ah, </a:t>
            </a:r>
            <a:br>
              <a:rPr lang="en-US" dirty="0"/>
            </a:br>
            <a:r>
              <a:rPr dirty="0" err="1"/>
              <a:t>sii</a:t>
            </a:r>
            <a:r>
              <a:rPr dirty="0"/>
              <a:t> socota</a:t>
            </a:r>
          </a:p>
        </p:txBody>
      </p:sp>
      <p:sp>
        <p:nvSpPr>
          <p:cNvPr id="4" name="object 4"/>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sz="1200" spc="-10" dirty="0">
                <a:latin typeface="Calibri"/>
                <a:cs typeface="Calibri"/>
              </a:rPr>
              <a:t>dli.mn.gov</a:t>
            </a:r>
            <a:endParaRPr sz="1200">
              <a:latin typeface="Calibri"/>
              <a:cs typeface="Calibri"/>
            </a:endParaRP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9370">
              <a:lnSpc>
                <a:spcPts val="1240"/>
              </a:lnSpc>
            </a:pPr>
            <a:fld id="{81D60167-4931-47E6-BA6A-407CBD079E47}" type="slidenum">
              <a:rPr spc="-25" dirty="0"/>
              <a:t>33</a:t>
            </a:fld>
            <a:endParaRPr spc="-25" dirty="0"/>
          </a:p>
        </p:txBody>
      </p:sp>
      <p:sp>
        <p:nvSpPr>
          <p:cNvPr id="3" name="object 3"/>
          <p:cNvSpPr txBox="1"/>
          <p:nvPr/>
        </p:nvSpPr>
        <p:spPr>
          <a:xfrm>
            <a:off x="782124" y="1607832"/>
            <a:ext cx="10709910" cy="2228815"/>
          </a:xfrm>
          <a:prstGeom prst="rect">
            <a:avLst/>
          </a:prstGeom>
        </p:spPr>
        <p:txBody>
          <a:bodyPr vert="horz" wrap="square" lIns="0" tIns="12700" rIns="0" bIns="0" rtlCol="0">
            <a:spAutoFit/>
          </a:bodyPr>
          <a:lstStyle/>
          <a:p>
            <a:pPr marL="240029" marR="5080" indent="-227329">
              <a:lnSpc>
                <a:spcPct val="100000"/>
              </a:lnSpc>
              <a:spcBef>
                <a:spcPts val="100"/>
              </a:spcBef>
              <a:buFont typeface="Arial"/>
              <a:buChar char="•"/>
              <a:tabLst>
                <a:tab pos="241300" algn="l"/>
              </a:tabLst>
            </a:pPr>
            <a:r>
              <a:rPr sz="2400" b="1" dirty="0">
                <a:solidFill>
                  <a:srgbClr val="003864"/>
                </a:solidFill>
                <a:latin typeface="Calibri"/>
                <a:cs typeface="Calibri"/>
              </a:rPr>
              <a:t>Sidee ayaad uga qaybgelin doontaa shaqaalaha sidii xal </a:t>
            </a:r>
            <a:r>
              <a:rPr sz="2400" b="1" dirty="0" err="1">
                <a:solidFill>
                  <a:srgbClr val="003864"/>
                </a:solidFill>
                <a:latin typeface="Calibri"/>
                <a:cs typeface="Calibri"/>
              </a:rPr>
              <a:t>loogu</a:t>
            </a:r>
            <a:r>
              <a:rPr sz="2400" b="1" dirty="0">
                <a:solidFill>
                  <a:srgbClr val="003864"/>
                </a:solidFill>
                <a:latin typeface="Calibri"/>
                <a:cs typeface="Calibri"/>
              </a:rPr>
              <a:t> </a:t>
            </a:r>
            <a:r>
              <a:rPr sz="2400" b="1" dirty="0" err="1">
                <a:solidFill>
                  <a:srgbClr val="003864"/>
                </a:solidFill>
                <a:latin typeface="Calibri"/>
                <a:cs typeface="Calibri"/>
              </a:rPr>
              <a:t>heli</a:t>
            </a:r>
            <a:r>
              <a:rPr lang="en-US" sz="2400" b="1" dirty="0">
                <a:solidFill>
                  <a:srgbClr val="003864"/>
                </a:solidFill>
                <a:latin typeface="Calibri"/>
                <a:cs typeface="Calibri"/>
              </a:rPr>
              <a:t> </a:t>
            </a:r>
            <a:r>
              <a:rPr lang="en-US" sz="2400" b="1" dirty="0" err="1">
                <a:solidFill>
                  <a:srgbClr val="003864"/>
                </a:solidFill>
                <a:latin typeface="Calibri"/>
                <a:cs typeface="Calibri"/>
              </a:rPr>
              <a:t>lahaa</a:t>
            </a:r>
            <a:r>
              <a:rPr sz="2400" b="1" dirty="0">
                <a:solidFill>
                  <a:srgbClr val="003864"/>
                </a:solidFill>
                <a:latin typeface="Calibri"/>
                <a:cs typeface="Calibri"/>
              </a:rPr>
              <a:t> waxyaabaha welwelka laga qabo oo la soo sheegay? </a:t>
            </a:r>
            <a:r>
              <a:rPr sz="2400" dirty="0">
                <a:solidFill>
                  <a:srgbClr val="003864"/>
                </a:solidFill>
                <a:latin typeface="Calibri"/>
                <a:cs typeface="Calibri"/>
              </a:rPr>
              <a:t>Nidaamkiinu waa inuu ku dhiirigeliyo shaqaalaha inay soo jeediyaan siyaabaha loo baabi'inayo ama loo xakamaynayo khatarta. Tani waxay noqon kartaa wakhtiga laga soo warbixinayo, warbixinta kadib ama labadaba. Qaybtan nidaamkiina ka mid ah ayaa muhiim noqon doonta marka aad bilowdaan shaqada ka hortaga iyo xakamaynta khatarta.</a:t>
            </a:r>
            <a:endParaRPr sz="2400" dirty="0">
              <a:latin typeface="Calibri"/>
              <a:cs typeface="Calibri"/>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59588" rIns="0" bIns="0" rtlCol="0">
            <a:spAutoFit/>
          </a:bodyPr>
          <a:lstStyle/>
          <a:p>
            <a:pPr marL="12700">
              <a:lnSpc>
                <a:spcPct val="100000"/>
              </a:lnSpc>
              <a:spcBef>
                <a:spcPts val="100"/>
              </a:spcBef>
            </a:pPr>
            <a:r>
              <a:rPr dirty="0"/>
              <a:t>Ka soo warbixinta waxyaabaha kale ee khatarta ah</a:t>
            </a:r>
          </a:p>
        </p:txBody>
      </p:sp>
      <p:sp>
        <p:nvSpPr>
          <p:cNvPr id="4" name="object 4"/>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sz="1200" spc="-10" dirty="0">
                <a:latin typeface="Calibri"/>
                <a:cs typeface="Calibri"/>
              </a:rPr>
              <a:t>dli.mn.gov</a:t>
            </a:r>
            <a:endParaRPr sz="1200">
              <a:latin typeface="Calibri"/>
              <a:cs typeface="Calibri"/>
            </a:endParaRP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9370">
              <a:lnSpc>
                <a:spcPts val="1240"/>
              </a:lnSpc>
            </a:pPr>
            <a:fld id="{81D60167-4931-47E6-BA6A-407CBD079E47}" type="slidenum">
              <a:rPr spc="-25" dirty="0"/>
              <a:t>34</a:t>
            </a:fld>
            <a:endParaRPr spc="-25" dirty="0"/>
          </a:p>
        </p:txBody>
      </p:sp>
      <p:sp>
        <p:nvSpPr>
          <p:cNvPr id="3" name="object 3"/>
          <p:cNvSpPr txBox="1"/>
          <p:nvPr/>
        </p:nvSpPr>
        <p:spPr>
          <a:xfrm>
            <a:off x="916939" y="1838833"/>
            <a:ext cx="10300335" cy="2856230"/>
          </a:xfrm>
          <a:prstGeom prst="rect">
            <a:avLst/>
          </a:prstGeom>
        </p:spPr>
        <p:txBody>
          <a:bodyPr vert="horz" wrap="square" lIns="0" tIns="12700" rIns="0" bIns="0" rtlCol="0">
            <a:spAutoFit/>
          </a:bodyPr>
          <a:lstStyle/>
          <a:p>
            <a:pPr marL="240029" marR="1253490" indent="-227329">
              <a:lnSpc>
                <a:spcPct val="100000"/>
              </a:lnSpc>
              <a:spcBef>
                <a:spcPts val="100"/>
              </a:spcBef>
              <a:buFont typeface="Arial"/>
              <a:buChar char="•"/>
              <a:tabLst>
                <a:tab pos="241300" algn="l"/>
              </a:tabLst>
            </a:pPr>
            <a:r>
              <a:rPr sz="2400" dirty="0">
                <a:solidFill>
                  <a:srgbClr val="003864"/>
                </a:solidFill>
                <a:latin typeface="Calibri"/>
                <a:cs typeface="Calibri"/>
              </a:rPr>
              <a:t>Khatarta goobta shaqadu waa xaalad kasta, hawl ama meesha laga yaabo, haddii aan la xakamaynin, in ay horseedo dhaawac ama jirro. Tusaalooyinka waxaa ka mid ah:</a:t>
            </a:r>
            <a:endParaRPr sz="2400">
              <a:latin typeface="Calibri"/>
              <a:cs typeface="Calibri"/>
            </a:endParaRPr>
          </a:p>
          <a:p>
            <a:pPr marL="469900" marR="529590" lvl="1" indent="-228600">
              <a:lnSpc>
                <a:spcPct val="100000"/>
              </a:lnSpc>
              <a:spcBef>
                <a:spcPts val="1525"/>
              </a:spcBef>
              <a:buFont typeface="Wingdings"/>
              <a:buChar char=""/>
              <a:tabLst>
                <a:tab pos="469900" algn="l"/>
              </a:tabLst>
            </a:pPr>
            <a:r>
              <a:rPr sz="2000" spc="-10" dirty="0">
                <a:solidFill>
                  <a:srgbClr val="003864"/>
                </a:solidFill>
                <a:latin typeface="Calibri"/>
                <a:cs typeface="Calibri"/>
              </a:rPr>
              <a:t>khataraha badbaadada – dhulka lagu siiban karo, roogaga jaranjarada ee googo'an, sagxadaha kulul, mishiinada leh qaybo socda, khataraha korantada iyo meelaha ciriiriga ah;</a:t>
            </a:r>
            <a:endParaRPr sz="2000">
              <a:latin typeface="Calibri"/>
              <a:cs typeface="Calibri"/>
            </a:endParaRPr>
          </a:p>
          <a:p>
            <a:pPr marL="469265" lvl="1" indent="-227965">
              <a:lnSpc>
                <a:spcPct val="100000"/>
              </a:lnSpc>
              <a:spcBef>
                <a:spcPts val="1500"/>
              </a:spcBef>
              <a:buFont typeface="Wingdings"/>
              <a:buChar char=""/>
              <a:tabLst>
                <a:tab pos="469265" algn="l"/>
              </a:tabLst>
            </a:pPr>
            <a:r>
              <a:rPr sz="2000" dirty="0">
                <a:solidFill>
                  <a:srgbClr val="003864"/>
                </a:solidFill>
                <a:latin typeface="Calibri"/>
                <a:cs typeface="Calibri"/>
              </a:rPr>
              <a:t>khataraha caafimaadka - kiimikooyinka, fayrasyada, kulaylka iyo qaylada; iyo</a:t>
            </a:r>
            <a:endParaRPr sz="2000">
              <a:latin typeface="Calibri"/>
              <a:cs typeface="Calibri"/>
            </a:endParaRPr>
          </a:p>
          <a:p>
            <a:pPr marL="469900" marR="5080" lvl="1" indent="-228600">
              <a:lnSpc>
                <a:spcPct val="100000"/>
              </a:lnSpc>
              <a:spcBef>
                <a:spcPts val="1500"/>
              </a:spcBef>
              <a:buFont typeface="Wingdings"/>
              <a:buChar char=""/>
              <a:tabLst>
                <a:tab pos="469900" algn="l"/>
              </a:tabLst>
            </a:pPr>
            <a:r>
              <a:rPr sz="2000" dirty="0">
                <a:solidFill>
                  <a:srgbClr val="003864"/>
                </a:solidFill>
                <a:latin typeface="Calibri"/>
                <a:cs typeface="Calibri"/>
              </a:rPr>
              <a:t>khataraha kale - walbahaarka, rabshadaha goobta shaqada, howlaha sababa daal iyo rafaadka jirka, iyo ku meelaynta shaqaale aan loo tababarin shaqo khatar ah.</a:t>
            </a:r>
            <a:endParaRPr sz="2000">
              <a:latin typeface="Calibri"/>
              <a:cs typeface="Calibri"/>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62000" y="-160962"/>
            <a:ext cx="10135870" cy="1068070"/>
          </a:xfrm>
          <a:prstGeom prst="rect">
            <a:avLst/>
          </a:prstGeom>
        </p:spPr>
        <p:txBody>
          <a:bodyPr vert="horz" wrap="square" lIns="0" tIns="439552" rIns="0" bIns="0" rtlCol="0">
            <a:spAutoFit/>
          </a:bodyPr>
          <a:lstStyle/>
          <a:p>
            <a:pPr marL="118745">
              <a:lnSpc>
                <a:spcPct val="100000"/>
              </a:lnSpc>
              <a:spcBef>
                <a:spcPts val="100"/>
              </a:spcBef>
            </a:pPr>
            <a:r>
              <a:rPr spc="-10" dirty="0">
                <a:solidFill>
                  <a:srgbClr val="000000"/>
                </a:solidFill>
              </a:rPr>
              <a:t>Habka loogu talagalay ka soo warbixinta waxyaabaha kale ee khatarta ah</a:t>
            </a:r>
          </a:p>
        </p:txBody>
      </p:sp>
      <p:sp>
        <p:nvSpPr>
          <p:cNvPr id="3" name="object 3"/>
          <p:cNvSpPr txBox="1"/>
          <p:nvPr/>
        </p:nvSpPr>
        <p:spPr>
          <a:xfrm>
            <a:off x="993139" y="1291198"/>
            <a:ext cx="9210675" cy="5193729"/>
          </a:xfrm>
          <a:prstGeom prst="rect">
            <a:avLst/>
          </a:prstGeom>
        </p:spPr>
        <p:txBody>
          <a:bodyPr vert="horz" wrap="square" lIns="0" tIns="12700" rIns="0" bIns="0" rtlCol="0">
            <a:spAutoFit/>
          </a:bodyPr>
          <a:lstStyle/>
          <a:p>
            <a:pPr marL="240029" indent="-227329">
              <a:lnSpc>
                <a:spcPct val="100000"/>
              </a:lnSpc>
              <a:spcBef>
                <a:spcPts val="100"/>
              </a:spcBef>
              <a:buFont typeface="Arial"/>
              <a:buChar char="•"/>
              <a:tabLst>
                <a:tab pos="240029" algn="l"/>
              </a:tabLst>
            </a:pPr>
            <a:r>
              <a:rPr sz="2000" dirty="0">
                <a:latin typeface="Calibri"/>
                <a:cs typeface="Calibri"/>
              </a:rPr>
              <a:t>[Maxay yihiin waxyaabaha ay tahay in la soo sheego?]</a:t>
            </a:r>
          </a:p>
          <a:p>
            <a:pPr marL="240029" indent="-227329">
              <a:lnSpc>
                <a:spcPct val="100000"/>
              </a:lnSpc>
              <a:spcBef>
                <a:spcPts val="2000"/>
              </a:spcBef>
              <a:buFont typeface="Arial"/>
              <a:buChar char="•"/>
              <a:tabLst>
                <a:tab pos="240029" algn="l"/>
              </a:tabLst>
            </a:pPr>
            <a:r>
              <a:rPr sz="2000" dirty="0">
                <a:latin typeface="Calibri"/>
                <a:cs typeface="Calibri"/>
              </a:rPr>
              <a:t>[Goortee ayey tahay in waxyaabaha khatarta leh la soo sheego?]</a:t>
            </a:r>
          </a:p>
          <a:p>
            <a:pPr marL="240029" indent="-227329">
              <a:lnSpc>
                <a:spcPct val="100000"/>
              </a:lnSpc>
              <a:spcBef>
                <a:spcPts val="2005"/>
              </a:spcBef>
              <a:buFont typeface="Arial"/>
              <a:buChar char="•"/>
              <a:tabLst>
                <a:tab pos="240029" algn="l"/>
              </a:tabLst>
            </a:pPr>
            <a:r>
              <a:rPr sz="2000" dirty="0">
                <a:latin typeface="Calibri"/>
                <a:cs typeface="Calibri"/>
              </a:rPr>
              <a:t>[Sidee ayay tahay in shaqaaluhu warbixin u sameeyaan?]</a:t>
            </a:r>
          </a:p>
          <a:p>
            <a:pPr marL="240029" indent="-227329">
              <a:lnSpc>
                <a:spcPct val="100000"/>
              </a:lnSpc>
              <a:spcBef>
                <a:spcPts val="1995"/>
              </a:spcBef>
              <a:buFont typeface="Arial"/>
              <a:buChar char="•"/>
              <a:tabLst>
                <a:tab pos="240029" algn="l"/>
              </a:tabLst>
            </a:pPr>
            <a:r>
              <a:rPr sz="2000" dirty="0">
                <a:latin typeface="Calibri"/>
                <a:cs typeface="Calibri"/>
              </a:rPr>
              <a:t>[Sidee ayey maamulku uga jawaabi doonaa warbixinada?]</a:t>
            </a:r>
          </a:p>
          <a:p>
            <a:pPr marL="240029" indent="-227329">
              <a:lnSpc>
                <a:spcPct val="100000"/>
              </a:lnSpc>
              <a:spcBef>
                <a:spcPts val="2005"/>
              </a:spcBef>
              <a:buFont typeface="Arial"/>
              <a:buChar char="•"/>
              <a:tabLst>
                <a:tab pos="240029" algn="l"/>
              </a:tabLst>
            </a:pPr>
            <a:r>
              <a:rPr sz="2000" dirty="0">
                <a:latin typeface="Calibri"/>
                <a:cs typeface="Calibri"/>
              </a:rPr>
              <a:t>[Maxay tahay inay shaqaaluhu filashaan kadib marka ay warbixin sameeyaan?]</a:t>
            </a:r>
          </a:p>
          <a:p>
            <a:pPr marL="240029" indent="-227329">
              <a:lnSpc>
                <a:spcPct val="100000"/>
              </a:lnSpc>
              <a:spcBef>
                <a:spcPts val="2000"/>
              </a:spcBef>
              <a:buFont typeface="Arial"/>
              <a:buChar char="•"/>
              <a:tabLst>
                <a:tab pos="240029" algn="l"/>
              </a:tabLst>
            </a:pPr>
            <a:r>
              <a:rPr sz="2000" dirty="0">
                <a:latin typeface="Calibri"/>
                <a:cs typeface="Calibri"/>
              </a:rPr>
              <a:t>[Sidee ayaad ku hubin doontaa in dhammaan shaqaaluhu ay fahmaan habka ka soo warbixinta?]</a:t>
            </a:r>
          </a:p>
          <a:p>
            <a:pPr marL="240029" indent="-227329">
              <a:lnSpc>
                <a:spcPct val="100000"/>
              </a:lnSpc>
              <a:spcBef>
                <a:spcPts val="1995"/>
              </a:spcBef>
              <a:buFont typeface="Arial"/>
              <a:buChar char="•"/>
              <a:tabLst>
                <a:tab pos="240029" algn="l"/>
              </a:tabLst>
            </a:pPr>
            <a:r>
              <a:rPr sz="2000" dirty="0">
                <a:latin typeface="Calibri"/>
                <a:cs typeface="Calibri"/>
              </a:rPr>
              <a:t>[Sidee ayaad ku caddayn doontaa in qofna shaqaalaha uuna wajihi doonin aargoosi marka warbixin soo gudbiyo?]</a:t>
            </a:r>
          </a:p>
          <a:p>
            <a:pPr marL="240029" indent="-227329">
              <a:lnSpc>
                <a:spcPct val="100000"/>
              </a:lnSpc>
              <a:spcBef>
                <a:spcPts val="2005"/>
              </a:spcBef>
              <a:buFont typeface="Arial"/>
              <a:buChar char="•"/>
              <a:tabLst>
                <a:tab pos="240029" algn="l"/>
              </a:tabLst>
            </a:pPr>
            <a:r>
              <a:rPr sz="2000" dirty="0">
                <a:latin typeface="Calibri"/>
                <a:cs typeface="Calibri"/>
              </a:rPr>
              <a:t>[Sidee ayaad ku aqoonsan kartaa qofka shaqaalaha ah ee soo hela ama ka soo warbixiya khataraha?]</a:t>
            </a:r>
          </a:p>
        </p:txBody>
      </p:sp>
      <p:sp>
        <p:nvSpPr>
          <p:cNvPr id="4" name="object 4"/>
          <p:cNvSpPr txBox="1"/>
          <p:nvPr/>
        </p:nvSpPr>
        <p:spPr>
          <a:xfrm>
            <a:off x="11092688" y="6425628"/>
            <a:ext cx="180975" cy="208279"/>
          </a:xfrm>
          <a:prstGeom prst="rect">
            <a:avLst/>
          </a:prstGeom>
        </p:spPr>
        <p:txBody>
          <a:bodyPr vert="horz" wrap="square" lIns="0" tIns="12700" rIns="0" bIns="0" rtlCol="0">
            <a:spAutoFit/>
          </a:bodyPr>
          <a:lstStyle/>
          <a:p>
            <a:pPr marL="12700">
              <a:lnSpc>
                <a:spcPct val="100000"/>
              </a:lnSpc>
              <a:spcBef>
                <a:spcPts val="100"/>
              </a:spcBef>
            </a:pPr>
            <a:r>
              <a:rPr sz="1200" spc="-25" dirty="0">
                <a:solidFill>
                  <a:srgbClr val="888888"/>
                </a:solidFill>
                <a:latin typeface="Calibri"/>
                <a:cs typeface="Calibri"/>
              </a:rPr>
              <a:t>35</a:t>
            </a:r>
            <a:endParaRPr sz="1200">
              <a:latin typeface="Calibri"/>
              <a:cs typeface="Calibri"/>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59588" rIns="0" bIns="0" rtlCol="0">
            <a:spAutoFit/>
          </a:bodyPr>
          <a:lstStyle/>
          <a:p>
            <a:pPr marL="12700">
              <a:lnSpc>
                <a:spcPct val="100000"/>
              </a:lnSpc>
              <a:spcBef>
                <a:spcPts val="100"/>
              </a:spcBef>
            </a:pPr>
            <a:r>
              <a:rPr spc="-10" dirty="0"/>
              <a:t>Habka kala saraynta kontaroolitaanka</a:t>
            </a:r>
          </a:p>
        </p:txBody>
      </p:sp>
      <p:pic>
        <p:nvPicPr>
          <p:cNvPr id="3" name="object 3"/>
          <p:cNvPicPr/>
          <p:nvPr/>
        </p:nvPicPr>
        <p:blipFill>
          <a:blip r:embed="rId2" cstate="print"/>
          <a:stretch>
            <a:fillRect/>
          </a:stretch>
        </p:blipFill>
        <p:spPr>
          <a:xfrm>
            <a:off x="4257675" y="1905000"/>
            <a:ext cx="5958136" cy="3972420"/>
          </a:xfrm>
          <a:prstGeom prst="rect">
            <a:avLst/>
          </a:prstGeom>
        </p:spPr>
      </p:pic>
      <p:sp>
        <p:nvSpPr>
          <p:cNvPr id="4" name="TextBox 3">
            <a:extLst>
              <a:ext uri="{FF2B5EF4-FFF2-40B4-BE49-F238E27FC236}">
                <a16:creationId xmlns:a16="http://schemas.microsoft.com/office/drawing/2014/main" id="{EB527DF6-917A-B2AD-98A2-A8E0F00080E3}"/>
              </a:ext>
            </a:extLst>
          </p:cNvPr>
          <p:cNvSpPr txBox="1"/>
          <p:nvPr/>
        </p:nvSpPr>
        <p:spPr>
          <a:xfrm>
            <a:off x="300307" y="1676400"/>
            <a:ext cx="3276600" cy="4555093"/>
          </a:xfrm>
          <a:prstGeom prst="rect">
            <a:avLst/>
          </a:prstGeom>
          <a:noFill/>
        </p:spPr>
        <p:txBody>
          <a:bodyPr wrap="square" rtlCol="0">
            <a:spAutoFit/>
          </a:bodyPr>
          <a:lstStyle/>
          <a:p>
            <a:pPr algn="ctr"/>
            <a:r>
              <a:rPr lang="en-US" b="1" dirty="0"/>
              <a:t>Habka kala saraynta </a:t>
            </a:r>
            <a:r>
              <a:rPr lang="en-US" b="1" dirty="0" err="1"/>
              <a:t>kontaroolitaanka</a:t>
            </a:r>
            <a:r>
              <a:rPr lang="en-US" b="1" dirty="0"/>
              <a:t>:</a:t>
            </a:r>
          </a:p>
          <a:p>
            <a:pPr algn="ctr"/>
            <a:endParaRPr lang="en-US" b="1" dirty="0"/>
          </a:p>
          <a:p>
            <a:pPr>
              <a:spcAft>
                <a:spcPts val="600"/>
              </a:spcAft>
            </a:pPr>
            <a:r>
              <a:rPr lang="en-US" b="1" dirty="0"/>
              <a:t>Ciribtirka</a:t>
            </a:r>
            <a:r>
              <a:rPr lang="en-US" dirty="0"/>
              <a:t> - Jir ahaan meesha laga </a:t>
            </a:r>
            <a:r>
              <a:rPr lang="en-US" dirty="0" err="1"/>
              <a:t>saaro</a:t>
            </a:r>
            <a:r>
              <a:rPr lang="en-US" dirty="0"/>
              <a:t> </a:t>
            </a:r>
            <a:r>
              <a:rPr lang="en-US" dirty="0" err="1"/>
              <a:t>khatarta</a:t>
            </a:r>
            <a:endParaRPr lang="en-US" dirty="0"/>
          </a:p>
          <a:p>
            <a:pPr>
              <a:spcAft>
                <a:spcPts val="600"/>
              </a:spcAft>
            </a:pPr>
            <a:r>
              <a:rPr lang="en-US" b="1" dirty="0"/>
              <a:t>Beddelaada</a:t>
            </a:r>
            <a:r>
              <a:rPr lang="en-US" dirty="0"/>
              <a:t> - In la </a:t>
            </a:r>
            <a:r>
              <a:rPr lang="en-US" dirty="0" err="1"/>
              <a:t>beddelo</a:t>
            </a:r>
            <a:r>
              <a:rPr lang="en-US" dirty="0"/>
              <a:t> </a:t>
            </a:r>
            <a:r>
              <a:rPr lang="en-US" dirty="0" err="1"/>
              <a:t>khatarta</a:t>
            </a:r>
            <a:endParaRPr lang="en-US" dirty="0"/>
          </a:p>
          <a:p>
            <a:pPr>
              <a:spcAft>
                <a:spcPts val="600"/>
              </a:spcAft>
            </a:pPr>
            <a:r>
              <a:rPr lang="en-US" b="1" dirty="0"/>
              <a:t>Xakamaynta Injineerada</a:t>
            </a:r>
            <a:r>
              <a:rPr lang="en-US" dirty="0"/>
              <a:t> - In khatarta laga sooco </a:t>
            </a:r>
            <a:r>
              <a:rPr lang="en-US" dirty="0" err="1"/>
              <a:t>dadka</a:t>
            </a:r>
            <a:r>
              <a:rPr lang="en-US" dirty="0"/>
              <a:t>  </a:t>
            </a:r>
          </a:p>
          <a:p>
            <a:pPr>
              <a:spcAft>
                <a:spcPts val="600"/>
              </a:spcAft>
            </a:pPr>
            <a:r>
              <a:rPr lang="en-US" b="1" dirty="0" err="1"/>
              <a:t>Xakamaynta</a:t>
            </a:r>
            <a:r>
              <a:rPr lang="en-US" b="1" dirty="0"/>
              <a:t> </a:t>
            </a:r>
            <a:r>
              <a:rPr lang="en-US" b="1" dirty="0" err="1"/>
              <a:t>Maamulka</a:t>
            </a:r>
            <a:r>
              <a:rPr lang="en-US" b="1" dirty="0"/>
              <a:t> </a:t>
            </a:r>
            <a:r>
              <a:rPr lang="en-US" dirty="0"/>
              <a:t>- Beddelitaanka habka ay dadku u shaqeeyaan</a:t>
            </a:r>
          </a:p>
          <a:p>
            <a:pPr>
              <a:spcAft>
                <a:spcPts val="600"/>
              </a:spcAft>
            </a:pPr>
            <a:r>
              <a:rPr lang="en-US" b="1" dirty="0"/>
              <a:t>PPE</a:t>
            </a:r>
            <a:r>
              <a:rPr lang="en-US" dirty="0"/>
              <a:t> - Ku ilaaliya shaqaalaha Qalabka is Ilaalinta Shakhsiyeed</a:t>
            </a:r>
          </a:p>
        </p:txBody>
      </p:sp>
      <p:sp>
        <p:nvSpPr>
          <p:cNvPr id="5" name="TextBox 4">
            <a:extLst>
              <a:ext uri="{FF2B5EF4-FFF2-40B4-BE49-F238E27FC236}">
                <a16:creationId xmlns:a16="http://schemas.microsoft.com/office/drawing/2014/main" id="{2003F203-4F43-6B84-7845-6A2C56FB63AD}"/>
              </a:ext>
            </a:extLst>
          </p:cNvPr>
          <p:cNvSpPr txBox="1"/>
          <p:nvPr/>
        </p:nvSpPr>
        <p:spPr>
          <a:xfrm>
            <a:off x="3533775" y="1905000"/>
            <a:ext cx="1447800" cy="430887"/>
          </a:xfrm>
          <a:prstGeom prst="rect">
            <a:avLst/>
          </a:prstGeom>
          <a:solidFill>
            <a:schemeClr val="bg1"/>
          </a:solidFill>
        </p:spPr>
        <p:txBody>
          <a:bodyPr wrap="square" rtlCol="0">
            <a:spAutoFit/>
          </a:bodyPr>
          <a:lstStyle/>
          <a:p>
            <a:r>
              <a:rPr lang="en-US" sz="1100" dirty="0"/>
              <a:t>Midda ugu waxtarka badan</a:t>
            </a:r>
          </a:p>
        </p:txBody>
      </p:sp>
      <p:sp>
        <p:nvSpPr>
          <p:cNvPr id="6" name="TextBox 5">
            <a:extLst>
              <a:ext uri="{FF2B5EF4-FFF2-40B4-BE49-F238E27FC236}">
                <a16:creationId xmlns:a16="http://schemas.microsoft.com/office/drawing/2014/main" id="{5A2AA87F-A2F5-2105-25C5-AF4D60A65CCC}"/>
              </a:ext>
            </a:extLst>
          </p:cNvPr>
          <p:cNvSpPr txBox="1"/>
          <p:nvPr/>
        </p:nvSpPr>
        <p:spPr>
          <a:xfrm>
            <a:off x="3962400" y="5486400"/>
            <a:ext cx="1143000" cy="261610"/>
          </a:xfrm>
          <a:prstGeom prst="rect">
            <a:avLst/>
          </a:prstGeom>
          <a:solidFill>
            <a:schemeClr val="bg1"/>
          </a:solidFill>
        </p:spPr>
        <p:txBody>
          <a:bodyPr wrap="square" rtlCol="0">
            <a:spAutoFit/>
          </a:bodyPr>
          <a:lstStyle/>
          <a:p>
            <a:r>
              <a:rPr lang="en-US" sz="1100" dirty="0"/>
              <a:t>Midda ugu waxtarka yar</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59588" rIns="0" bIns="0" rtlCol="0">
            <a:spAutoFit/>
          </a:bodyPr>
          <a:lstStyle/>
          <a:p>
            <a:pPr marL="12700">
              <a:lnSpc>
                <a:spcPct val="100000"/>
              </a:lnSpc>
              <a:spcBef>
                <a:spcPts val="100"/>
              </a:spcBef>
            </a:pPr>
            <a:r>
              <a:rPr dirty="0"/>
              <a:t>Xakamaynta Injineerada </a:t>
            </a:r>
          </a:p>
        </p:txBody>
      </p:sp>
      <p:sp>
        <p:nvSpPr>
          <p:cNvPr id="3" name="object 3"/>
          <p:cNvSpPr txBox="1"/>
          <p:nvPr/>
        </p:nvSpPr>
        <p:spPr>
          <a:xfrm>
            <a:off x="916939" y="1607832"/>
            <a:ext cx="10364470" cy="4921860"/>
          </a:xfrm>
          <a:prstGeom prst="rect">
            <a:avLst/>
          </a:prstGeom>
        </p:spPr>
        <p:txBody>
          <a:bodyPr vert="horz" wrap="square" lIns="0" tIns="12700" rIns="0" bIns="0" rtlCol="0">
            <a:spAutoFit/>
          </a:bodyPr>
          <a:lstStyle/>
          <a:p>
            <a:pPr marL="240029" marR="5080" indent="-227329">
              <a:lnSpc>
                <a:spcPct val="100000"/>
              </a:lnSpc>
              <a:spcBef>
                <a:spcPts val="100"/>
              </a:spcBef>
              <a:buFont typeface="Arial"/>
              <a:buChar char="•"/>
              <a:tabLst>
                <a:tab pos="241300" algn="l"/>
              </a:tabLst>
            </a:pPr>
            <a:r>
              <a:rPr sz="2000" spc="-105" dirty="0">
                <a:solidFill>
                  <a:srgbClr val="003864"/>
                </a:solidFill>
                <a:latin typeface="Calibri"/>
                <a:cs typeface="Calibri"/>
              </a:rPr>
              <a:t>Si loo yareeyo fursada dhaawac yimaada, hawlaha shaqada waa in loo qaabeeyo hab la xaddidayo waxyaabaha khatarta ah ee khuseeya isku haboonaysiinta dadka iyo shaqada. Koontaroolada Injineerada  waxay hirgelinaysaa isbeddelo lagu sameeyo goobta shaqada, taas oo meesha ka saaraysa ama yaraynaysa khatarta shaqada ama hawsha shaqada waana kuwa ugu macquulsan, marka ay suurtagal tahay. Xakamaynta Injineerada  waxaa ka mid ah:</a:t>
            </a:r>
            <a:endParaRPr sz="2000" dirty="0">
              <a:latin typeface="Calibri"/>
              <a:cs typeface="Calibri"/>
            </a:endParaRPr>
          </a:p>
          <a:p>
            <a:pPr marL="469265" lvl="1" indent="-227965">
              <a:lnSpc>
                <a:spcPct val="100000"/>
              </a:lnSpc>
              <a:spcBef>
                <a:spcPts val="1525"/>
              </a:spcBef>
              <a:buFont typeface="Wingdings"/>
              <a:buChar char=""/>
              <a:tabLst>
                <a:tab pos="469265" algn="l"/>
              </a:tabLst>
            </a:pPr>
            <a:r>
              <a:rPr spc="-10" dirty="0">
                <a:solidFill>
                  <a:srgbClr val="003864"/>
                </a:solidFill>
                <a:latin typeface="Calibri"/>
                <a:cs typeface="Calibri"/>
              </a:rPr>
              <a:t>ka dhigitaanka ootamatik</a:t>
            </a:r>
            <a:endParaRPr dirty="0">
              <a:latin typeface="Calibri"/>
              <a:cs typeface="Calibri"/>
            </a:endParaRPr>
          </a:p>
          <a:p>
            <a:pPr marL="469265" lvl="1" indent="-227965">
              <a:lnSpc>
                <a:spcPct val="100000"/>
              </a:lnSpc>
              <a:spcBef>
                <a:spcPts val="1500"/>
              </a:spcBef>
              <a:buFont typeface="Wingdings"/>
              <a:buChar char=""/>
              <a:tabLst>
                <a:tab pos="469265" algn="l"/>
              </a:tabLst>
            </a:pPr>
            <a:r>
              <a:rPr spc="-10" dirty="0">
                <a:solidFill>
                  <a:srgbClr val="003864"/>
                </a:solidFill>
                <a:latin typeface="Calibri"/>
                <a:cs typeface="Calibri"/>
              </a:rPr>
              <a:t>mashiin ka dhigitaanka</a:t>
            </a:r>
            <a:endParaRPr dirty="0">
              <a:latin typeface="Calibri"/>
              <a:cs typeface="Calibri"/>
            </a:endParaRPr>
          </a:p>
          <a:p>
            <a:pPr marL="469265" lvl="1" indent="-227965">
              <a:lnSpc>
                <a:spcPct val="100000"/>
              </a:lnSpc>
              <a:spcBef>
                <a:spcPts val="1500"/>
              </a:spcBef>
              <a:buFont typeface="Wingdings"/>
              <a:buChar char=""/>
              <a:tabLst>
                <a:tab pos="469265" algn="l"/>
              </a:tabLst>
            </a:pPr>
            <a:r>
              <a:rPr dirty="0">
                <a:solidFill>
                  <a:srgbClr val="003864"/>
                </a:solidFill>
                <a:latin typeface="Calibri"/>
                <a:cs typeface="Calibri"/>
              </a:rPr>
              <a:t>qalabka wax qaadista;</a:t>
            </a:r>
            <a:endParaRPr dirty="0">
              <a:latin typeface="Calibri"/>
              <a:cs typeface="Calibri"/>
            </a:endParaRPr>
          </a:p>
          <a:p>
            <a:pPr marL="469265" lvl="1" indent="-227965">
              <a:lnSpc>
                <a:spcPct val="100000"/>
              </a:lnSpc>
              <a:spcBef>
                <a:spcPts val="1500"/>
              </a:spcBef>
              <a:buFont typeface="Wingdings"/>
              <a:buChar char=""/>
              <a:tabLst>
                <a:tab pos="469265" algn="l"/>
              </a:tabLst>
            </a:pPr>
            <a:r>
              <a:rPr dirty="0">
                <a:solidFill>
                  <a:srgbClr val="003864"/>
                </a:solidFill>
                <a:latin typeface="Calibri"/>
                <a:cs typeface="Calibri"/>
              </a:rPr>
              <a:t>isticmaalka qalab kor wax loogu qaado oo meel loo dhigo waxyaabaha culus si loo xaddido adeegsiga xooga;</a:t>
            </a:r>
            <a:endParaRPr dirty="0">
              <a:latin typeface="Calibri"/>
              <a:cs typeface="Calibri"/>
            </a:endParaRPr>
          </a:p>
          <a:p>
            <a:pPr marL="469265" lvl="1" indent="-227965">
              <a:lnSpc>
                <a:spcPct val="100000"/>
              </a:lnSpc>
              <a:spcBef>
                <a:spcPts val="1500"/>
              </a:spcBef>
              <a:buFont typeface="Wingdings"/>
              <a:buChar char=""/>
              <a:tabLst>
                <a:tab pos="469265" algn="l"/>
              </a:tabLst>
            </a:pPr>
            <a:r>
              <a:rPr dirty="0">
                <a:solidFill>
                  <a:srgbClr val="003864"/>
                </a:solidFill>
                <a:latin typeface="Calibri"/>
                <a:cs typeface="Calibri"/>
              </a:rPr>
              <a:t>yaraynta culeyska alaabada si loo xaddido adeegsiga xooga;</a:t>
            </a:r>
            <a:endParaRPr dirty="0">
              <a:latin typeface="Calibri"/>
              <a:cs typeface="Calibri"/>
            </a:endParaRPr>
          </a:p>
          <a:p>
            <a:pPr marL="469265" marR="198120" lvl="1" indent="-228600">
              <a:lnSpc>
                <a:spcPct val="100000"/>
              </a:lnSpc>
              <a:spcBef>
                <a:spcPts val="1500"/>
              </a:spcBef>
              <a:buFont typeface="Wingdings"/>
              <a:buChar char=""/>
              <a:tabLst>
                <a:tab pos="469265" algn="l"/>
              </a:tabLst>
            </a:pPr>
            <a:r>
              <a:rPr dirty="0">
                <a:solidFill>
                  <a:srgbClr val="003864"/>
                </a:solidFill>
                <a:latin typeface="Calibri"/>
                <a:cs typeface="Calibri"/>
              </a:rPr>
              <a:t>dhigista meel ku haboon miiiska shaqada si meesha looga saaro laacitaanka meel dheer ama xad dhaafka ah iyo awood u yeelashada ku shaqeynta qaab dhexdhexaad jirka u ah;</a:t>
            </a:r>
            <a:endParaRPr dirty="0">
              <a:latin typeface="Calibri"/>
              <a:cs typeface="Calibri"/>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59588" rIns="0" bIns="0" rtlCol="0">
            <a:spAutoFit/>
          </a:bodyPr>
          <a:lstStyle/>
          <a:p>
            <a:pPr marL="12700">
              <a:lnSpc>
                <a:spcPct val="100000"/>
              </a:lnSpc>
              <a:spcBef>
                <a:spcPts val="100"/>
              </a:spcBef>
            </a:pPr>
            <a:r>
              <a:rPr dirty="0"/>
              <a:t>Xakamaynta Injineerada , sii socota</a:t>
            </a:r>
          </a:p>
        </p:txBody>
      </p:sp>
      <p:sp>
        <p:nvSpPr>
          <p:cNvPr id="3" name="object 3"/>
          <p:cNvSpPr txBox="1"/>
          <p:nvPr/>
        </p:nvSpPr>
        <p:spPr>
          <a:xfrm>
            <a:off x="1145539" y="1610879"/>
            <a:ext cx="9800590" cy="1626870"/>
          </a:xfrm>
          <a:prstGeom prst="rect">
            <a:avLst/>
          </a:prstGeom>
        </p:spPr>
        <p:txBody>
          <a:bodyPr vert="horz" wrap="square" lIns="0" tIns="13335" rIns="0" bIns="0" rtlCol="0">
            <a:spAutoFit/>
          </a:bodyPr>
          <a:lstStyle/>
          <a:p>
            <a:pPr marL="240665" indent="-227965">
              <a:lnSpc>
                <a:spcPct val="100000"/>
              </a:lnSpc>
              <a:spcBef>
                <a:spcPts val="105"/>
              </a:spcBef>
              <a:buFont typeface="Wingdings"/>
              <a:buChar char=""/>
              <a:tabLst>
                <a:tab pos="240665" algn="l"/>
              </a:tabLst>
            </a:pPr>
            <a:r>
              <a:rPr sz="2000" dirty="0">
                <a:solidFill>
                  <a:srgbClr val="003864"/>
                </a:solidFill>
                <a:latin typeface="Calibri"/>
                <a:cs typeface="Calibri"/>
              </a:rPr>
              <a:t>iyadoo la isticmaalayo miisaska wax qaada oo jihooyin  kala duwanu kala socda  si hawluhu u noqdaan kuwo la yareeyo in ay noqdo kuwo soo noqnoqda;</a:t>
            </a:r>
            <a:endParaRPr sz="2000">
              <a:latin typeface="Calibri"/>
              <a:cs typeface="Calibri"/>
            </a:endParaRPr>
          </a:p>
          <a:p>
            <a:pPr marL="240665" marR="5080" indent="-228600">
              <a:lnSpc>
                <a:spcPct val="100000"/>
              </a:lnSpc>
              <a:spcBef>
                <a:spcPts val="1495"/>
              </a:spcBef>
              <a:buFont typeface="Wingdings"/>
              <a:buChar char=""/>
              <a:tabLst>
                <a:tab pos="240665" algn="l"/>
              </a:tabLst>
            </a:pPr>
            <a:r>
              <a:rPr sz="2000" dirty="0">
                <a:solidFill>
                  <a:srgbClr val="003864"/>
                </a:solidFill>
                <a:latin typeface="Calibri"/>
                <a:cs typeface="Calibri"/>
              </a:rPr>
              <a:t>in lagu rakibo qalab alaabada u soo leexiya shaqaalaha si meesha looga saaro ku dhabac daacinta ama laacitaanka xad dhaafka ah; iyo</a:t>
            </a:r>
            <a:endParaRPr sz="2000">
              <a:latin typeface="Calibri"/>
              <a:cs typeface="Calibri"/>
            </a:endParaRPr>
          </a:p>
          <a:p>
            <a:pPr marL="240665" indent="-227965">
              <a:lnSpc>
                <a:spcPct val="100000"/>
              </a:lnSpc>
              <a:spcBef>
                <a:spcPts val="1505"/>
              </a:spcBef>
              <a:buFont typeface="Wingdings"/>
              <a:buChar char=""/>
              <a:tabLst>
                <a:tab pos="240665" algn="l"/>
              </a:tabLst>
            </a:pPr>
            <a:r>
              <a:rPr sz="2000" dirty="0">
                <a:solidFill>
                  <a:srgbClr val="003864"/>
                </a:solidFill>
                <a:latin typeface="Calibri"/>
                <a:cs typeface="Calibri"/>
              </a:rPr>
              <a:t>dib u habaynta qalabyada si ay qofka awood ugu siyaan qaabka jirka oo aan dhinacna u dheeliyeynin/dhexdhexaad ah.</a:t>
            </a:r>
            <a:endParaRPr sz="2000">
              <a:latin typeface="Calibri"/>
              <a:cs typeface="Calibri"/>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6939" y="437610"/>
            <a:ext cx="10216515" cy="1068070"/>
          </a:xfrm>
          <a:prstGeom prst="rect">
            <a:avLst/>
          </a:prstGeom>
        </p:spPr>
        <p:txBody>
          <a:bodyPr vert="horz" wrap="square" lIns="0" tIns="74295" rIns="0" bIns="0" rtlCol="0">
            <a:spAutoFit/>
          </a:bodyPr>
          <a:lstStyle/>
          <a:p>
            <a:pPr marL="12700" marR="5080">
              <a:lnSpc>
                <a:spcPts val="3890"/>
              </a:lnSpc>
              <a:spcBef>
                <a:spcPts val="585"/>
              </a:spcBef>
            </a:pPr>
            <a:r>
              <a:rPr dirty="0">
                <a:solidFill>
                  <a:srgbClr val="000000"/>
                </a:solidFill>
              </a:rPr>
              <a:t>[ Kontaroolada Injineerada ee khataraha ka iman karan isku haboonaanta dadka iyo shaqada (ergonomics) ee hadda jirta ama la furlin doono.]</a:t>
            </a:r>
          </a:p>
        </p:txBody>
      </p:sp>
      <p:sp>
        <p:nvSpPr>
          <p:cNvPr id="3" name="object 3"/>
          <p:cNvSpPr txBox="1"/>
          <p:nvPr/>
        </p:nvSpPr>
        <p:spPr>
          <a:xfrm>
            <a:off x="916939" y="2430145"/>
            <a:ext cx="9848850" cy="1011555"/>
          </a:xfrm>
          <a:prstGeom prst="rect">
            <a:avLst/>
          </a:prstGeom>
        </p:spPr>
        <p:txBody>
          <a:bodyPr vert="horz" wrap="square" lIns="0" tIns="12700" rIns="0" bIns="0" rtlCol="0">
            <a:spAutoFit/>
          </a:bodyPr>
          <a:lstStyle/>
          <a:p>
            <a:pPr marL="240029" indent="-227329">
              <a:lnSpc>
                <a:spcPct val="100000"/>
              </a:lnSpc>
              <a:spcBef>
                <a:spcPts val="100"/>
              </a:spcBef>
              <a:buFont typeface="Arial"/>
              <a:buChar char="•"/>
              <a:tabLst>
                <a:tab pos="240029" algn="l"/>
              </a:tabLst>
            </a:pPr>
            <a:r>
              <a:rPr sz="2400" dirty="0">
                <a:latin typeface="Calibri"/>
                <a:cs typeface="Calibri"/>
              </a:rPr>
              <a:t>[ Faahfaahinta Injineerada maamulka ee khataraha ka iman karan isku haboonaysiinta dadka iyo shaqada (ergonomics) ee jira.]</a:t>
            </a:r>
          </a:p>
          <a:p>
            <a:pPr marL="240029" indent="-227329">
              <a:lnSpc>
                <a:spcPct val="100000"/>
              </a:lnSpc>
              <a:spcBef>
                <a:spcPts val="2000"/>
              </a:spcBef>
              <a:buFont typeface="Arial"/>
              <a:buChar char="•"/>
              <a:tabLst>
                <a:tab pos="240029" algn="l"/>
              </a:tabLst>
            </a:pPr>
            <a:r>
              <a:rPr sz="2400" dirty="0">
                <a:latin typeface="Calibri"/>
                <a:cs typeface="Calibri"/>
              </a:rPr>
              <a:t>[ Faahfaahinta Injineerada maamulka ee khataraha ka iman karan isku haboonaysiinta dadka iyo shaqada (ergonomics) ee la furlin doono.]</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59588" rIns="0" bIns="0" rtlCol="0">
            <a:spAutoFit/>
          </a:bodyPr>
          <a:lstStyle/>
          <a:p>
            <a:pPr marL="12700">
              <a:lnSpc>
                <a:spcPct val="100000"/>
              </a:lnSpc>
              <a:spcBef>
                <a:spcPts val="100"/>
              </a:spcBef>
            </a:pPr>
            <a:r>
              <a:rPr spc="-25" dirty="0"/>
              <a:t>Shuruudaha tababarka</a:t>
            </a:r>
          </a:p>
        </p:txBody>
      </p:sp>
      <p:sp>
        <p:nvSpPr>
          <p:cNvPr id="4" name="object 4"/>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sz="1200" spc="-10" dirty="0">
                <a:latin typeface="Calibri"/>
                <a:cs typeface="Calibri"/>
              </a:rPr>
              <a:t>dli.mn.gov</a:t>
            </a:r>
            <a:endParaRPr sz="1200">
              <a:latin typeface="Calibri"/>
              <a:cs typeface="Calibri"/>
            </a:endParaRP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17475">
              <a:lnSpc>
                <a:spcPts val="1240"/>
              </a:lnSpc>
            </a:pPr>
            <a:fld id="{81D60167-4931-47E6-BA6A-407CBD079E47}" type="slidenum">
              <a:rPr spc="-50" dirty="0"/>
              <a:t>4</a:t>
            </a:fld>
            <a:endParaRPr spc="-50" dirty="0"/>
          </a:p>
        </p:txBody>
      </p:sp>
      <p:sp>
        <p:nvSpPr>
          <p:cNvPr id="3" name="object 3"/>
          <p:cNvSpPr txBox="1"/>
          <p:nvPr/>
        </p:nvSpPr>
        <p:spPr>
          <a:xfrm>
            <a:off x="916938" y="1482115"/>
            <a:ext cx="10717530" cy="4629472"/>
          </a:xfrm>
          <a:prstGeom prst="rect">
            <a:avLst/>
          </a:prstGeom>
        </p:spPr>
        <p:txBody>
          <a:bodyPr vert="horz" wrap="square" lIns="0" tIns="12700" rIns="0" bIns="0" rtlCol="0">
            <a:spAutoFit/>
          </a:bodyPr>
          <a:lstStyle/>
          <a:p>
            <a:pPr marL="12700">
              <a:lnSpc>
                <a:spcPct val="100000"/>
              </a:lnSpc>
              <a:spcBef>
                <a:spcPts val="100"/>
              </a:spcBef>
            </a:pPr>
            <a:r>
              <a:rPr sz="2000" dirty="0">
                <a:solidFill>
                  <a:srgbClr val="003864"/>
                </a:solidFill>
                <a:latin typeface="Calibri"/>
                <a:cs typeface="Calibri"/>
              </a:rPr>
              <a:t>Loo shaqeeyaha fay ku waajibtay qaybtani waa in ay u tababaraa dhammaan shaqaalaha waxyaabaha soo socda:</a:t>
            </a:r>
            <a:endParaRPr sz="2000" dirty="0">
              <a:latin typeface="Calibri"/>
              <a:cs typeface="Calibri"/>
            </a:endParaRPr>
          </a:p>
          <a:p>
            <a:pPr marL="469265" indent="-456565">
              <a:lnSpc>
                <a:spcPct val="100000"/>
              </a:lnSpc>
              <a:spcBef>
                <a:spcPts val="2005"/>
              </a:spcBef>
              <a:buAutoNum type="arabicParenR"/>
              <a:tabLst>
                <a:tab pos="469265" algn="l"/>
              </a:tabLst>
            </a:pPr>
            <a:r>
              <a:rPr sz="2000" dirty="0">
                <a:solidFill>
                  <a:srgbClr val="003864"/>
                </a:solidFill>
                <a:latin typeface="Calibri"/>
                <a:cs typeface="Calibri"/>
              </a:rPr>
              <a:t>Magaca qof kasta oo ku jira guddiga badbaadada ee loo shaqeeyaha;</a:t>
            </a:r>
            <a:endParaRPr sz="2000" dirty="0">
              <a:latin typeface="Calibri"/>
              <a:cs typeface="Calibri"/>
            </a:endParaRPr>
          </a:p>
          <a:p>
            <a:pPr marL="469265" indent="-456565">
              <a:lnSpc>
                <a:spcPct val="100000"/>
              </a:lnSpc>
              <a:spcBef>
                <a:spcPts val="2000"/>
              </a:spcBef>
              <a:buAutoNum type="arabicParenR"/>
              <a:tabLst>
                <a:tab pos="469265" algn="l"/>
              </a:tabLst>
            </a:pPr>
            <a:r>
              <a:rPr sz="2000" dirty="0">
                <a:solidFill>
                  <a:srgbClr val="003864"/>
                </a:solidFill>
                <a:latin typeface="Calibri"/>
                <a:cs typeface="Calibri"/>
              </a:rPr>
              <a:t>barnaamijka xarunta ee isku haboonaanta dadka iyo shaqada (ergonomics);</a:t>
            </a:r>
            <a:endParaRPr sz="2000" dirty="0">
              <a:latin typeface="Calibri"/>
              <a:cs typeface="Calibri"/>
            </a:endParaRPr>
          </a:p>
          <a:p>
            <a:pPr marL="469900" marR="336550" indent="-457200">
              <a:lnSpc>
                <a:spcPct val="100000"/>
              </a:lnSpc>
              <a:spcBef>
                <a:spcPts val="1995"/>
              </a:spcBef>
              <a:buAutoNum type="arabicParenR"/>
              <a:tabLst>
                <a:tab pos="469900" algn="l"/>
              </a:tabLst>
            </a:pPr>
            <a:r>
              <a:rPr sz="2000" dirty="0">
                <a:solidFill>
                  <a:srgbClr val="003864"/>
                </a:solidFill>
                <a:latin typeface="Calibri"/>
                <a:cs typeface="Calibri"/>
              </a:rPr>
              <a:t>astaamaha iyo calaamadaha hore ee dhaawacyada murqaha iyo lafaha iyo hababka looga soo warbixinayo;</a:t>
            </a:r>
            <a:endParaRPr sz="2000" dirty="0">
              <a:latin typeface="Calibri"/>
              <a:cs typeface="Calibri"/>
            </a:endParaRPr>
          </a:p>
          <a:p>
            <a:pPr marL="469265" indent="-456565">
              <a:lnSpc>
                <a:spcPct val="100000"/>
              </a:lnSpc>
              <a:spcBef>
                <a:spcPts val="2005"/>
              </a:spcBef>
              <a:buAutoNum type="arabicParenR"/>
              <a:tabLst>
                <a:tab pos="469265" algn="l"/>
              </a:tabLst>
            </a:pPr>
            <a:r>
              <a:rPr sz="2000" dirty="0">
                <a:solidFill>
                  <a:srgbClr val="003864"/>
                </a:solidFill>
                <a:latin typeface="Calibri"/>
                <a:cs typeface="Calibri"/>
              </a:rPr>
              <a:t>Habka loogu talagalay ka soo warbixinta dhaawacyada iyo waxyaabaha kale ee khatarta ah;</a:t>
            </a:r>
            <a:endParaRPr sz="2000" dirty="0">
              <a:latin typeface="Calibri"/>
              <a:cs typeface="Calibri"/>
            </a:endParaRPr>
          </a:p>
          <a:p>
            <a:pPr marL="469900" marR="5080" indent="-457200">
              <a:lnSpc>
                <a:spcPct val="100000"/>
              </a:lnSpc>
              <a:spcBef>
                <a:spcPts val="2000"/>
              </a:spcBef>
              <a:buAutoNum type="arabicParenR"/>
              <a:tabLst>
                <a:tab pos="469900" algn="l"/>
              </a:tabLst>
            </a:pPr>
            <a:r>
              <a:rPr sz="2000" dirty="0">
                <a:solidFill>
                  <a:srgbClr val="003864"/>
                </a:solidFill>
                <a:latin typeface="Calibri"/>
                <a:cs typeface="Calibri"/>
              </a:rPr>
              <a:t>Kontaroolada maamulka ama Injineerada ee la xiriira khataraha ka iman karan isku haboonaanta dadka iyo shaqada (ergonomics) ee hadda jirta ama la furlin doono; iyo</a:t>
            </a:r>
            <a:endParaRPr sz="2000" dirty="0">
              <a:latin typeface="Calibri"/>
              <a:cs typeface="Calibri"/>
            </a:endParaRPr>
          </a:p>
          <a:p>
            <a:pPr marL="469265" indent="-456565">
              <a:lnSpc>
                <a:spcPct val="100000"/>
              </a:lnSpc>
              <a:spcBef>
                <a:spcPts val="1995"/>
              </a:spcBef>
              <a:buAutoNum type="arabicParenR"/>
              <a:tabLst>
                <a:tab pos="469265" algn="l"/>
              </a:tabLst>
            </a:pPr>
            <a:r>
              <a:rPr sz="2000" dirty="0">
                <a:solidFill>
                  <a:srgbClr val="003864"/>
                </a:solidFill>
                <a:latin typeface="Calibri"/>
                <a:cs typeface="Calibri"/>
              </a:rPr>
              <a:t>shuruudaha xeerka Minn. Stat. 182.677, subd. 9.</a:t>
            </a:r>
            <a:endParaRPr sz="2000" dirty="0">
              <a:latin typeface="Calibri"/>
              <a:cs typeface="Calibri"/>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59588" rIns="0" bIns="0" rtlCol="0">
            <a:spAutoFit/>
          </a:bodyPr>
          <a:lstStyle/>
          <a:p>
            <a:pPr marL="12700">
              <a:lnSpc>
                <a:spcPct val="100000"/>
              </a:lnSpc>
              <a:spcBef>
                <a:spcPts val="100"/>
              </a:spcBef>
            </a:pPr>
            <a:r>
              <a:rPr spc="-10" dirty="0"/>
              <a:t>Xakamaynta maamulka </a:t>
            </a:r>
          </a:p>
        </p:txBody>
      </p:sp>
      <p:sp>
        <p:nvSpPr>
          <p:cNvPr id="5" name="object 5"/>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sz="1200" spc="-10" dirty="0">
                <a:latin typeface="Calibri"/>
                <a:cs typeface="Calibri"/>
              </a:rPr>
              <a:t>dli.mn.gov</a:t>
            </a:r>
            <a:endParaRPr sz="1200">
              <a:latin typeface="Calibri"/>
              <a:cs typeface="Calibri"/>
            </a:endParaRPr>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39370">
              <a:lnSpc>
                <a:spcPts val="1240"/>
              </a:lnSpc>
            </a:pPr>
            <a:fld id="{81D60167-4931-47E6-BA6A-407CBD079E47}" type="slidenum">
              <a:rPr spc="-25" dirty="0"/>
              <a:t>40</a:t>
            </a:fld>
            <a:endParaRPr spc="-25" dirty="0"/>
          </a:p>
        </p:txBody>
      </p:sp>
      <p:sp>
        <p:nvSpPr>
          <p:cNvPr id="3" name="object 3"/>
          <p:cNvSpPr txBox="1"/>
          <p:nvPr/>
        </p:nvSpPr>
        <p:spPr>
          <a:xfrm>
            <a:off x="916939" y="1607832"/>
            <a:ext cx="4738370" cy="4372992"/>
          </a:xfrm>
          <a:prstGeom prst="rect">
            <a:avLst/>
          </a:prstGeom>
        </p:spPr>
        <p:txBody>
          <a:bodyPr vert="horz" wrap="square" lIns="0" tIns="12700" rIns="0" bIns="0" rtlCol="0">
            <a:spAutoFit/>
          </a:bodyPr>
          <a:lstStyle/>
          <a:p>
            <a:pPr marL="12700" marR="5080">
              <a:lnSpc>
                <a:spcPct val="100000"/>
              </a:lnSpc>
              <a:spcBef>
                <a:spcPts val="100"/>
              </a:spcBef>
            </a:pPr>
            <a:r>
              <a:rPr sz="2000" spc="-10" dirty="0">
                <a:solidFill>
                  <a:srgbClr val="003864"/>
                </a:solidFill>
                <a:latin typeface="Calibri"/>
                <a:cs typeface="Calibri"/>
              </a:rPr>
              <a:t>Koontaroolada maamulku waxay dejiyaan dhaqamo shaqo oo yareeya muddada shaqada, inta jeer ama xooga inta ay le'egtahay soo gaarista khatartu. Tan waxaa ka mid noqon kara:</a:t>
            </a:r>
            <a:endParaRPr sz="2000" dirty="0">
              <a:latin typeface="Calibri"/>
              <a:cs typeface="Calibri"/>
            </a:endParaRPr>
          </a:p>
          <a:p>
            <a:pPr marL="240029" indent="-227329">
              <a:lnSpc>
                <a:spcPct val="100000"/>
              </a:lnSpc>
              <a:spcBef>
                <a:spcPts val="2000"/>
              </a:spcBef>
              <a:buFont typeface="Arial"/>
              <a:buChar char="•"/>
              <a:tabLst>
                <a:tab pos="240029" algn="l"/>
              </a:tabLst>
            </a:pPr>
            <a:r>
              <a:rPr sz="2000" dirty="0">
                <a:solidFill>
                  <a:srgbClr val="003864"/>
                </a:solidFill>
                <a:latin typeface="Calibri"/>
                <a:cs typeface="Calibri"/>
              </a:rPr>
              <a:t>tababarka habka shaqada;</a:t>
            </a:r>
            <a:endParaRPr sz="2000" dirty="0">
              <a:latin typeface="Calibri"/>
              <a:cs typeface="Calibri"/>
            </a:endParaRPr>
          </a:p>
          <a:p>
            <a:pPr marL="240029" indent="-227329">
              <a:lnSpc>
                <a:spcPct val="100000"/>
              </a:lnSpc>
              <a:spcBef>
                <a:spcPts val="2005"/>
              </a:spcBef>
              <a:buFont typeface="Arial"/>
              <a:buChar char="•"/>
              <a:tabLst>
                <a:tab pos="240029" algn="l"/>
              </a:tabLst>
            </a:pPr>
            <a:r>
              <a:rPr sz="2000" dirty="0">
                <a:solidFill>
                  <a:srgbClr val="003864"/>
                </a:solidFill>
                <a:latin typeface="Calibri"/>
                <a:cs typeface="Calibri"/>
              </a:rPr>
              <a:t>U kala wareegitaanka shaqada</a:t>
            </a:r>
            <a:endParaRPr sz="2000" dirty="0">
              <a:latin typeface="Calibri"/>
              <a:cs typeface="Calibri"/>
            </a:endParaRPr>
          </a:p>
          <a:p>
            <a:pPr marL="240029" indent="-227329">
              <a:lnSpc>
                <a:spcPct val="100000"/>
              </a:lnSpc>
              <a:spcBef>
                <a:spcPts val="1995"/>
              </a:spcBef>
              <a:buFont typeface="Arial"/>
              <a:buChar char="•"/>
              <a:tabLst>
                <a:tab pos="240029" algn="l"/>
              </a:tabLst>
            </a:pPr>
            <a:r>
              <a:rPr sz="2000" dirty="0">
                <a:solidFill>
                  <a:srgbClr val="003864"/>
                </a:solidFill>
                <a:latin typeface="Calibri"/>
                <a:cs typeface="Calibri"/>
              </a:rPr>
              <a:t>ballaarinta shaqada;</a:t>
            </a:r>
            <a:endParaRPr sz="2000" dirty="0">
              <a:latin typeface="Calibri"/>
              <a:cs typeface="Calibri"/>
            </a:endParaRPr>
          </a:p>
          <a:p>
            <a:pPr marL="240029" indent="-227329">
              <a:lnSpc>
                <a:spcPct val="100000"/>
              </a:lnSpc>
              <a:spcBef>
                <a:spcPts val="2000"/>
              </a:spcBef>
              <a:buFont typeface="Arial"/>
              <a:buChar char="•"/>
              <a:tabLst>
                <a:tab pos="240029" algn="l"/>
              </a:tabLst>
            </a:pPr>
            <a:r>
              <a:rPr sz="2000" dirty="0">
                <a:solidFill>
                  <a:srgbClr val="003864"/>
                </a:solidFill>
                <a:latin typeface="Calibri"/>
                <a:cs typeface="Calibri"/>
              </a:rPr>
              <a:t>hubinta qaadashada nasasho ku filan;</a:t>
            </a:r>
            <a:endParaRPr sz="2000" dirty="0">
              <a:latin typeface="Calibri"/>
              <a:cs typeface="Calibri"/>
            </a:endParaRPr>
          </a:p>
          <a:p>
            <a:pPr marL="240029" indent="-227329">
              <a:lnSpc>
                <a:spcPct val="100000"/>
              </a:lnSpc>
              <a:spcBef>
                <a:spcPts val="2005"/>
              </a:spcBef>
              <a:buFont typeface="Arial"/>
              <a:buChar char="•"/>
              <a:tabLst>
                <a:tab pos="240029" algn="l"/>
              </a:tabLst>
            </a:pPr>
            <a:r>
              <a:rPr sz="2000" dirty="0">
                <a:solidFill>
                  <a:srgbClr val="003864"/>
                </a:solidFill>
                <a:latin typeface="Calibri"/>
                <a:cs typeface="Calibri"/>
              </a:rPr>
              <a:t>hagaajinta xawaaraha laynka shaqada;</a:t>
            </a:r>
            <a:endParaRPr sz="2000" dirty="0">
              <a:latin typeface="Calibri"/>
              <a:cs typeface="Calibri"/>
            </a:endParaRPr>
          </a:p>
        </p:txBody>
      </p:sp>
      <p:sp>
        <p:nvSpPr>
          <p:cNvPr id="4" name="object 4"/>
          <p:cNvSpPr txBox="1"/>
          <p:nvPr/>
        </p:nvSpPr>
        <p:spPr>
          <a:xfrm>
            <a:off x="6250940" y="1607832"/>
            <a:ext cx="4608830" cy="4680769"/>
          </a:xfrm>
          <a:prstGeom prst="rect">
            <a:avLst/>
          </a:prstGeom>
        </p:spPr>
        <p:txBody>
          <a:bodyPr vert="horz" wrap="square" lIns="0" tIns="12700" rIns="0" bIns="0" rtlCol="0">
            <a:spAutoFit/>
          </a:bodyPr>
          <a:lstStyle/>
          <a:p>
            <a:pPr marL="240029" indent="-227329">
              <a:lnSpc>
                <a:spcPct val="100000"/>
              </a:lnSpc>
              <a:spcBef>
                <a:spcPts val="100"/>
              </a:spcBef>
              <a:buFont typeface="Arial"/>
              <a:buChar char="•"/>
              <a:tabLst>
                <a:tab pos="240029" algn="l"/>
              </a:tabLst>
            </a:pPr>
            <a:r>
              <a:rPr sz="2000" spc="-10" dirty="0">
                <a:solidFill>
                  <a:srgbClr val="003864"/>
                </a:solidFill>
                <a:latin typeface="Calibri"/>
                <a:cs typeface="Calibri"/>
              </a:rPr>
              <a:t>samaynta xadka wax kor u qaadista;</a:t>
            </a:r>
            <a:endParaRPr sz="2000" dirty="0">
              <a:latin typeface="Calibri"/>
              <a:cs typeface="Calibri"/>
            </a:endParaRPr>
          </a:p>
          <a:p>
            <a:pPr marL="240029" indent="-227329">
              <a:lnSpc>
                <a:spcPct val="100000"/>
              </a:lnSpc>
              <a:spcBef>
                <a:spcPts val="2000"/>
              </a:spcBef>
              <a:buFont typeface="Arial"/>
              <a:buChar char="•"/>
              <a:tabLst>
                <a:tab pos="240029" algn="l"/>
              </a:tabLst>
            </a:pPr>
            <a:r>
              <a:rPr sz="2000" dirty="0">
                <a:solidFill>
                  <a:srgbClr val="003864"/>
                </a:solidFill>
                <a:latin typeface="Calibri"/>
                <a:cs typeface="Calibri"/>
              </a:rPr>
              <a:t>dejinta heerarka wax soo saarka;</a:t>
            </a:r>
            <a:endParaRPr sz="2000" dirty="0">
              <a:latin typeface="Calibri"/>
              <a:cs typeface="Calibri"/>
            </a:endParaRPr>
          </a:p>
          <a:p>
            <a:pPr marL="240029" indent="-227329">
              <a:lnSpc>
                <a:spcPct val="100000"/>
              </a:lnSpc>
              <a:spcBef>
                <a:spcPts val="2005"/>
              </a:spcBef>
              <a:buFont typeface="Arial"/>
              <a:buChar char="•"/>
              <a:tabLst>
                <a:tab pos="240029" algn="l"/>
              </a:tabLst>
            </a:pPr>
            <a:r>
              <a:rPr sz="2000" dirty="0">
                <a:solidFill>
                  <a:srgbClr val="003864"/>
                </a:solidFill>
                <a:latin typeface="Calibri"/>
                <a:cs typeface="Calibri"/>
              </a:rPr>
              <a:t>kordhinta shaqaalaha;</a:t>
            </a:r>
            <a:endParaRPr sz="2000" dirty="0">
              <a:latin typeface="Calibri"/>
              <a:cs typeface="Calibri"/>
            </a:endParaRPr>
          </a:p>
          <a:p>
            <a:pPr marL="240029" indent="-227329">
              <a:lnSpc>
                <a:spcPct val="100000"/>
              </a:lnSpc>
              <a:spcBef>
                <a:spcPts val="1995"/>
              </a:spcBef>
              <a:buFont typeface="Arial"/>
              <a:buChar char="•"/>
              <a:tabLst>
                <a:tab pos="240029" algn="l"/>
              </a:tabLst>
            </a:pPr>
            <a:r>
              <a:rPr sz="2000" spc="-10" dirty="0">
                <a:solidFill>
                  <a:srgbClr val="003864"/>
                </a:solidFill>
                <a:latin typeface="Calibri"/>
                <a:cs typeface="Calibri"/>
              </a:rPr>
              <a:t>dayactirkaqalabka;</a:t>
            </a:r>
            <a:endParaRPr sz="2000" dirty="0">
              <a:latin typeface="Calibri"/>
              <a:cs typeface="Calibri"/>
            </a:endParaRPr>
          </a:p>
          <a:p>
            <a:pPr marL="240029" marR="5080" indent="-227329">
              <a:lnSpc>
                <a:spcPct val="100000"/>
              </a:lnSpc>
              <a:spcBef>
                <a:spcPts val="2000"/>
              </a:spcBef>
              <a:buFont typeface="Arial"/>
              <a:buChar char="•"/>
              <a:tabLst>
                <a:tab pos="241300" algn="l"/>
              </a:tabLst>
            </a:pPr>
            <a:r>
              <a:rPr sz="2000" dirty="0">
                <a:solidFill>
                  <a:srgbClr val="003864"/>
                </a:solidFill>
                <a:latin typeface="Calibri"/>
                <a:cs typeface="Calibri"/>
              </a:rPr>
              <a:t>hoos u dhigida dhererka muddada shaqada ama xaddidida tirada saacadaha dheeraadka ah;</a:t>
            </a:r>
            <a:endParaRPr sz="2000" dirty="0">
              <a:latin typeface="Calibri"/>
              <a:cs typeface="Calibri"/>
            </a:endParaRPr>
          </a:p>
          <a:p>
            <a:pPr marL="240029" marR="31750" indent="-227329">
              <a:lnSpc>
                <a:spcPct val="100000"/>
              </a:lnSpc>
              <a:spcBef>
                <a:spcPts val="2005"/>
              </a:spcBef>
              <a:buFont typeface="Arial"/>
              <a:buChar char="•"/>
              <a:tabLst>
                <a:tab pos="241300" algn="l"/>
              </a:tabLst>
            </a:pPr>
            <a:r>
              <a:rPr sz="2000" dirty="0">
                <a:solidFill>
                  <a:srgbClr val="003864"/>
                </a:solidFill>
                <a:latin typeface="Calibri"/>
                <a:cs typeface="Calibri"/>
              </a:rPr>
              <a:t>beddelidda xeerarka shaqada iyo nidaamyada, sida jadwalka nasashada badan leh si loogu ogolaado nasasho iyo ka soo kabsasho;</a:t>
            </a:r>
            <a:endParaRPr sz="2000" dirty="0">
              <a:latin typeface="Calibri"/>
              <a:cs typeface="Calibri"/>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59588" rIns="0" bIns="0" rtlCol="0">
            <a:spAutoFit/>
          </a:bodyPr>
          <a:lstStyle/>
          <a:p>
            <a:pPr marL="12700">
              <a:lnSpc>
                <a:spcPct val="100000"/>
              </a:lnSpc>
              <a:spcBef>
                <a:spcPts val="100"/>
              </a:spcBef>
            </a:pPr>
            <a:r>
              <a:rPr spc="-10" dirty="0"/>
              <a:t>Xakamaynta maamulka, sii socota</a:t>
            </a:r>
          </a:p>
        </p:txBody>
      </p:sp>
      <p:sp>
        <p:nvSpPr>
          <p:cNvPr id="5" name="object 5"/>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sz="1200" spc="-10" dirty="0">
                <a:latin typeface="Calibri"/>
                <a:cs typeface="Calibri"/>
              </a:rPr>
              <a:t>dli.mn.gov</a:t>
            </a:r>
            <a:endParaRPr sz="1200">
              <a:latin typeface="Calibri"/>
              <a:cs typeface="Calibri"/>
            </a:endParaRPr>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39370">
              <a:lnSpc>
                <a:spcPts val="1240"/>
              </a:lnSpc>
            </a:pPr>
            <a:fld id="{81D60167-4931-47E6-BA6A-407CBD079E47}" type="slidenum">
              <a:rPr spc="-25" dirty="0"/>
              <a:t>41</a:t>
            </a:fld>
            <a:endParaRPr spc="-25" dirty="0"/>
          </a:p>
        </p:txBody>
      </p:sp>
      <p:sp>
        <p:nvSpPr>
          <p:cNvPr id="3" name="object 3"/>
          <p:cNvSpPr txBox="1">
            <a:spLocks noGrp="1"/>
          </p:cNvSpPr>
          <p:nvPr>
            <p:ph sz="half" idx="2"/>
          </p:nvPr>
        </p:nvSpPr>
        <p:spPr>
          <a:xfrm>
            <a:off x="916939" y="1607832"/>
            <a:ext cx="4961890" cy="3603551"/>
          </a:xfrm>
          <a:prstGeom prst="rect">
            <a:avLst/>
          </a:prstGeom>
        </p:spPr>
        <p:txBody>
          <a:bodyPr vert="horz" wrap="square" lIns="0" tIns="12700" rIns="0" bIns="0" rtlCol="0">
            <a:spAutoFit/>
          </a:bodyPr>
          <a:lstStyle/>
          <a:p>
            <a:pPr marL="240029" marR="5080" indent="-227329">
              <a:lnSpc>
                <a:spcPct val="100000"/>
              </a:lnSpc>
              <a:spcBef>
                <a:spcPts val="100"/>
              </a:spcBef>
              <a:buFont typeface="Arial"/>
              <a:buChar char="•"/>
              <a:tabLst>
                <a:tab pos="241300" algn="l"/>
              </a:tabLst>
            </a:pPr>
            <a:r>
              <a:rPr sz="2000" dirty="0"/>
              <a:t>tababbarka aqoonsiga waxyaabaha khatarta soo gaarta murqaha iyo lafaha (MSD) iyo tilmaamaha hababka iyo farsamooyinka fududayn kara baahida ama culayska hawsha, sida welwelka iyo daalka;</a:t>
            </a:r>
          </a:p>
          <a:p>
            <a:pPr marL="240029" marR="5080" indent="-227329">
              <a:lnSpc>
                <a:spcPct val="100000"/>
              </a:lnSpc>
              <a:spcBef>
                <a:spcPts val="2000"/>
              </a:spcBef>
              <a:buFont typeface="Arial"/>
              <a:buChar char="•"/>
              <a:tabLst>
                <a:tab pos="241300" algn="l"/>
              </a:tabLst>
            </a:pPr>
            <a:r>
              <a:rPr sz="2000" spc="-10" dirty="0"/>
              <a:t>warwareejinta beddelitaanka shaqaalaha ku shaqeeya shaqooyinka jir  ahaan daalka leh;</a:t>
            </a:r>
          </a:p>
          <a:p>
            <a:pPr marL="240029" marR="8255" indent="-227329">
              <a:lnSpc>
                <a:spcPct val="100000"/>
              </a:lnSpc>
              <a:spcBef>
                <a:spcPts val="2005"/>
              </a:spcBef>
              <a:buFont typeface="Arial"/>
              <a:buChar char="•"/>
              <a:tabLst>
                <a:tab pos="241300" algn="l"/>
              </a:tabLst>
            </a:pPr>
            <a:r>
              <a:rPr sz="2000" dirty="0"/>
              <a:t>in looga baahanyahay in waxyaabaha culeyska ah keliya in ay qaadaan laba qof, si loo xaddido xoog adeegsiga;</a:t>
            </a:r>
          </a:p>
        </p:txBody>
      </p:sp>
      <p:sp>
        <p:nvSpPr>
          <p:cNvPr id="4" name="object 4"/>
          <p:cNvSpPr txBox="1">
            <a:spLocks noGrp="1"/>
          </p:cNvSpPr>
          <p:nvPr>
            <p:ph sz="half" idx="3"/>
          </p:nvPr>
        </p:nvSpPr>
        <p:spPr>
          <a:xfrm>
            <a:off x="6250940" y="1607832"/>
            <a:ext cx="4966970" cy="3911327"/>
          </a:xfrm>
          <a:prstGeom prst="rect">
            <a:avLst/>
          </a:prstGeom>
        </p:spPr>
        <p:txBody>
          <a:bodyPr vert="horz" wrap="square" lIns="0" tIns="12700" rIns="0" bIns="0" rtlCol="0">
            <a:spAutoFit/>
          </a:bodyPr>
          <a:lstStyle/>
          <a:p>
            <a:pPr marL="240029" marR="5080" indent="-227329">
              <a:lnSpc>
                <a:spcPct val="100000"/>
              </a:lnSpc>
              <a:spcBef>
                <a:spcPts val="100"/>
              </a:spcBef>
              <a:buFont typeface="Arial"/>
              <a:buChar char="•"/>
              <a:tabLst>
                <a:tab pos="241300" algn="l"/>
              </a:tabLst>
            </a:pPr>
            <a:r>
              <a:rPr sz="2000" spc="-10" dirty="0"/>
              <a:t>samaynta habab lagu kala bedbedelayo shaqaalaha si loo yareeyo muddada xoog adeegsiga joogtada ah, oo loo yareeyo howlaha soo noqnoqda iyo u taagnaanta qaab aan haboonayn;</a:t>
            </a:r>
          </a:p>
          <a:p>
            <a:pPr marL="240029" marR="127000" indent="-227329">
              <a:lnSpc>
                <a:spcPct val="100000"/>
              </a:lnSpc>
              <a:spcBef>
                <a:spcPts val="2000"/>
              </a:spcBef>
              <a:buFont typeface="Arial"/>
              <a:buChar char="•"/>
              <a:tabLst>
                <a:tab pos="241300" algn="l"/>
              </a:tabLst>
            </a:pPr>
            <a:r>
              <a:rPr sz="2000" spc="-10" dirty="0"/>
              <a:t>shaqaaleysiinta "shaqaalaha wareegtada ah" si ay u bixiyaan nasasho xilliyeed inta u dhaxaysa nasashooyinka la qorsheeyay; iyo</a:t>
            </a:r>
          </a:p>
          <a:p>
            <a:pPr marL="240029" marR="878205" indent="-227329">
              <a:lnSpc>
                <a:spcPct val="100000"/>
              </a:lnSpc>
              <a:spcBef>
                <a:spcPts val="2005"/>
              </a:spcBef>
              <a:buFont typeface="Arial"/>
              <a:buChar char="•"/>
              <a:tabLst>
                <a:tab pos="241300" algn="l"/>
              </a:tabLst>
            </a:pPr>
            <a:r>
              <a:rPr sz="2000" dirty="0"/>
              <a:t>isticmaalka iyo dayactirka qalabka mashiinada naqaska ku shaqeeya iyo qalabka korontada ku shaqeeya.</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6939" y="437610"/>
            <a:ext cx="10214610" cy="1575431"/>
          </a:xfrm>
          <a:prstGeom prst="rect">
            <a:avLst/>
          </a:prstGeom>
        </p:spPr>
        <p:txBody>
          <a:bodyPr vert="horz" wrap="square" lIns="0" tIns="74295" rIns="0" bIns="0" rtlCol="0">
            <a:spAutoFit/>
          </a:bodyPr>
          <a:lstStyle/>
          <a:p>
            <a:pPr marL="12700" marR="5080">
              <a:lnSpc>
                <a:spcPts val="3890"/>
              </a:lnSpc>
              <a:spcBef>
                <a:spcPts val="585"/>
              </a:spcBef>
            </a:pPr>
            <a:r>
              <a:rPr spc="-10" dirty="0">
                <a:solidFill>
                  <a:srgbClr val="000000"/>
                </a:solidFill>
              </a:rPr>
              <a:t>[</a:t>
            </a:r>
            <a:r>
              <a:rPr spc="-10" dirty="0" err="1">
                <a:solidFill>
                  <a:srgbClr val="000000"/>
                </a:solidFill>
              </a:rPr>
              <a:t>Kontaroolada</a:t>
            </a:r>
            <a:r>
              <a:rPr spc="-10" dirty="0">
                <a:solidFill>
                  <a:srgbClr val="000000"/>
                </a:solidFill>
              </a:rPr>
              <a:t> maamulka ee khataraha ka iman karan isku haboonaanta dadka iyo shaqada (ergonomics) ee hadda jirta ama la furlin doono.]</a:t>
            </a:r>
          </a:p>
        </p:txBody>
      </p:sp>
      <p:sp>
        <p:nvSpPr>
          <p:cNvPr id="3" name="object 3"/>
          <p:cNvSpPr txBox="1"/>
          <p:nvPr/>
        </p:nvSpPr>
        <p:spPr>
          <a:xfrm>
            <a:off x="916939" y="2286000"/>
            <a:ext cx="10222865" cy="1011555"/>
          </a:xfrm>
          <a:prstGeom prst="rect">
            <a:avLst/>
          </a:prstGeom>
        </p:spPr>
        <p:txBody>
          <a:bodyPr vert="horz" wrap="square" lIns="0" tIns="12700" rIns="0" bIns="0" rtlCol="0">
            <a:spAutoFit/>
          </a:bodyPr>
          <a:lstStyle/>
          <a:p>
            <a:pPr marL="240029" indent="-227329">
              <a:lnSpc>
                <a:spcPct val="100000"/>
              </a:lnSpc>
              <a:spcBef>
                <a:spcPts val="100"/>
              </a:spcBef>
              <a:buFont typeface="Arial"/>
              <a:buChar char="•"/>
              <a:tabLst>
                <a:tab pos="240029" algn="l"/>
              </a:tabLst>
            </a:pPr>
            <a:r>
              <a:rPr sz="2400" dirty="0">
                <a:latin typeface="Calibri"/>
                <a:cs typeface="Calibri"/>
              </a:rPr>
              <a:t>[ Faahfaahinta kontaroolada maamulka ee khataraha ka iman karan isku haboonaysiinta dadka iyo shaqada (ergonomics) ee hadda jira.]</a:t>
            </a:r>
          </a:p>
          <a:p>
            <a:pPr marL="240029" indent="-227329">
              <a:lnSpc>
                <a:spcPct val="100000"/>
              </a:lnSpc>
              <a:spcBef>
                <a:spcPts val="2000"/>
              </a:spcBef>
              <a:buFont typeface="Arial"/>
              <a:buChar char="•"/>
              <a:tabLst>
                <a:tab pos="240029" algn="l"/>
              </a:tabLst>
            </a:pPr>
            <a:r>
              <a:rPr sz="2400" dirty="0">
                <a:latin typeface="Calibri"/>
                <a:cs typeface="Calibri"/>
              </a:rPr>
              <a:t>[Faahfaahinta kontaroolada maamulka ee khataraha ka iman karan isku haboonaysiinta dadka iyo shaqada (ergonomics) ee la furlin doono.]</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59588" rIns="0" bIns="0" rtlCol="0">
            <a:spAutoFit/>
          </a:bodyPr>
          <a:lstStyle/>
          <a:p>
            <a:pPr marL="12700">
              <a:lnSpc>
                <a:spcPct val="100000"/>
              </a:lnSpc>
              <a:spcBef>
                <a:spcPts val="100"/>
              </a:spcBef>
            </a:pPr>
            <a:r>
              <a:rPr dirty="0"/>
              <a:t>Subd. 9, soo gudbinta oo la dhiiri galiyay</a:t>
            </a:r>
          </a:p>
        </p:txBody>
      </p:sp>
      <p:sp>
        <p:nvSpPr>
          <p:cNvPr id="4" name="object 4"/>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sz="1200" spc="-10" dirty="0">
                <a:latin typeface="Calibri"/>
                <a:cs typeface="Calibri"/>
              </a:rPr>
              <a:t>dli.mn.gov</a:t>
            </a:r>
            <a:endParaRPr sz="1200">
              <a:latin typeface="Calibri"/>
              <a:cs typeface="Calibri"/>
            </a:endParaRP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9370">
              <a:lnSpc>
                <a:spcPts val="1240"/>
              </a:lnSpc>
            </a:pPr>
            <a:fld id="{81D60167-4931-47E6-BA6A-407CBD079E47}" type="slidenum">
              <a:rPr spc="-25" dirty="0"/>
              <a:t>43</a:t>
            </a:fld>
            <a:endParaRPr spc="-25" dirty="0"/>
          </a:p>
        </p:txBody>
      </p:sp>
      <p:sp>
        <p:nvSpPr>
          <p:cNvPr id="3" name="object 3"/>
          <p:cNvSpPr txBox="1">
            <a:spLocks noGrp="1"/>
          </p:cNvSpPr>
          <p:nvPr>
            <p:ph type="body" idx="1"/>
          </p:nvPr>
        </p:nvSpPr>
        <p:spPr>
          <a:prstGeom prst="rect">
            <a:avLst/>
          </a:prstGeom>
        </p:spPr>
        <p:txBody>
          <a:bodyPr vert="horz" wrap="square" lIns="0" tIns="191637" rIns="0" bIns="0" rtlCol="0">
            <a:spAutoFit/>
          </a:bodyPr>
          <a:lstStyle/>
          <a:p>
            <a:pPr marL="529590" marR="5080" indent="-227329">
              <a:lnSpc>
                <a:spcPct val="100000"/>
              </a:lnSpc>
              <a:spcBef>
                <a:spcPts val="100"/>
              </a:spcBef>
              <a:buFont typeface="Arial"/>
              <a:buChar char="•"/>
              <a:tabLst>
                <a:tab pos="530860" algn="l"/>
              </a:tabLst>
            </a:pPr>
            <a:r>
              <a:rPr dirty="0"/>
              <a:t>Loo shaqeeye kasta oo ay qaybtani khusayso waa in uuna samaynin ama sii wadin barnaamij, xeer ama dhaqamo kasta oo ka niyad jabinaya shaqaalaha inay soo sheegaan dhaawacyada, khataraha, ama ku xadgudubyada badbaadada iyo caafimaadka, oo ay ku jiraan khataraha la xiriira isku habboonaanta dadka iyo shaqada (ergonomics) iyo calaamadaha cilladaha murqaha iyo lafaha.</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62000" y="-76200"/>
            <a:ext cx="10135870" cy="1068070"/>
          </a:xfrm>
          <a:prstGeom prst="rect">
            <a:avLst/>
          </a:prstGeom>
        </p:spPr>
        <p:txBody>
          <a:bodyPr vert="horz" wrap="square" lIns="0" tIns="259588" rIns="0" bIns="0" rtlCol="0">
            <a:spAutoFit/>
          </a:bodyPr>
          <a:lstStyle/>
          <a:p>
            <a:pPr marL="12700">
              <a:lnSpc>
                <a:spcPct val="100000"/>
              </a:lnSpc>
              <a:spcBef>
                <a:spcPts val="100"/>
              </a:spcBef>
            </a:pPr>
            <a:r>
              <a:rPr spc="-10" dirty="0"/>
              <a:t>Barnaamijyada, xeerarka, iyo dhaqamada laga yaabo in ay saameeyaan warbixinta</a:t>
            </a:r>
          </a:p>
        </p:txBody>
      </p:sp>
      <p:sp>
        <p:nvSpPr>
          <p:cNvPr id="4" name="object 4"/>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sz="1200" spc="-10" dirty="0">
                <a:latin typeface="Calibri"/>
                <a:cs typeface="Calibri"/>
              </a:rPr>
              <a:t>dli.mn.gov</a:t>
            </a:r>
            <a:endParaRPr sz="1200">
              <a:latin typeface="Calibri"/>
              <a:cs typeface="Calibri"/>
            </a:endParaRP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9370">
              <a:lnSpc>
                <a:spcPts val="1240"/>
              </a:lnSpc>
            </a:pPr>
            <a:fld id="{81D60167-4931-47E6-BA6A-407CBD079E47}" type="slidenum">
              <a:rPr spc="-25" dirty="0"/>
              <a:t>44</a:t>
            </a:fld>
            <a:endParaRPr spc="-25" dirty="0"/>
          </a:p>
        </p:txBody>
      </p:sp>
      <p:sp>
        <p:nvSpPr>
          <p:cNvPr id="3" name="object 3"/>
          <p:cNvSpPr txBox="1"/>
          <p:nvPr/>
        </p:nvSpPr>
        <p:spPr>
          <a:xfrm>
            <a:off x="889905" y="1524000"/>
            <a:ext cx="10051415" cy="5091137"/>
          </a:xfrm>
          <a:prstGeom prst="rect">
            <a:avLst/>
          </a:prstGeom>
        </p:spPr>
        <p:txBody>
          <a:bodyPr vert="horz" wrap="square" lIns="0" tIns="12700" rIns="0" bIns="0" rtlCol="0">
            <a:spAutoFit/>
          </a:bodyPr>
          <a:lstStyle/>
          <a:p>
            <a:pPr marL="240029" marR="662940" indent="-227329">
              <a:lnSpc>
                <a:spcPct val="100000"/>
              </a:lnSpc>
              <a:spcBef>
                <a:spcPts val="100"/>
              </a:spcBef>
              <a:buClr>
                <a:srgbClr val="003864"/>
              </a:buClr>
              <a:buFont typeface="Arial"/>
              <a:buChar char="•"/>
              <a:tabLst>
                <a:tab pos="241300" algn="l"/>
              </a:tabLst>
            </a:pPr>
            <a:r>
              <a:rPr sz="2000" u="sng" spc="-10" dirty="0">
                <a:solidFill>
                  <a:srgbClr val="0562C1"/>
                </a:solidFill>
                <a:uFill>
                  <a:solidFill>
                    <a:srgbClr val="0562C1"/>
                  </a:solidFill>
                </a:uFill>
                <a:latin typeface="Calibri"/>
                <a:cs typeface="Calibri"/>
                <a:hlinkClick r:id="rId2"/>
              </a:rPr>
              <a:t>Dhaqannada lagu taliyay ee barnaamijyada ka hortaga aargoosiga</a:t>
            </a:r>
            <a:r>
              <a:rPr sz="2000" u="sng" spc="-10" dirty="0">
                <a:solidFill>
                  <a:srgbClr val="0562C1"/>
                </a:solidFill>
                <a:uFill>
                  <a:solidFill>
                    <a:srgbClr val="0562C1"/>
                  </a:solidFill>
                </a:uFill>
                <a:latin typeface="Calibri"/>
                <a:cs typeface="Calibri"/>
              </a:rPr>
              <a:t> -</a:t>
            </a:r>
            <a:r>
              <a:rPr sz="2000" spc="-10" dirty="0">
                <a:solidFill>
                  <a:srgbClr val="0562C1"/>
                </a:solidFill>
                <a:uFill>
                  <a:solidFill>
                    <a:srgbClr val="0562C1"/>
                  </a:solidFill>
                </a:uFill>
                <a:latin typeface="Calibri"/>
                <a:cs typeface="Calibri"/>
              </a:rPr>
              <a:t> </a:t>
            </a:r>
            <a:r>
              <a:rPr sz="2000" dirty="0">
                <a:solidFill>
                  <a:srgbClr val="003864"/>
                </a:solidFill>
                <a:latin typeface="Calibri"/>
                <a:cs typeface="Calibri"/>
              </a:rPr>
              <a:t>waxay bixiyaan talooyin iyo tilmaamo lagaga hortagayo oo wax lagaga qabanayo ka aargoosiga shaqaalaha. Agaasimayaasha OSHA ee barnaamijyada ilaalinta qofka xogta soo sheega (whistleblower), 2017.</a:t>
            </a:r>
          </a:p>
          <a:p>
            <a:pPr marL="240029" marR="637540" indent="-227329">
              <a:lnSpc>
                <a:spcPct val="100000"/>
              </a:lnSpc>
              <a:spcBef>
                <a:spcPts val="2005"/>
              </a:spcBef>
              <a:buClr>
                <a:srgbClr val="003864"/>
              </a:buClr>
              <a:buFont typeface="Arial"/>
              <a:buChar char="•"/>
              <a:tabLst>
                <a:tab pos="241300" algn="l"/>
              </a:tabLst>
            </a:pPr>
            <a:r>
              <a:rPr lang="en-US" sz="2000" u="sng" dirty="0" err="1">
                <a:solidFill>
                  <a:srgbClr val="0562C1"/>
                </a:solidFill>
                <a:uFill>
                  <a:solidFill>
                    <a:srgbClr val="0562C1"/>
                  </a:solidFill>
                </a:uFill>
                <a:latin typeface="Calibri"/>
                <a:cs typeface="Calibri"/>
                <a:hlinkClick r:id="rId3">
                  <a:extLst>
                    <a:ext uri="{A12FA001-AC4F-418D-AE19-62706E023703}">
                      <ahyp:hlinkClr xmlns:ahyp="http://schemas.microsoft.com/office/drawing/2018/hyperlinkcolor" val="tx"/>
                    </a:ext>
                  </a:extLst>
                </a:hlinkClick>
              </a:rPr>
              <a:t>Dhisidda</a:t>
            </a:r>
            <a:r>
              <a:rPr lang="en-US" sz="2000" u="sng" dirty="0">
                <a:solidFill>
                  <a:srgbClr val="0562C1"/>
                </a:solidFill>
                <a:uFill>
                  <a:solidFill>
                    <a:srgbClr val="0562C1"/>
                  </a:solidFill>
                </a:uFill>
                <a:latin typeface="Calibri"/>
                <a:cs typeface="Calibri"/>
                <a:hlinkClick r:id="rId3">
                  <a:extLst>
                    <a:ext uri="{A12FA001-AC4F-418D-AE19-62706E023703}">
                      <ahyp:hlinkClr xmlns:ahyp="http://schemas.microsoft.com/office/drawing/2018/hyperlinkcolor" val="tx"/>
                    </a:ext>
                  </a:extLst>
                </a:hlinkClick>
              </a:rPr>
              <a:t> </a:t>
            </a:r>
            <a:r>
              <a:rPr lang="en-US" sz="2000" u="sng" dirty="0" err="1">
                <a:solidFill>
                  <a:srgbClr val="0562C1"/>
                </a:solidFill>
                <a:uFill>
                  <a:solidFill>
                    <a:srgbClr val="0562C1"/>
                  </a:solidFill>
                </a:uFill>
                <a:latin typeface="Calibri"/>
                <a:cs typeface="Calibri"/>
                <a:hlinkClick r:id="rId3">
                  <a:extLst>
                    <a:ext uri="{A12FA001-AC4F-418D-AE19-62706E023703}">
                      <ahyp:hlinkClr xmlns:ahyp="http://schemas.microsoft.com/office/drawing/2018/hyperlinkcolor" val="tx"/>
                    </a:ext>
                  </a:extLst>
                </a:hlinkClick>
              </a:rPr>
              <a:t>dhaqan</a:t>
            </a:r>
            <a:r>
              <a:rPr lang="en-US" sz="2000" u="sng" dirty="0">
                <a:solidFill>
                  <a:srgbClr val="0562C1"/>
                </a:solidFill>
                <a:uFill>
                  <a:solidFill>
                    <a:srgbClr val="0562C1"/>
                  </a:solidFill>
                </a:uFill>
                <a:latin typeface="Calibri"/>
                <a:cs typeface="Calibri"/>
                <a:hlinkClick r:id="rId3">
                  <a:extLst>
                    <a:ext uri="{A12FA001-AC4F-418D-AE19-62706E023703}">
                      <ahyp:hlinkClr xmlns:ahyp="http://schemas.microsoft.com/office/drawing/2018/hyperlinkcolor" val="tx"/>
                    </a:ext>
                  </a:extLst>
                </a:hlinkClick>
              </a:rPr>
              <a:t> </a:t>
            </a:r>
            <a:r>
              <a:rPr lang="en-US" sz="2000" u="sng" dirty="0" err="1">
                <a:solidFill>
                  <a:srgbClr val="0562C1"/>
                </a:solidFill>
                <a:uFill>
                  <a:solidFill>
                    <a:srgbClr val="0562C1"/>
                  </a:solidFill>
                </a:uFill>
                <a:latin typeface="Calibri"/>
                <a:cs typeface="Calibri"/>
                <a:hlinkClick r:id="rId3">
                  <a:extLst>
                    <a:ext uri="{A12FA001-AC4F-418D-AE19-62706E023703}">
                      <ahyp:hlinkClr xmlns:ahyp="http://schemas.microsoft.com/office/drawing/2018/hyperlinkcolor" val="tx"/>
                    </a:ext>
                  </a:extLst>
                </a:hlinkClick>
              </a:rPr>
              <a:t>badbaado</a:t>
            </a:r>
            <a:r>
              <a:rPr lang="en-US" sz="2000" u="sng" dirty="0">
                <a:solidFill>
                  <a:srgbClr val="0562C1"/>
                </a:solidFill>
                <a:uFill>
                  <a:solidFill>
                    <a:srgbClr val="0562C1"/>
                  </a:solidFill>
                </a:uFill>
                <a:latin typeface="Calibri"/>
                <a:cs typeface="Calibri"/>
                <a:hlinkClick r:id="rId3">
                  <a:extLst>
                    <a:ext uri="{A12FA001-AC4F-418D-AE19-62706E023703}">
                      <ahyp:hlinkClr xmlns:ahyp="http://schemas.microsoft.com/office/drawing/2018/hyperlinkcolor" val="tx"/>
                    </a:ext>
                  </a:extLst>
                </a:hlinkClick>
              </a:rPr>
              <a:t> </a:t>
            </a:r>
            <a:r>
              <a:rPr lang="en-US" sz="2000" u="sng" dirty="0">
                <a:solidFill>
                  <a:schemeClr val="tx1"/>
                </a:solidFill>
                <a:uFill>
                  <a:solidFill>
                    <a:srgbClr val="0562C1"/>
                  </a:solidFill>
                </a:uFill>
                <a:latin typeface="Calibri"/>
                <a:cs typeface="Calibri"/>
                <a:hlinkClick r:id="rId3">
                  <a:extLst>
                    <a:ext uri="{A12FA001-AC4F-418D-AE19-62706E023703}">
                      <ahyp:hlinkClr xmlns:ahyp="http://schemas.microsoft.com/office/drawing/2018/hyperlinkcolor" val="tx"/>
                    </a:ext>
                  </a:extLst>
                </a:hlinkClick>
              </a:rPr>
              <a:t>- </a:t>
            </a:r>
            <a:r>
              <a:rPr lang="en-US" sz="2000" dirty="0" err="1">
                <a:solidFill>
                  <a:srgbClr val="003864"/>
                </a:solidFill>
                <a:latin typeface="Calibri"/>
                <a:cs typeface="Calibri"/>
              </a:rPr>
              <a:t>waxay</a:t>
            </a:r>
            <a:r>
              <a:rPr lang="en-US" sz="2000" dirty="0">
                <a:solidFill>
                  <a:srgbClr val="003864"/>
                </a:solidFill>
                <a:latin typeface="Calibri"/>
                <a:cs typeface="Calibri"/>
              </a:rPr>
              <a:t> ka </a:t>
            </a:r>
            <a:r>
              <a:rPr lang="en-US" sz="2000" dirty="0" err="1">
                <a:solidFill>
                  <a:srgbClr val="003864"/>
                </a:solidFill>
                <a:latin typeface="Calibri"/>
                <a:cs typeface="Calibri"/>
              </a:rPr>
              <a:t>hadlaysaa</a:t>
            </a:r>
            <a:r>
              <a:rPr lang="en-US" sz="2000" dirty="0">
                <a:solidFill>
                  <a:srgbClr val="003864"/>
                </a:solidFill>
                <a:latin typeface="Calibri"/>
                <a:cs typeface="Calibri"/>
              </a:rPr>
              <a:t> </a:t>
            </a:r>
            <a:r>
              <a:rPr lang="en-US" sz="2000" dirty="0" err="1">
                <a:solidFill>
                  <a:srgbClr val="003864"/>
                </a:solidFill>
                <a:latin typeface="Calibri"/>
                <a:cs typeface="Calibri"/>
              </a:rPr>
              <a:t>barnaamijyada</a:t>
            </a:r>
            <a:r>
              <a:rPr lang="en-US" sz="2000" dirty="0">
                <a:solidFill>
                  <a:srgbClr val="003864"/>
                </a:solidFill>
                <a:latin typeface="Calibri"/>
                <a:cs typeface="Calibri"/>
              </a:rPr>
              <a:t> </a:t>
            </a:r>
            <a:r>
              <a:rPr lang="en-US" sz="2000" dirty="0" err="1">
                <a:solidFill>
                  <a:srgbClr val="003864"/>
                </a:solidFill>
                <a:latin typeface="Calibri"/>
                <a:cs typeface="Calibri"/>
              </a:rPr>
              <a:t>dhiirigelinta</a:t>
            </a:r>
            <a:r>
              <a:rPr lang="en-US" sz="2000" dirty="0">
                <a:solidFill>
                  <a:srgbClr val="003864"/>
                </a:solidFill>
                <a:latin typeface="Calibri"/>
                <a:cs typeface="Calibri"/>
              </a:rPr>
              <a:t> </a:t>
            </a:r>
            <a:r>
              <a:rPr lang="en-US" sz="2000" dirty="0" err="1">
                <a:solidFill>
                  <a:srgbClr val="003864"/>
                </a:solidFill>
                <a:latin typeface="Calibri"/>
                <a:cs typeface="Calibri"/>
              </a:rPr>
              <a:t>badbaadada</a:t>
            </a:r>
            <a:r>
              <a:rPr lang="en-US" sz="2000" dirty="0">
                <a:solidFill>
                  <a:srgbClr val="003864"/>
                </a:solidFill>
                <a:latin typeface="Calibri"/>
                <a:cs typeface="Calibri"/>
              </a:rPr>
              <a:t> </a:t>
            </a:r>
            <a:r>
              <a:rPr lang="en-US" sz="2000" dirty="0" err="1">
                <a:solidFill>
                  <a:srgbClr val="003864"/>
                </a:solidFill>
                <a:latin typeface="Calibri"/>
                <a:cs typeface="Calibri"/>
              </a:rPr>
              <a:t>ee</a:t>
            </a:r>
            <a:r>
              <a:rPr lang="en-US" sz="2000" dirty="0">
                <a:solidFill>
                  <a:srgbClr val="003864"/>
                </a:solidFill>
                <a:latin typeface="Calibri"/>
                <a:cs typeface="Calibri"/>
              </a:rPr>
              <a:t> </a:t>
            </a:r>
            <a:r>
              <a:rPr lang="en-US" sz="2000" dirty="0" err="1">
                <a:solidFill>
                  <a:srgbClr val="003864"/>
                </a:solidFill>
                <a:latin typeface="Calibri"/>
                <a:cs typeface="Calibri"/>
              </a:rPr>
              <a:t>ku</a:t>
            </a:r>
            <a:r>
              <a:rPr lang="en-US" sz="2000" dirty="0">
                <a:solidFill>
                  <a:srgbClr val="003864"/>
                </a:solidFill>
                <a:latin typeface="Calibri"/>
                <a:cs typeface="Calibri"/>
              </a:rPr>
              <a:t> </a:t>
            </a:r>
            <a:r>
              <a:rPr lang="en-US" sz="2000" dirty="0" err="1">
                <a:solidFill>
                  <a:srgbClr val="003864"/>
                </a:solidFill>
                <a:latin typeface="Calibri"/>
                <a:cs typeface="Calibri"/>
              </a:rPr>
              <a:t>salaysan</a:t>
            </a:r>
            <a:r>
              <a:rPr lang="en-US" sz="2000" dirty="0">
                <a:solidFill>
                  <a:srgbClr val="003864"/>
                </a:solidFill>
                <a:latin typeface="Calibri"/>
                <a:cs typeface="Calibri"/>
              </a:rPr>
              <a:t> </a:t>
            </a:r>
            <a:r>
              <a:rPr lang="en-US" sz="2000" dirty="0" err="1">
                <a:solidFill>
                  <a:srgbClr val="003864"/>
                </a:solidFill>
                <a:latin typeface="Calibri"/>
                <a:cs typeface="Calibri"/>
              </a:rPr>
              <a:t>tilmaamayaasha</a:t>
            </a:r>
            <a:r>
              <a:rPr lang="en-US" sz="2000" dirty="0">
                <a:solidFill>
                  <a:srgbClr val="003864"/>
                </a:solidFill>
                <a:latin typeface="Calibri"/>
                <a:cs typeface="Calibri"/>
              </a:rPr>
              <a:t> </a:t>
            </a:r>
            <a:r>
              <a:rPr lang="en-US" sz="2000" dirty="0" err="1">
                <a:solidFill>
                  <a:srgbClr val="003864"/>
                </a:solidFill>
                <a:latin typeface="Calibri"/>
                <a:cs typeface="Calibri"/>
              </a:rPr>
              <a:t>waxyaabaha</a:t>
            </a:r>
            <a:r>
              <a:rPr lang="en-US" sz="2000" dirty="0">
                <a:solidFill>
                  <a:srgbClr val="003864"/>
                </a:solidFill>
                <a:latin typeface="Calibri"/>
                <a:cs typeface="Calibri"/>
              </a:rPr>
              <a:t> </a:t>
            </a:r>
            <a:r>
              <a:rPr lang="en-US" sz="2000" dirty="0" err="1">
                <a:solidFill>
                  <a:srgbClr val="003864"/>
                </a:solidFill>
                <a:latin typeface="Calibri"/>
                <a:cs typeface="Calibri"/>
              </a:rPr>
              <a:t>soo</a:t>
            </a:r>
            <a:r>
              <a:rPr lang="en-US" sz="2000" dirty="0">
                <a:solidFill>
                  <a:srgbClr val="003864"/>
                </a:solidFill>
                <a:latin typeface="Calibri"/>
                <a:cs typeface="Calibri"/>
              </a:rPr>
              <a:t> </a:t>
            </a:r>
            <a:r>
              <a:rPr lang="en-US" sz="2000" dirty="0" err="1">
                <a:solidFill>
                  <a:srgbClr val="003864"/>
                </a:solidFill>
                <a:latin typeface="Calibri"/>
                <a:cs typeface="Calibri"/>
              </a:rPr>
              <a:t>socda</a:t>
            </a:r>
            <a:r>
              <a:rPr lang="en-US" sz="2000" dirty="0">
                <a:solidFill>
                  <a:srgbClr val="003864"/>
                </a:solidFill>
                <a:latin typeface="Calibri"/>
                <a:cs typeface="Calibri"/>
              </a:rPr>
              <a:t> </a:t>
            </a:r>
            <a:r>
              <a:rPr lang="en-US" sz="2000" dirty="0" err="1">
                <a:solidFill>
                  <a:srgbClr val="003864"/>
                </a:solidFill>
                <a:latin typeface="Calibri"/>
                <a:cs typeface="Calibri"/>
              </a:rPr>
              <a:t>iyo</a:t>
            </a:r>
            <a:r>
              <a:rPr lang="en-US" sz="2000" dirty="0">
                <a:solidFill>
                  <a:srgbClr val="003864"/>
                </a:solidFill>
                <a:latin typeface="Calibri"/>
                <a:cs typeface="Calibri"/>
              </a:rPr>
              <a:t> </a:t>
            </a:r>
            <a:r>
              <a:rPr lang="en-US" sz="2000" dirty="0" err="1">
                <a:solidFill>
                  <a:srgbClr val="003864"/>
                </a:solidFill>
                <a:latin typeface="Calibri"/>
                <a:cs typeface="Calibri"/>
              </a:rPr>
              <a:t>waxyaabihiin</a:t>
            </a:r>
            <a:r>
              <a:rPr lang="en-US" sz="2000" dirty="0">
                <a:solidFill>
                  <a:srgbClr val="003864"/>
                </a:solidFill>
                <a:latin typeface="Calibri"/>
                <a:cs typeface="Calibri"/>
              </a:rPr>
              <a:t> la </a:t>
            </a:r>
            <a:r>
              <a:rPr lang="en-US" sz="2000" dirty="0" err="1">
                <a:solidFill>
                  <a:srgbClr val="003864"/>
                </a:solidFill>
                <a:latin typeface="Calibri"/>
                <a:cs typeface="Calibri"/>
              </a:rPr>
              <a:t>soo</a:t>
            </a:r>
            <a:r>
              <a:rPr lang="en-US" sz="2000" dirty="0">
                <a:solidFill>
                  <a:srgbClr val="003864"/>
                </a:solidFill>
                <a:latin typeface="Calibri"/>
                <a:cs typeface="Calibri"/>
              </a:rPr>
              <a:t> </a:t>
            </a:r>
            <a:r>
              <a:rPr lang="en-US" sz="2000" dirty="0" err="1">
                <a:solidFill>
                  <a:srgbClr val="003864"/>
                </a:solidFill>
                <a:latin typeface="Calibri"/>
                <a:cs typeface="Calibri"/>
              </a:rPr>
              <a:t>dhaafay</a:t>
            </a:r>
            <a:r>
              <a:rPr lang="en-US" sz="2000" dirty="0">
                <a:solidFill>
                  <a:srgbClr val="003864"/>
                </a:solidFill>
                <a:latin typeface="Calibri"/>
                <a:cs typeface="Calibri"/>
              </a:rPr>
              <a:t>. OHS magazine, 2013.</a:t>
            </a:r>
            <a:endParaRPr sz="2000" dirty="0">
              <a:solidFill>
                <a:srgbClr val="003864"/>
              </a:solidFill>
              <a:latin typeface="Calibri"/>
              <a:cs typeface="Calibri"/>
            </a:endParaRPr>
          </a:p>
          <a:p>
            <a:pPr marL="240029" marR="541655" indent="-227329">
              <a:lnSpc>
                <a:spcPct val="100000"/>
              </a:lnSpc>
              <a:spcBef>
                <a:spcPts val="2000"/>
              </a:spcBef>
              <a:buClr>
                <a:srgbClr val="003864"/>
              </a:buClr>
              <a:buFont typeface="Arial"/>
              <a:buChar char="•"/>
              <a:tabLst>
                <a:tab pos="241300" algn="l"/>
              </a:tabLst>
            </a:pPr>
            <a:r>
              <a:rPr lang="en-US" sz="2000" u="sng" dirty="0" err="1">
                <a:solidFill>
                  <a:srgbClr val="0562C1"/>
                </a:solidFill>
                <a:uFill>
                  <a:solidFill>
                    <a:srgbClr val="0562C1"/>
                  </a:solidFill>
                </a:uFill>
                <a:latin typeface="Calibri"/>
                <a:cs typeface="Calibri"/>
                <a:hlinkClick r:id="rId4"/>
              </a:rPr>
              <a:t>Dejinta</a:t>
            </a:r>
            <a:r>
              <a:rPr lang="en-US" sz="2000" u="sng" dirty="0">
                <a:solidFill>
                  <a:srgbClr val="0562C1"/>
                </a:solidFill>
                <a:uFill>
                  <a:solidFill>
                    <a:srgbClr val="0562C1"/>
                  </a:solidFill>
                </a:uFill>
                <a:latin typeface="Calibri"/>
                <a:cs typeface="Calibri"/>
                <a:hlinkClick r:id="rId4"/>
              </a:rPr>
              <a:t> </a:t>
            </a:r>
            <a:r>
              <a:rPr lang="en-US" sz="2000" u="sng" dirty="0" err="1">
                <a:solidFill>
                  <a:srgbClr val="0562C1"/>
                </a:solidFill>
                <a:uFill>
                  <a:solidFill>
                    <a:srgbClr val="0562C1"/>
                  </a:solidFill>
                </a:uFill>
                <a:latin typeface="Calibri"/>
                <a:cs typeface="Calibri"/>
                <a:hlinkClick r:id="rId4"/>
              </a:rPr>
              <a:t>barnaamijka</a:t>
            </a:r>
            <a:r>
              <a:rPr lang="en-US" sz="2000" u="sng" dirty="0">
                <a:solidFill>
                  <a:srgbClr val="0562C1"/>
                </a:solidFill>
                <a:uFill>
                  <a:solidFill>
                    <a:srgbClr val="0562C1"/>
                  </a:solidFill>
                </a:uFill>
                <a:latin typeface="Calibri"/>
                <a:cs typeface="Calibri"/>
                <a:hlinkClick r:id="rId4"/>
              </a:rPr>
              <a:t> </a:t>
            </a:r>
            <a:r>
              <a:rPr lang="en-US" sz="2000" u="sng" dirty="0" err="1">
                <a:solidFill>
                  <a:srgbClr val="0562C1"/>
                </a:solidFill>
                <a:uFill>
                  <a:solidFill>
                    <a:srgbClr val="0562C1"/>
                  </a:solidFill>
                </a:uFill>
                <a:latin typeface="Calibri"/>
                <a:cs typeface="Calibri"/>
                <a:hlinkClick r:id="rId4"/>
              </a:rPr>
              <a:t>dhiirigelinta</a:t>
            </a:r>
            <a:r>
              <a:rPr lang="en-US" sz="2000" u="sng" dirty="0">
                <a:solidFill>
                  <a:srgbClr val="0562C1"/>
                </a:solidFill>
                <a:uFill>
                  <a:solidFill>
                    <a:srgbClr val="0562C1"/>
                  </a:solidFill>
                </a:uFill>
                <a:latin typeface="Calibri"/>
                <a:cs typeface="Calibri"/>
                <a:hlinkClick r:id="rId4"/>
              </a:rPr>
              <a:t> </a:t>
            </a:r>
            <a:r>
              <a:rPr lang="en-US" sz="2000" u="sng" dirty="0" err="1">
                <a:solidFill>
                  <a:srgbClr val="0562C1"/>
                </a:solidFill>
                <a:uFill>
                  <a:solidFill>
                    <a:srgbClr val="0562C1"/>
                  </a:solidFill>
                </a:uFill>
                <a:latin typeface="Calibri"/>
                <a:cs typeface="Calibri"/>
                <a:hlinkClick r:id="rId4"/>
              </a:rPr>
              <a:t>badbaadada</a:t>
            </a:r>
            <a:r>
              <a:rPr lang="en-US" sz="2000" u="sng" dirty="0">
                <a:solidFill>
                  <a:srgbClr val="0562C1"/>
                </a:solidFill>
                <a:uFill>
                  <a:solidFill>
                    <a:srgbClr val="0562C1"/>
                  </a:solidFill>
                </a:uFill>
                <a:latin typeface="Calibri"/>
                <a:cs typeface="Calibri"/>
                <a:hlinkClick r:id="rId4"/>
              </a:rPr>
              <a:t> - </a:t>
            </a:r>
            <a:r>
              <a:rPr lang="en-US" sz="2000" dirty="0" err="1">
                <a:solidFill>
                  <a:srgbClr val="003864"/>
                </a:solidFill>
                <a:latin typeface="Calibri"/>
                <a:cs typeface="Calibri"/>
              </a:rPr>
              <a:t>waxay</a:t>
            </a:r>
            <a:r>
              <a:rPr lang="en-US" sz="2000" dirty="0">
                <a:solidFill>
                  <a:srgbClr val="003864"/>
                </a:solidFill>
                <a:latin typeface="Calibri"/>
                <a:cs typeface="Calibri"/>
              </a:rPr>
              <a:t> ka </a:t>
            </a:r>
            <a:r>
              <a:rPr lang="en-US" sz="2000" dirty="0" err="1">
                <a:solidFill>
                  <a:srgbClr val="003864"/>
                </a:solidFill>
                <a:latin typeface="Calibri"/>
                <a:cs typeface="Calibri"/>
              </a:rPr>
              <a:t>hadlaysaa</a:t>
            </a:r>
            <a:r>
              <a:rPr lang="en-US" sz="2000" dirty="0">
                <a:solidFill>
                  <a:srgbClr val="003864"/>
                </a:solidFill>
                <a:latin typeface="Calibri"/>
                <a:cs typeface="Calibri"/>
              </a:rPr>
              <a:t> </a:t>
            </a:r>
            <a:r>
              <a:rPr lang="en-US" sz="2000" dirty="0" err="1">
                <a:solidFill>
                  <a:srgbClr val="003864"/>
                </a:solidFill>
                <a:latin typeface="Calibri"/>
                <a:cs typeface="Calibri"/>
              </a:rPr>
              <a:t>abuuritaanka</a:t>
            </a:r>
            <a:r>
              <a:rPr lang="en-US" sz="2000" dirty="0">
                <a:solidFill>
                  <a:srgbClr val="003864"/>
                </a:solidFill>
                <a:latin typeface="Calibri"/>
                <a:cs typeface="Calibri"/>
              </a:rPr>
              <a:t> </a:t>
            </a:r>
            <a:r>
              <a:rPr lang="en-US" sz="2000" dirty="0" err="1">
                <a:solidFill>
                  <a:srgbClr val="003864"/>
                </a:solidFill>
                <a:latin typeface="Calibri"/>
                <a:cs typeface="Calibri"/>
              </a:rPr>
              <a:t>barnaamij</a:t>
            </a:r>
            <a:r>
              <a:rPr lang="en-US" sz="2000" dirty="0">
                <a:solidFill>
                  <a:srgbClr val="003864"/>
                </a:solidFill>
                <a:latin typeface="Calibri"/>
                <a:cs typeface="Calibri"/>
              </a:rPr>
              <a:t> </a:t>
            </a:r>
            <a:r>
              <a:rPr lang="en-US" sz="2000" dirty="0" err="1">
                <a:solidFill>
                  <a:srgbClr val="003864"/>
                </a:solidFill>
                <a:latin typeface="Calibri"/>
                <a:cs typeface="Calibri"/>
              </a:rPr>
              <a:t>dheellitiran</a:t>
            </a:r>
            <a:r>
              <a:rPr lang="en-US" sz="2000" dirty="0">
                <a:solidFill>
                  <a:srgbClr val="003864"/>
                </a:solidFill>
                <a:latin typeface="Calibri"/>
                <a:cs typeface="Calibri"/>
              </a:rPr>
              <a:t> </a:t>
            </a:r>
            <a:r>
              <a:rPr lang="en-US" sz="2000" dirty="0" err="1">
                <a:solidFill>
                  <a:srgbClr val="003864"/>
                </a:solidFill>
                <a:latin typeface="Calibri"/>
                <a:cs typeface="Calibri"/>
              </a:rPr>
              <a:t>ee</a:t>
            </a:r>
            <a:r>
              <a:rPr lang="en-US" sz="2000" dirty="0">
                <a:solidFill>
                  <a:srgbClr val="003864"/>
                </a:solidFill>
                <a:latin typeface="Calibri"/>
                <a:cs typeface="Calibri"/>
              </a:rPr>
              <a:t> </a:t>
            </a:r>
            <a:r>
              <a:rPr lang="en-US" sz="2000" dirty="0" err="1">
                <a:solidFill>
                  <a:srgbClr val="003864"/>
                </a:solidFill>
                <a:latin typeface="Calibri"/>
                <a:cs typeface="Calibri"/>
              </a:rPr>
              <a:t>dhiirigelinta</a:t>
            </a:r>
            <a:r>
              <a:rPr lang="en-US" sz="2000" dirty="0">
                <a:solidFill>
                  <a:srgbClr val="003864"/>
                </a:solidFill>
                <a:latin typeface="Calibri"/>
                <a:cs typeface="Calibri"/>
              </a:rPr>
              <a:t> </a:t>
            </a:r>
            <a:r>
              <a:rPr lang="en-US" sz="2000" dirty="0" err="1">
                <a:solidFill>
                  <a:srgbClr val="003864"/>
                </a:solidFill>
                <a:latin typeface="Calibri"/>
                <a:cs typeface="Calibri"/>
              </a:rPr>
              <a:t>badbaadada</a:t>
            </a:r>
            <a:r>
              <a:rPr lang="en-US" sz="2000" dirty="0">
                <a:solidFill>
                  <a:srgbClr val="003864"/>
                </a:solidFill>
                <a:latin typeface="Calibri"/>
                <a:cs typeface="Calibri"/>
              </a:rPr>
              <a:t> ah. </a:t>
            </a:r>
            <a:r>
              <a:rPr lang="en-US" sz="2000" dirty="0" err="1">
                <a:solidFill>
                  <a:srgbClr val="003864"/>
                </a:solidFill>
                <a:latin typeface="Calibri"/>
                <a:cs typeface="Calibri"/>
              </a:rPr>
              <a:t>Wargaysta</a:t>
            </a:r>
            <a:r>
              <a:rPr lang="en-US" sz="2000" dirty="0">
                <a:solidFill>
                  <a:srgbClr val="003864"/>
                </a:solidFill>
                <a:latin typeface="Calibri"/>
                <a:cs typeface="Calibri"/>
              </a:rPr>
              <a:t> </a:t>
            </a:r>
            <a:r>
              <a:rPr lang="en-US" sz="2000" dirty="0" err="1">
                <a:solidFill>
                  <a:srgbClr val="003864"/>
                </a:solidFill>
                <a:latin typeface="Calibri"/>
                <a:cs typeface="Calibri"/>
              </a:rPr>
              <a:t>Badbaadada</a:t>
            </a:r>
            <a:r>
              <a:rPr lang="en-US" sz="2000" dirty="0">
                <a:solidFill>
                  <a:srgbClr val="003864"/>
                </a:solidFill>
                <a:latin typeface="Calibri"/>
                <a:cs typeface="Calibri"/>
              </a:rPr>
              <a:t> </a:t>
            </a:r>
            <a:r>
              <a:rPr lang="en-US" sz="2000" dirty="0" err="1">
                <a:solidFill>
                  <a:srgbClr val="003864"/>
                </a:solidFill>
                <a:latin typeface="Calibri"/>
                <a:cs typeface="Calibri"/>
              </a:rPr>
              <a:t>iyo</a:t>
            </a:r>
            <a:r>
              <a:rPr lang="en-US" sz="2000" dirty="0">
                <a:solidFill>
                  <a:srgbClr val="003864"/>
                </a:solidFill>
                <a:latin typeface="Calibri"/>
                <a:cs typeface="Calibri"/>
              </a:rPr>
              <a:t> </a:t>
            </a:r>
            <a:r>
              <a:rPr lang="en-US" sz="2000" dirty="0" err="1">
                <a:solidFill>
                  <a:srgbClr val="003864"/>
                </a:solidFill>
                <a:latin typeface="Calibri"/>
                <a:cs typeface="Calibri"/>
              </a:rPr>
              <a:t>Caafimaadka</a:t>
            </a:r>
            <a:r>
              <a:rPr lang="en-US" sz="2000" dirty="0">
                <a:solidFill>
                  <a:srgbClr val="003864"/>
                </a:solidFill>
                <a:latin typeface="Calibri"/>
                <a:cs typeface="Calibri"/>
              </a:rPr>
              <a:t> NSC, 2012.</a:t>
            </a:r>
            <a:endParaRPr sz="2000" dirty="0">
              <a:solidFill>
                <a:srgbClr val="003864"/>
              </a:solidFill>
              <a:latin typeface="Calibri"/>
              <a:cs typeface="Calibri"/>
            </a:endParaRPr>
          </a:p>
          <a:p>
            <a:pPr marL="240029" marR="5080" indent="-227329">
              <a:lnSpc>
                <a:spcPct val="100000"/>
              </a:lnSpc>
              <a:spcBef>
                <a:spcPts val="1995"/>
              </a:spcBef>
              <a:buClr>
                <a:srgbClr val="003864"/>
              </a:buClr>
              <a:buFont typeface="Arial"/>
              <a:buChar char="•"/>
              <a:tabLst>
                <a:tab pos="241300" algn="l"/>
              </a:tabLst>
            </a:pPr>
            <a:r>
              <a:rPr lang="en-US" sz="2000" u="sng" dirty="0" err="1">
                <a:solidFill>
                  <a:srgbClr val="0562C1"/>
                </a:solidFill>
                <a:uFill>
                  <a:solidFill>
                    <a:srgbClr val="0562C1"/>
                  </a:solidFill>
                </a:uFill>
                <a:latin typeface="Calibri"/>
                <a:cs typeface="Calibri"/>
                <a:hlinkClick r:id="rId5"/>
              </a:rPr>
              <a:t>Fariinta</a:t>
            </a:r>
            <a:r>
              <a:rPr lang="en-US" sz="2000" u="sng" dirty="0">
                <a:solidFill>
                  <a:srgbClr val="0562C1"/>
                </a:solidFill>
                <a:uFill>
                  <a:solidFill>
                    <a:srgbClr val="0562C1"/>
                  </a:solidFill>
                </a:uFill>
                <a:latin typeface="Calibri"/>
                <a:cs typeface="Calibri"/>
                <a:hlinkClick r:id="rId5"/>
              </a:rPr>
              <a:t> OSHA </a:t>
            </a:r>
            <a:r>
              <a:rPr lang="en-US" sz="2000" u="sng" dirty="0" err="1">
                <a:solidFill>
                  <a:srgbClr val="0562C1"/>
                </a:solidFill>
                <a:uFill>
                  <a:solidFill>
                    <a:srgbClr val="0562C1"/>
                  </a:solidFill>
                </a:uFill>
                <a:latin typeface="Calibri"/>
                <a:cs typeface="Calibri"/>
                <a:hlinkClick r:id="rId5"/>
              </a:rPr>
              <a:t>ee</a:t>
            </a:r>
            <a:r>
              <a:rPr lang="en-US" sz="2000" u="sng" dirty="0">
                <a:solidFill>
                  <a:srgbClr val="0562C1"/>
                </a:solidFill>
                <a:uFill>
                  <a:solidFill>
                    <a:srgbClr val="0562C1"/>
                  </a:solidFill>
                </a:uFill>
                <a:latin typeface="Calibri"/>
                <a:cs typeface="Calibri"/>
                <a:hlinkClick r:id="rId5"/>
              </a:rPr>
              <a:t> </a:t>
            </a:r>
            <a:r>
              <a:rPr lang="en-US" sz="2000" u="sng" dirty="0" err="1">
                <a:solidFill>
                  <a:srgbClr val="0562C1"/>
                </a:solidFill>
                <a:uFill>
                  <a:solidFill>
                    <a:srgbClr val="0562C1"/>
                  </a:solidFill>
                </a:uFill>
                <a:latin typeface="Calibri"/>
                <a:cs typeface="Calibri"/>
                <a:hlinkClick r:id="rId5"/>
              </a:rPr>
              <a:t>ku</a:t>
            </a:r>
            <a:r>
              <a:rPr lang="en-US" sz="2000" u="sng" dirty="0">
                <a:solidFill>
                  <a:srgbClr val="0562C1"/>
                </a:solidFill>
                <a:uFill>
                  <a:solidFill>
                    <a:srgbClr val="0562C1"/>
                  </a:solidFill>
                </a:uFill>
                <a:latin typeface="Calibri"/>
                <a:cs typeface="Calibri"/>
                <a:hlinkClick r:id="rId5"/>
              </a:rPr>
              <a:t> </a:t>
            </a:r>
            <a:r>
              <a:rPr lang="en-US" sz="2000" u="sng" dirty="0" err="1">
                <a:solidFill>
                  <a:srgbClr val="0562C1"/>
                </a:solidFill>
                <a:uFill>
                  <a:solidFill>
                    <a:srgbClr val="0562C1"/>
                  </a:solidFill>
                </a:uFill>
                <a:latin typeface="Calibri"/>
                <a:cs typeface="Calibri"/>
                <a:hlinkClick r:id="rId5"/>
              </a:rPr>
              <a:t>saabsan</a:t>
            </a:r>
            <a:r>
              <a:rPr lang="en-US" sz="2000" u="sng" dirty="0">
                <a:solidFill>
                  <a:srgbClr val="0562C1"/>
                </a:solidFill>
                <a:uFill>
                  <a:solidFill>
                    <a:srgbClr val="0562C1"/>
                  </a:solidFill>
                </a:uFill>
                <a:latin typeface="Calibri"/>
                <a:cs typeface="Calibri"/>
                <a:hlinkClick r:id="rId5"/>
              </a:rPr>
              <a:t> </a:t>
            </a:r>
            <a:r>
              <a:rPr lang="en-US" sz="2000" u="sng" dirty="0" err="1">
                <a:solidFill>
                  <a:srgbClr val="0562C1"/>
                </a:solidFill>
                <a:uFill>
                  <a:solidFill>
                    <a:srgbClr val="0562C1"/>
                  </a:solidFill>
                </a:uFill>
                <a:latin typeface="Calibri"/>
                <a:cs typeface="Calibri"/>
                <a:hlinkClick r:id="rId5"/>
              </a:rPr>
              <a:t>xeerarka</a:t>
            </a:r>
            <a:r>
              <a:rPr lang="en-US" sz="2000" u="sng" dirty="0">
                <a:solidFill>
                  <a:srgbClr val="0562C1"/>
                </a:solidFill>
                <a:uFill>
                  <a:solidFill>
                    <a:srgbClr val="0562C1"/>
                  </a:solidFill>
                </a:uFill>
                <a:latin typeface="Calibri"/>
                <a:cs typeface="Calibri"/>
                <a:hlinkClick r:id="rId5"/>
              </a:rPr>
              <a:t> </a:t>
            </a:r>
            <a:r>
              <a:rPr lang="en-US" sz="2000" u="sng" dirty="0" err="1">
                <a:solidFill>
                  <a:srgbClr val="0562C1"/>
                </a:solidFill>
                <a:uFill>
                  <a:solidFill>
                    <a:srgbClr val="0562C1"/>
                  </a:solidFill>
                </a:uFill>
                <a:latin typeface="Calibri"/>
                <a:cs typeface="Calibri"/>
                <a:hlinkClick r:id="rId5"/>
              </a:rPr>
              <a:t>iyo</a:t>
            </a:r>
            <a:r>
              <a:rPr lang="en-US" sz="2000" u="sng" dirty="0">
                <a:solidFill>
                  <a:srgbClr val="0562C1"/>
                </a:solidFill>
                <a:uFill>
                  <a:solidFill>
                    <a:srgbClr val="0562C1"/>
                  </a:solidFill>
                </a:uFill>
                <a:latin typeface="Calibri"/>
                <a:cs typeface="Calibri"/>
                <a:hlinkClick r:id="rId5"/>
              </a:rPr>
              <a:t> </a:t>
            </a:r>
            <a:r>
              <a:rPr lang="en-US" sz="2000" u="sng" dirty="0" err="1">
                <a:solidFill>
                  <a:srgbClr val="0562C1"/>
                </a:solidFill>
                <a:uFill>
                  <a:solidFill>
                    <a:srgbClr val="0562C1"/>
                  </a:solidFill>
                </a:uFill>
                <a:latin typeface="Calibri"/>
                <a:cs typeface="Calibri"/>
                <a:hlinkClick r:id="rId5"/>
              </a:rPr>
              <a:t>dhaqamada</a:t>
            </a:r>
            <a:r>
              <a:rPr lang="en-US" sz="2000" u="sng" dirty="0">
                <a:solidFill>
                  <a:srgbClr val="0562C1"/>
                </a:solidFill>
                <a:uFill>
                  <a:solidFill>
                    <a:srgbClr val="0562C1"/>
                  </a:solidFill>
                </a:uFill>
                <a:latin typeface="Calibri"/>
                <a:cs typeface="Calibri"/>
                <a:hlinkClick r:id="rId5"/>
              </a:rPr>
              <a:t> </a:t>
            </a:r>
            <a:r>
              <a:rPr lang="en-US" sz="2000" u="sng" dirty="0" err="1">
                <a:solidFill>
                  <a:srgbClr val="0562C1"/>
                </a:solidFill>
                <a:uFill>
                  <a:solidFill>
                    <a:srgbClr val="0562C1"/>
                  </a:solidFill>
                </a:uFill>
                <a:latin typeface="Calibri"/>
                <a:cs typeface="Calibri"/>
                <a:hlinkClick r:id="rId5"/>
              </a:rPr>
              <a:t>abaalmarinta</a:t>
            </a:r>
            <a:r>
              <a:rPr lang="en-US" sz="2000" u="sng" dirty="0">
                <a:solidFill>
                  <a:srgbClr val="0562C1"/>
                </a:solidFill>
                <a:uFill>
                  <a:solidFill>
                    <a:srgbClr val="0562C1"/>
                  </a:solidFill>
                </a:uFill>
                <a:latin typeface="Calibri"/>
                <a:cs typeface="Calibri"/>
                <a:hlinkClick r:id="rId5"/>
              </a:rPr>
              <a:t> </a:t>
            </a:r>
            <a:r>
              <a:rPr lang="en-US" sz="2000" u="sng" dirty="0" err="1">
                <a:solidFill>
                  <a:srgbClr val="0562C1"/>
                </a:solidFill>
                <a:uFill>
                  <a:solidFill>
                    <a:srgbClr val="0562C1"/>
                  </a:solidFill>
                </a:uFill>
                <a:latin typeface="Calibri"/>
                <a:cs typeface="Calibri"/>
                <a:hlinkClick r:id="rId5"/>
              </a:rPr>
              <a:t>badbaadada</a:t>
            </a:r>
            <a:r>
              <a:rPr lang="en-US" sz="2000" u="sng" dirty="0">
                <a:solidFill>
                  <a:srgbClr val="0562C1"/>
                </a:solidFill>
                <a:uFill>
                  <a:solidFill>
                    <a:srgbClr val="0562C1"/>
                  </a:solidFill>
                </a:uFill>
                <a:latin typeface="Calibri"/>
                <a:cs typeface="Calibri"/>
                <a:hlinkClick r:id="rId5"/>
              </a:rPr>
              <a:t> </a:t>
            </a:r>
            <a:r>
              <a:rPr lang="en-US" sz="2000" u="sng" dirty="0" err="1">
                <a:solidFill>
                  <a:srgbClr val="0562C1"/>
                </a:solidFill>
                <a:uFill>
                  <a:solidFill>
                    <a:srgbClr val="0562C1"/>
                  </a:solidFill>
                </a:uFill>
                <a:latin typeface="Calibri"/>
                <a:cs typeface="Calibri"/>
                <a:hlinkClick r:id="rId5"/>
              </a:rPr>
              <a:t>ee</a:t>
            </a:r>
            <a:r>
              <a:rPr lang="en-US" sz="2000" u="sng" dirty="0">
                <a:solidFill>
                  <a:srgbClr val="0562C1"/>
                </a:solidFill>
                <a:uFill>
                  <a:solidFill>
                    <a:srgbClr val="0562C1"/>
                  </a:solidFill>
                </a:uFill>
                <a:latin typeface="Calibri"/>
                <a:cs typeface="Calibri"/>
                <a:hlinkClick r:id="rId5"/>
              </a:rPr>
              <a:t> </a:t>
            </a:r>
            <a:r>
              <a:rPr lang="en-US" sz="2000" u="sng" dirty="0" err="1">
                <a:solidFill>
                  <a:srgbClr val="0562C1"/>
                </a:solidFill>
                <a:uFill>
                  <a:solidFill>
                    <a:srgbClr val="0562C1"/>
                  </a:solidFill>
                </a:uFill>
                <a:latin typeface="Calibri"/>
                <a:cs typeface="Calibri"/>
                <a:hlinkClick r:id="rId5"/>
              </a:rPr>
              <a:t>dhiirigelinta</a:t>
            </a:r>
            <a:r>
              <a:rPr lang="en-US" sz="2000" u="sng" dirty="0">
                <a:solidFill>
                  <a:srgbClr val="0562C1"/>
                </a:solidFill>
                <a:uFill>
                  <a:solidFill>
                    <a:srgbClr val="0562C1"/>
                  </a:solidFill>
                </a:uFill>
                <a:latin typeface="Calibri"/>
                <a:cs typeface="Calibri"/>
                <a:hlinkClick r:id="rId5"/>
              </a:rPr>
              <a:t> </a:t>
            </a:r>
            <a:r>
              <a:rPr lang="en-US" sz="2000" u="sng" dirty="0" err="1">
                <a:solidFill>
                  <a:srgbClr val="0562C1"/>
                </a:solidFill>
                <a:uFill>
                  <a:solidFill>
                    <a:srgbClr val="0562C1"/>
                  </a:solidFill>
                </a:uFill>
                <a:latin typeface="Calibri"/>
                <a:cs typeface="Calibri"/>
                <a:hlinkClick r:id="rId5"/>
              </a:rPr>
              <a:t>leh</a:t>
            </a:r>
            <a:r>
              <a:rPr lang="en-US" sz="2000" u="sng" dirty="0">
                <a:solidFill>
                  <a:srgbClr val="0562C1"/>
                </a:solidFill>
                <a:uFill>
                  <a:solidFill>
                    <a:srgbClr val="0562C1"/>
                  </a:solidFill>
                </a:uFill>
                <a:latin typeface="Calibri"/>
                <a:cs typeface="Calibri"/>
                <a:hlinkClick r:id="rId5"/>
              </a:rPr>
              <a:t> </a:t>
            </a:r>
            <a:r>
              <a:rPr lang="en-US" sz="2000" u="sng" dirty="0" err="1">
                <a:solidFill>
                  <a:srgbClr val="0562C1"/>
                </a:solidFill>
                <a:uFill>
                  <a:solidFill>
                    <a:srgbClr val="0562C1"/>
                  </a:solidFill>
                </a:uFill>
                <a:latin typeface="Calibri"/>
                <a:cs typeface="Calibri"/>
                <a:hlinkClick r:id="rId5"/>
              </a:rPr>
              <a:t>iyo</a:t>
            </a:r>
            <a:r>
              <a:rPr lang="en-US" sz="2000" u="sng" dirty="0">
                <a:solidFill>
                  <a:srgbClr val="0562C1"/>
                </a:solidFill>
                <a:uFill>
                  <a:solidFill>
                    <a:srgbClr val="0562C1"/>
                  </a:solidFill>
                </a:uFill>
                <a:latin typeface="Calibri"/>
                <a:cs typeface="Calibri"/>
                <a:hlinkClick r:id="rId5"/>
              </a:rPr>
              <a:t> </a:t>
            </a:r>
            <a:r>
              <a:rPr lang="en-US" sz="2000" u="sng" dirty="0" err="1">
                <a:solidFill>
                  <a:srgbClr val="0562C1"/>
                </a:solidFill>
                <a:uFill>
                  <a:solidFill>
                    <a:srgbClr val="0562C1"/>
                  </a:solidFill>
                </a:uFill>
                <a:latin typeface="Calibri"/>
                <a:cs typeface="Calibri"/>
                <a:hlinkClick r:id="rId5"/>
              </a:rPr>
              <a:t>kuwa</a:t>
            </a:r>
            <a:r>
              <a:rPr lang="en-US" sz="2000" u="sng" dirty="0">
                <a:solidFill>
                  <a:srgbClr val="0562C1"/>
                </a:solidFill>
                <a:uFill>
                  <a:solidFill>
                    <a:srgbClr val="0562C1"/>
                  </a:solidFill>
                </a:uFill>
                <a:latin typeface="Calibri"/>
                <a:cs typeface="Calibri"/>
                <a:hlinkClick r:id="rId5"/>
              </a:rPr>
              <a:t> </a:t>
            </a:r>
            <a:r>
              <a:rPr lang="en-US" sz="2000" u="sng" dirty="0" err="1">
                <a:solidFill>
                  <a:srgbClr val="0562C1"/>
                </a:solidFill>
                <a:uFill>
                  <a:solidFill>
                    <a:srgbClr val="0562C1"/>
                  </a:solidFill>
                </a:uFill>
                <a:latin typeface="Calibri"/>
                <a:cs typeface="Calibri"/>
                <a:hlinkClick r:id="rId5"/>
              </a:rPr>
              <a:t>aan</a:t>
            </a:r>
            <a:r>
              <a:rPr lang="en-US" sz="2000" u="sng" dirty="0">
                <a:solidFill>
                  <a:srgbClr val="0562C1"/>
                </a:solidFill>
                <a:uFill>
                  <a:solidFill>
                    <a:srgbClr val="0562C1"/>
                  </a:solidFill>
                </a:uFill>
                <a:latin typeface="Calibri"/>
                <a:cs typeface="Calibri"/>
                <a:hlinkClick r:id="rId5"/>
              </a:rPr>
              <a:t> </a:t>
            </a:r>
            <a:r>
              <a:rPr lang="en-US" sz="2000" u="sng" dirty="0" err="1">
                <a:solidFill>
                  <a:srgbClr val="0562C1"/>
                </a:solidFill>
                <a:uFill>
                  <a:solidFill>
                    <a:srgbClr val="0562C1"/>
                  </a:solidFill>
                </a:uFill>
                <a:latin typeface="Calibri"/>
                <a:cs typeface="Calibri"/>
                <a:hlinkClick r:id="rId5"/>
              </a:rPr>
              <a:t>lahayn</a:t>
            </a:r>
            <a:r>
              <a:rPr lang="en-US" sz="2000" u="sng" dirty="0">
                <a:solidFill>
                  <a:srgbClr val="0562C1"/>
                </a:solidFill>
                <a:uFill>
                  <a:solidFill>
                    <a:srgbClr val="0562C1"/>
                  </a:solidFill>
                </a:uFill>
                <a:latin typeface="Calibri"/>
                <a:cs typeface="Calibri"/>
                <a:hlinkClick r:id="rId5"/>
              </a:rPr>
              <a:t> </a:t>
            </a:r>
            <a:r>
              <a:rPr lang="en-US" sz="2000" u="sng" dirty="0" err="1">
                <a:solidFill>
                  <a:srgbClr val="0562C1"/>
                </a:solidFill>
                <a:uFill>
                  <a:solidFill>
                    <a:srgbClr val="0562C1"/>
                  </a:solidFill>
                </a:uFill>
                <a:latin typeface="Calibri"/>
                <a:cs typeface="Calibri"/>
                <a:hlinkClick r:id="rId5"/>
              </a:rPr>
              <a:t>abaalmarinta</a:t>
            </a:r>
            <a:r>
              <a:rPr lang="en-US" sz="2000" u="sng" dirty="0">
                <a:solidFill>
                  <a:srgbClr val="0562C1"/>
                </a:solidFill>
                <a:uFill>
                  <a:solidFill>
                    <a:srgbClr val="0562C1"/>
                  </a:solidFill>
                </a:uFill>
                <a:latin typeface="Calibri"/>
                <a:cs typeface="Calibri"/>
                <a:hlinkClick r:id="rId5"/>
              </a:rPr>
              <a:t>  </a:t>
            </a:r>
            <a:r>
              <a:rPr lang="en-US" sz="2000" u="sng" dirty="0" err="1">
                <a:solidFill>
                  <a:srgbClr val="0562C1"/>
                </a:solidFill>
                <a:uFill>
                  <a:solidFill>
                    <a:srgbClr val="0562C1"/>
                  </a:solidFill>
                </a:uFill>
                <a:latin typeface="Calibri"/>
                <a:cs typeface="Calibri"/>
                <a:hlinkClick r:id="rId5"/>
              </a:rPr>
              <a:t>badbaadada</a:t>
            </a:r>
            <a:r>
              <a:rPr lang="en-US" sz="2000" u="sng" dirty="0">
                <a:solidFill>
                  <a:srgbClr val="0562C1"/>
                </a:solidFill>
                <a:uFill>
                  <a:solidFill>
                    <a:srgbClr val="0562C1"/>
                  </a:solidFill>
                </a:uFill>
                <a:latin typeface="Calibri"/>
                <a:cs typeface="Calibri"/>
                <a:hlinkClick r:id="rId5"/>
              </a:rPr>
              <a:t> </a:t>
            </a:r>
            <a:r>
              <a:rPr lang="en-US" sz="2000" u="sng" dirty="0" err="1">
                <a:solidFill>
                  <a:srgbClr val="0562C1"/>
                </a:solidFill>
                <a:uFill>
                  <a:solidFill>
                    <a:srgbClr val="0562C1"/>
                  </a:solidFill>
                </a:uFill>
                <a:latin typeface="Calibri"/>
                <a:cs typeface="Calibri"/>
                <a:hlinkClick r:id="rId5"/>
              </a:rPr>
              <a:t>ee</a:t>
            </a:r>
            <a:r>
              <a:rPr lang="en-US" sz="2000" u="sng" dirty="0">
                <a:solidFill>
                  <a:srgbClr val="0562C1"/>
                </a:solidFill>
                <a:uFill>
                  <a:solidFill>
                    <a:srgbClr val="0562C1"/>
                  </a:solidFill>
                </a:uFill>
                <a:latin typeface="Calibri"/>
                <a:cs typeface="Calibri"/>
                <a:hlinkClick r:id="rId5"/>
              </a:rPr>
              <a:t> loo </a:t>
            </a:r>
            <a:r>
              <a:rPr lang="en-US" sz="2000" u="sng" dirty="0" err="1">
                <a:solidFill>
                  <a:srgbClr val="0562C1"/>
                </a:solidFill>
                <a:uFill>
                  <a:solidFill>
                    <a:srgbClr val="0562C1"/>
                  </a:solidFill>
                </a:uFill>
                <a:latin typeface="Calibri"/>
                <a:cs typeface="Calibri"/>
                <a:hlinkClick r:id="rId5"/>
              </a:rPr>
              <a:t>shaqeeyaha</a:t>
            </a:r>
            <a:r>
              <a:rPr lang="en-US" sz="2000" u="sng" dirty="0">
                <a:solidFill>
                  <a:srgbClr val="0562C1"/>
                </a:solidFill>
                <a:uFill>
                  <a:solidFill>
                    <a:srgbClr val="0562C1"/>
                  </a:solidFill>
                </a:uFill>
                <a:latin typeface="Calibri"/>
                <a:cs typeface="Calibri"/>
                <a:hlinkClick r:id="rId5"/>
              </a:rPr>
              <a:t> - </a:t>
            </a:r>
            <a:r>
              <a:rPr lang="en-US" sz="2000" dirty="0" err="1">
                <a:solidFill>
                  <a:srgbClr val="003864"/>
                </a:solidFill>
                <a:latin typeface="Calibri"/>
                <a:cs typeface="Calibri"/>
              </a:rPr>
              <a:t>waxay</a:t>
            </a:r>
            <a:r>
              <a:rPr lang="en-US" sz="2000" dirty="0">
                <a:solidFill>
                  <a:srgbClr val="003864"/>
                </a:solidFill>
                <a:latin typeface="Calibri"/>
                <a:cs typeface="Calibri"/>
              </a:rPr>
              <a:t> </a:t>
            </a:r>
            <a:r>
              <a:rPr lang="en-US" sz="2000" dirty="0" err="1">
                <a:solidFill>
                  <a:srgbClr val="003864"/>
                </a:solidFill>
                <a:latin typeface="Calibri"/>
                <a:cs typeface="Calibri"/>
              </a:rPr>
              <a:t>qeexaysaa</a:t>
            </a:r>
            <a:r>
              <a:rPr lang="en-US" sz="2000" dirty="0">
                <a:solidFill>
                  <a:srgbClr val="003864"/>
                </a:solidFill>
                <a:latin typeface="Calibri"/>
                <a:cs typeface="Calibri"/>
              </a:rPr>
              <a:t> </a:t>
            </a:r>
            <a:r>
              <a:rPr lang="en-US" sz="2000" dirty="0" err="1">
                <a:solidFill>
                  <a:srgbClr val="003864"/>
                </a:solidFill>
                <a:latin typeface="Calibri"/>
                <a:cs typeface="Calibri"/>
              </a:rPr>
              <a:t>noocyada</a:t>
            </a:r>
            <a:r>
              <a:rPr lang="en-US" sz="2000" dirty="0">
                <a:solidFill>
                  <a:srgbClr val="003864"/>
                </a:solidFill>
                <a:latin typeface="Calibri"/>
                <a:cs typeface="Calibri"/>
              </a:rPr>
              <a:t> </a:t>
            </a:r>
            <a:r>
              <a:rPr lang="en-US" sz="2000" dirty="0" err="1">
                <a:solidFill>
                  <a:srgbClr val="003864"/>
                </a:solidFill>
                <a:latin typeface="Calibri"/>
                <a:cs typeface="Calibri"/>
              </a:rPr>
              <a:t>xeerarka</a:t>
            </a:r>
            <a:r>
              <a:rPr lang="en-US" sz="2000" dirty="0">
                <a:solidFill>
                  <a:srgbClr val="003864"/>
                </a:solidFill>
                <a:latin typeface="Calibri"/>
                <a:cs typeface="Calibri"/>
              </a:rPr>
              <a:t> </a:t>
            </a:r>
            <a:r>
              <a:rPr lang="en-US" sz="2000" dirty="0" err="1">
                <a:solidFill>
                  <a:srgbClr val="003864"/>
                </a:solidFill>
                <a:latin typeface="Calibri"/>
                <a:cs typeface="Calibri"/>
              </a:rPr>
              <a:t>siinta</a:t>
            </a:r>
            <a:r>
              <a:rPr lang="en-US" sz="2000" dirty="0">
                <a:solidFill>
                  <a:srgbClr val="003864"/>
                </a:solidFill>
                <a:latin typeface="Calibri"/>
                <a:cs typeface="Calibri"/>
              </a:rPr>
              <a:t> </a:t>
            </a:r>
            <a:r>
              <a:rPr lang="en-US" sz="2000" dirty="0" err="1">
                <a:solidFill>
                  <a:srgbClr val="003864"/>
                </a:solidFill>
                <a:latin typeface="Calibri"/>
                <a:cs typeface="Calibri"/>
              </a:rPr>
              <a:t>waxyaabaha</a:t>
            </a:r>
            <a:r>
              <a:rPr lang="en-US" sz="2000" dirty="0">
                <a:solidFill>
                  <a:srgbClr val="003864"/>
                </a:solidFill>
                <a:latin typeface="Calibri"/>
                <a:cs typeface="Calibri"/>
              </a:rPr>
              <a:t> </a:t>
            </a:r>
            <a:r>
              <a:rPr lang="en-US" sz="2000" dirty="0" err="1">
                <a:solidFill>
                  <a:srgbClr val="003864"/>
                </a:solidFill>
                <a:latin typeface="Calibri"/>
                <a:cs typeface="Calibri"/>
              </a:rPr>
              <a:t>dhiirigelinta</a:t>
            </a:r>
            <a:r>
              <a:rPr lang="en-US" sz="2000" dirty="0">
                <a:solidFill>
                  <a:srgbClr val="003864"/>
                </a:solidFill>
                <a:latin typeface="Calibri"/>
                <a:cs typeface="Calibri"/>
              </a:rPr>
              <a:t> </a:t>
            </a:r>
            <a:r>
              <a:rPr lang="en-US" sz="2000" dirty="0" err="1">
                <a:solidFill>
                  <a:srgbClr val="003864"/>
                </a:solidFill>
                <a:latin typeface="Calibri"/>
                <a:cs typeface="Calibri"/>
              </a:rPr>
              <a:t>badbaadada</a:t>
            </a:r>
            <a:r>
              <a:rPr lang="en-US" sz="2000" dirty="0">
                <a:solidFill>
                  <a:srgbClr val="003864"/>
                </a:solidFill>
                <a:latin typeface="Calibri"/>
                <a:cs typeface="Calibri"/>
              </a:rPr>
              <a:t> ah </a:t>
            </a:r>
            <a:r>
              <a:rPr lang="en-US" sz="2000" dirty="0" err="1">
                <a:solidFill>
                  <a:srgbClr val="003864"/>
                </a:solidFill>
                <a:latin typeface="Calibri"/>
                <a:cs typeface="Calibri"/>
              </a:rPr>
              <a:t>ee</a:t>
            </a:r>
            <a:r>
              <a:rPr lang="en-US" sz="2000" dirty="0">
                <a:solidFill>
                  <a:srgbClr val="003864"/>
                </a:solidFill>
                <a:latin typeface="Calibri"/>
                <a:cs typeface="Calibri"/>
              </a:rPr>
              <a:t> </a:t>
            </a:r>
            <a:r>
              <a:rPr lang="en-US" sz="2000" dirty="0" err="1">
                <a:solidFill>
                  <a:srgbClr val="003864"/>
                </a:solidFill>
                <a:latin typeface="Calibri"/>
                <a:cs typeface="Calibri"/>
              </a:rPr>
              <a:t>laga</a:t>
            </a:r>
            <a:r>
              <a:rPr lang="en-US" sz="2000" dirty="0">
                <a:solidFill>
                  <a:srgbClr val="003864"/>
                </a:solidFill>
                <a:latin typeface="Calibri"/>
                <a:cs typeface="Calibri"/>
              </a:rPr>
              <a:t> </a:t>
            </a:r>
            <a:r>
              <a:rPr lang="en-US" sz="2000" dirty="0" err="1">
                <a:solidFill>
                  <a:srgbClr val="003864"/>
                </a:solidFill>
                <a:latin typeface="Calibri"/>
                <a:cs typeface="Calibri"/>
              </a:rPr>
              <a:t>yaabo</a:t>
            </a:r>
            <a:r>
              <a:rPr lang="en-US" sz="2000" dirty="0">
                <a:solidFill>
                  <a:srgbClr val="003864"/>
                </a:solidFill>
                <a:latin typeface="Calibri"/>
                <a:cs typeface="Calibri"/>
              </a:rPr>
              <a:t> </a:t>
            </a:r>
            <a:r>
              <a:rPr lang="en-US" sz="2000" dirty="0" err="1">
                <a:solidFill>
                  <a:srgbClr val="003864"/>
                </a:solidFill>
                <a:latin typeface="Calibri"/>
                <a:cs typeface="Calibri"/>
              </a:rPr>
              <a:t>inay</a:t>
            </a:r>
            <a:r>
              <a:rPr lang="en-US" sz="2000" dirty="0">
                <a:solidFill>
                  <a:srgbClr val="003864"/>
                </a:solidFill>
                <a:latin typeface="Calibri"/>
                <a:cs typeface="Calibri"/>
              </a:rPr>
              <a:t> </a:t>
            </a:r>
            <a:r>
              <a:rPr lang="en-US" sz="2000" dirty="0" err="1">
                <a:solidFill>
                  <a:srgbClr val="003864"/>
                </a:solidFill>
                <a:latin typeface="Calibri"/>
                <a:cs typeface="Calibri"/>
              </a:rPr>
              <a:t>dadka</a:t>
            </a:r>
            <a:r>
              <a:rPr lang="en-US" sz="2000" dirty="0">
                <a:solidFill>
                  <a:srgbClr val="003864"/>
                </a:solidFill>
                <a:latin typeface="Calibri"/>
                <a:cs typeface="Calibri"/>
              </a:rPr>
              <a:t> ka </a:t>
            </a:r>
            <a:r>
              <a:rPr lang="en-US" sz="2000" dirty="0" err="1">
                <a:solidFill>
                  <a:srgbClr val="003864"/>
                </a:solidFill>
                <a:latin typeface="Calibri"/>
                <a:cs typeface="Calibri"/>
              </a:rPr>
              <a:t>niyad</a:t>
            </a:r>
            <a:r>
              <a:rPr lang="en-US" sz="2000" dirty="0">
                <a:solidFill>
                  <a:srgbClr val="003864"/>
                </a:solidFill>
                <a:latin typeface="Calibri"/>
                <a:cs typeface="Calibri"/>
              </a:rPr>
              <a:t> </a:t>
            </a:r>
            <a:r>
              <a:rPr lang="en-US" sz="2000" dirty="0" err="1">
                <a:solidFill>
                  <a:srgbClr val="003864"/>
                </a:solidFill>
                <a:latin typeface="Calibri"/>
                <a:cs typeface="Calibri"/>
              </a:rPr>
              <a:t>jabiyaan</a:t>
            </a:r>
            <a:r>
              <a:rPr lang="en-US" sz="2000" dirty="0">
                <a:solidFill>
                  <a:srgbClr val="003864"/>
                </a:solidFill>
                <a:latin typeface="Calibri"/>
                <a:cs typeface="Calibri"/>
              </a:rPr>
              <a:t> </a:t>
            </a:r>
            <a:r>
              <a:rPr lang="en-US" sz="2000" dirty="0" err="1">
                <a:solidFill>
                  <a:srgbClr val="003864"/>
                </a:solidFill>
                <a:latin typeface="Calibri"/>
                <a:cs typeface="Calibri"/>
              </a:rPr>
              <a:t>soo</a:t>
            </a:r>
            <a:r>
              <a:rPr lang="en-US" sz="2000" dirty="0">
                <a:solidFill>
                  <a:srgbClr val="003864"/>
                </a:solidFill>
                <a:latin typeface="Calibri"/>
                <a:cs typeface="Calibri"/>
              </a:rPr>
              <a:t> </a:t>
            </a:r>
            <a:r>
              <a:rPr lang="en-US" sz="2000" dirty="0" err="1">
                <a:solidFill>
                  <a:srgbClr val="003864"/>
                </a:solidFill>
                <a:latin typeface="Calibri"/>
                <a:cs typeface="Calibri"/>
              </a:rPr>
              <a:t>sheegista</a:t>
            </a:r>
            <a:endParaRPr sz="2000" dirty="0">
              <a:solidFill>
                <a:srgbClr val="003864"/>
              </a:solidFill>
              <a:latin typeface="Calibri"/>
              <a:cs typeface="Calibri"/>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74295" rIns="0" bIns="0" rtlCol="0">
            <a:spAutoFit/>
          </a:bodyPr>
          <a:lstStyle/>
          <a:p>
            <a:pPr marL="12700" marR="5080">
              <a:lnSpc>
                <a:spcPts val="3890"/>
              </a:lnSpc>
              <a:spcBef>
                <a:spcPts val="585"/>
              </a:spcBef>
            </a:pPr>
            <a:r>
              <a:rPr spc="-10" dirty="0"/>
              <a:t>Barnaamijyada, xeerarka, iyo dhaqamada laga yaabo in ay saameeyaan warbixinta, sii socota</a:t>
            </a:r>
          </a:p>
        </p:txBody>
      </p:sp>
      <p:sp>
        <p:nvSpPr>
          <p:cNvPr id="4" name="object 4"/>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sz="1200" spc="-10" dirty="0">
                <a:latin typeface="Calibri"/>
                <a:cs typeface="Calibri"/>
              </a:rPr>
              <a:t>dli.mn.gov</a:t>
            </a:r>
            <a:endParaRPr sz="1200">
              <a:latin typeface="Calibri"/>
              <a:cs typeface="Calibri"/>
            </a:endParaRP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9370">
              <a:lnSpc>
                <a:spcPts val="1240"/>
              </a:lnSpc>
            </a:pPr>
            <a:fld id="{81D60167-4931-47E6-BA6A-407CBD079E47}" type="slidenum">
              <a:rPr spc="-25" dirty="0"/>
              <a:t>45</a:t>
            </a:fld>
            <a:endParaRPr spc="-25" dirty="0"/>
          </a:p>
        </p:txBody>
      </p:sp>
      <p:sp>
        <p:nvSpPr>
          <p:cNvPr id="3" name="object 3"/>
          <p:cNvSpPr txBox="1"/>
          <p:nvPr/>
        </p:nvSpPr>
        <p:spPr>
          <a:xfrm>
            <a:off x="916939" y="1693131"/>
            <a:ext cx="10180955" cy="4167808"/>
          </a:xfrm>
          <a:prstGeom prst="rect">
            <a:avLst/>
          </a:prstGeom>
        </p:spPr>
        <p:txBody>
          <a:bodyPr vert="horz" wrap="square" lIns="0" tIns="12700" rIns="0" bIns="0" rtlCol="0">
            <a:spAutoFit/>
          </a:bodyPr>
          <a:lstStyle/>
          <a:p>
            <a:pPr marL="241300" marR="85725">
              <a:lnSpc>
                <a:spcPct val="100000"/>
              </a:lnSpc>
              <a:spcBef>
                <a:spcPts val="100"/>
              </a:spcBef>
            </a:pPr>
            <a:r>
              <a:rPr sz="2000" dirty="0">
                <a:solidFill>
                  <a:srgbClr val="003864"/>
                </a:solidFill>
                <a:latin typeface="Calibri"/>
                <a:cs typeface="Calibri"/>
              </a:rPr>
              <a:t>ka soo warbixinta ee keenaya takoor sharci darro ah iyo jebinta xeerka qaybta 11(c) iyo xeerarka kale ee ilaalinta qofka soo xogta soo sheega . OSHA, 2012.</a:t>
            </a:r>
            <a:endParaRPr sz="2000" dirty="0">
              <a:latin typeface="Calibri"/>
              <a:cs typeface="Calibri"/>
            </a:endParaRPr>
          </a:p>
          <a:p>
            <a:pPr marL="240029" marR="690880" indent="-227329">
              <a:lnSpc>
                <a:spcPct val="100000"/>
              </a:lnSpc>
              <a:spcBef>
                <a:spcPts val="2000"/>
              </a:spcBef>
              <a:buClr>
                <a:srgbClr val="003864"/>
              </a:buClr>
              <a:buFont typeface="Arial"/>
              <a:buChar char="•"/>
              <a:tabLst>
                <a:tab pos="241300" algn="l"/>
              </a:tabLst>
            </a:pPr>
            <a:r>
              <a:rPr sz="2000" u="sng" dirty="0">
                <a:solidFill>
                  <a:srgbClr val="0562C1"/>
                </a:solidFill>
                <a:uFill>
                  <a:solidFill>
                    <a:srgbClr val="0562C1"/>
                  </a:solidFill>
                </a:uFill>
                <a:latin typeface="Calibri"/>
                <a:cs typeface="Calibri"/>
                <a:hlinkClick r:id="rId2"/>
              </a:rPr>
              <a:t>Ka soo warbixinta OSHA ee dhaawaca iyo foomamka baaritaanka - </a:t>
            </a:r>
            <a:r>
              <a:rPr sz="2000" u="sng" dirty="0">
                <a:solidFill>
                  <a:srgbClr val="0562C1"/>
                </a:solidFill>
                <a:latin typeface="Calibri"/>
                <a:cs typeface="Calibri"/>
                <a:hlinkClick r:id="rId2">
                  <a:extLst>
                    <a:ext uri="{A12FA001-AC4F-418D-AE19-62706E023703}">
                      <ahyp:hlinkClr xmlns:ahyp="http://schemas.microsoft.com/office/drawing/2018/hyperlinkcolor" val="tx"/>
                    </a:ext>
                  </a:extLst>
                </a:hlinkClick>
              </a:rPr>
              <a:t>waxay bixisaa foomamaka dhaawaca iyo baaritaanka oo tusaale ah. OSHA, la cusboonaysiiyey.</a:t>
            </a:r>
            <a:endParaRPr sz="2000" u="sng" dirty="0">
              <a:solidFill>
                <a:srgbClr val="0562C1"/>
              </a:solidFill>
              <a:latin typeface="Calibri"/>
              <a:cs typeface="Calibri"/>
            </a:endParaRPr>
          </a:p>
          <a:p>
            <a:pPr marL="240029" indent="-227329">
              <a:lnSpc>
                <a:spcPct val="100000"/>
              </a:lnSpc>
              <a:spcBef>
                <a:spcPts val="2005"/>
              </a:spcBef>
              <a:buClr>
                <a:srgbClr val="003864"/>
              </a:buClr>
              <a:buFont typeface="Arial"/>
              <a:buChar char="•"/>
              <a:tabLst>
                <a:tab pos="240029" algn="l"/>
                <a:tab pos="2578735" algn="l"/>
              </a:tabLst>
            </a:pPr>
            <a:r>
              <a:rPr sz="2000" u="sng" dirty="0">
                <a:solidFill>
                  <a:srgbClr val="0562C1"/>
                </a:solidFill>
                <a:uFill>
                  <a:solidFill>
                    <a:srgbClr val="0562C1"/>
                  </a:solidFill>
                </a:uFill>
                <a:latin typeface="Calibri"/>
                <a:cs typeface="Calibri"/>
                <a:hlinkClick r:id="rId3">
                  <a:extLst>
                    <a:ext uri="{A12FA001-AC4F-418D-AE19-62706E023703}">
                      <ahyp:hlinkClr xmlns:ahyp="http://schemas.microsoft.com/office/drawing/2018/hyperlinkcolor" val="tx"/>
                    </a:ext>
                  </a:extLst>
                </a:hlinkClick>
              </a:rPr>
              <a:t>Hoggaaminta badbaadada: Lix ficil oo muhiim ah oo lagu horumarinayo badbaadada - </a:t>
            </a:r>
            <a:r>
              <a:rPr sz="2000" dirty="0">
                <a:solidFill>
                  <a:srgbClr val="0562C1"/>
                </a:solidFill>
                <a:latin typeface="Calibri"/>
                <a:cs typeface="Calibri"/>
                <a:hlinkClick r:id="rId3">
                  <a:extLst>
                    <a:ext uri="{A12FA001-AC4F-418D-AE19-62706E023703}">
                      <ahyp:hlinkClr xmlns:ahyp="http://schemas.microsoft.com/office/drawing/2018/hyperlinkcolor" val="tx"/>
                    </a:ext>
                  </a:extLst>
                </a:hlinkClick>
              </a:rPr>
              <a:t>ayaa </a:t>
            </a:r>
            <a:r>
              <a:rPr sz="2000" dirty="0" err="1">
                <a:solidFill>
                  <a:srgbClr val="0562C1"/>
                </a:solidFill>
                <a:latin typeface="Calibri"/>
                <a:cs typeface="Calibri"/>
                <a:hlinkClick r:id="rId3">
                  <a:extLst>
                    <a:ext uri="{A12FA001-AC4F-418D-AE19-62706E023703}">
                      <ahyp:hlinkClr xmlns:ahyp="http://schemas.microsoft.com/office/drawing/2018/hyperlinkcolor" val="tx"/>
                    </a:ext>
                  </a:extLst>
                </a:hlinkClick>
              </a:rPr>
              <a:t>waxay</a:t>
            </a:r>
            <a:r>
              <a:rPr sz="2000" dirty="0">
                <a:solidFill>
                  <a:srgbClr val="0562C1"/>
                </a:solidFill>
                <a:latin typeface="Calibri"/>
                <a:cs typeface="Calibri"/>
                <a:hlinkClick r:id="rId3">
                  <a:extLst>
                    <a:ext uri="{A12FA001-AC4F-418D-AE19-62706E023703}">
                      <ahyp:hlinkClr xmlns:ahyp="http://schemas.microsoft.com/office/drawing/2018/hyperlinkcolor" val="tx"/>
                    </a:ext>
                  </a:extLst>
                </a:hlinkClick>
              </a:rPr>
              <a:t> </a:t>
            </a:r>
            <a:r>
              <a:rPr sz="2000" dirty="0" err="1">
                <a:solidFill>
                  <a:srgbClr val="0562C1"/>
                </a:solidFill>
                <a:latin typeface="Calibri"/>
                <a:cs typeface="Calibri"/>
                <a:hlinkClick r:id="rId3">
                  <a:extLst>
                    <a:ext uri="{A12FA001-AC4F-418D-AE19-62706E023703}">
                      <ahyp:hlinkClr xmlns:ahyp="http://schemas.microsoft.com/office/drawing/2018/hyperlinkcolor" val="tx"/>
                    </a:ext>
                  </a:extLst>
                </a:hlinkClick>
              </a:rPr>
              <a:t>sharraxaysaa</a:t>
            </a:r>
            <a:r>
              <a:rPr lang="en-US" sz="2000" dirty="0">
                <a:solidFill>
                  <a:srgbClr val="0562C1"/>
                </a:solidFill>
                <a:latin typeface="Calibri"/>
                <a:cs typeface="Calibri"/>
              </a:rPr>
              <a:t> </a:t>
            </a:r>
            <a:r>
              <a:rPr sz="2000" dirty="0">
                <a:solidFill>
                  <a:srgbClr val="003864"/>
                </a:solidFill>
                <a:latin typeface="Calibri"/>
                <a:cs typeface="Calibri"/>
              </a:rPr>
              <a:t>lix tallaabo oo la qaadi karo si loo caawiyo kor u qaadista badbaadada. Waxay taabanaysaa dhowr dhinac oo badbaadada iyo caadooyinka caafimaadka ee ay OSHA ku talisay ah. Wargaysta Badbaadada iyo Caafimaadka NSC, 2013.</a:t>
            </a:r>
            <a:endParaRPr sz="2000" dirty="0">
              <a:latin typeface="Calibri"/>
              <a:cs typeface="Calibri"/>
            </a:endParaRPr>
          </a:p>
          <a:p>
            <a:pPr marL="240029" indent="-227329">
              <a:lnSpc>
                <a:spcPct val="100000"/>
              </a:lnSpc>
              <a:spcBef>
                <a:spcPts val="1995"/>
              </a:spcBef>
              <a:buClr>
                <a:srgbClr val="003864"/>
              </a:buClr>
              <a:buFont typeface="Arial"/>
              <a:buChar char="•"/>
              <a:tabLst>
                <a:tab pos="240029" algn="l"/>
              </a:tabLst>
            </a:pPr>
            <a:r>
              <a:rPr sz="2000" u="sng" dirty="0">
                <a:solidFill>
                  <a:srgbClr val="0562C1"/>
                </a:solidFill>
                <a:uFill>
                  <a:solidFill>
                    <a:srgbClr val="0562C1"/>
                  </a:solidFill>
                </a:uFill>
                <a:latin typeface="Calibri"/>
                <a:cs typeface="Calibri"/>
                <a:hlinkClick r:id="rId4">
                  <a:extLst>
                    <a:ext uri="{A12FA001-AC4F-418D-AE19-62706E023703}">
                      <ahyp:hlinkClr xmlns:ahyp="http://schemas.microsoft.com/office/drawing/2018/hyperlinkcolor" val="tx"/>
                    </a:ext>
                  </a:extLst>
                </a:hlinkClick>
              </a:rPr>
              <a:t>Buug gacmeedka ganacsiyada yaryar - </a:t>
            </a:r>
            <a:r>
              <a:rPr sz="2000" dirty="0">
                <a:solidFill>
                  <a:srgbClr val="0562C1"/>
                </a:solidFill>
                <a:latin typeface="Calibri"/>
                <a:cs typeface="Calibri"/>
                <a:hlinkClick r:id="rId4">
                  <a:extLst>
                    <a:ext uri="{A12FA001-AC4F-418D-AE19-62706E023703}">
                      <ahyp:hlinkClr xmlns:ahyp="http://schemas.microsoft.com/office/drawing/2018/hyperlinkcolor" val="tx"/>
                    </a:ext>
                  </a:extLst>
                </a:hlinkClick>
              </a:rPr>
              <a:t>wuxuu bixiyaa macluumaad lagu caawiyo </a:t>
            </a:r>
            <a:r>
              <a:rPr sz="2000" dirty="0" err="1">
                <a:solidFill>
                  <a:srgbClr val="0562C1"/>
                </a:solidFill>
                <a:latin typeface="Calibri"/>
                <a:cs typeface="Calibri"/>
                <a:hlinkClick r:id="rId4">
                  <a:extLst>
                    <a:ext uri="{A12FA001-AC4F-418D-AE19-62706E023703}">
                      <ahyp:hlinkClr xmlns:ahyp="http://schemas.microsoft.com/office/drawing/2018/hyperlinkcolor" val="tx"/>
                    </a:ext>
                  </a:extLst>
                </a:hlinkClick>
              </a:rPr>
              <a:t>ganacsiyada</a:t>
            </a:r>
            <a:r>
              <a:rPr sz="2000" dirty="0">
                <a:solidFill>
                  <a:srgbClr val="0562C1"/>
                </a:solidFill>
                <a:latin typeface="Calibri"/>
                <a:cs typeface="Calibri"/>
                <a:hlinkClick r:id="rId4">
                  <a:extLst>
                    <a:ext uri="{A12FA001-AC4F-418D-AE19-62706E023703}">
                      <ahyp:hlinkClr xmlns:ahyp="http://schemas.microsoft.com/office/drawing/2018/hyperlinkcolor" val="tx"/>
                    </a:ext>
                  </a:extLst>
                </a:hlinkClick>
              </a:rPr>
              <a:t> </a:t>
            </a:r>
            <a:r>
              <a:rPr sz="2000" dirty="0" err="1">
                <a:solidFill>
                  <a:srgbClr val="003864"/>
                </a:solidFill>
                <a:latin typeface="Calibri"/>
                <a:cs typeface="Calibri"/>
                <a:hlinkClick r:id="rId4">
                  <a:extLst>
                    <a:ext uri="{A12FA001-AC4F-418D-AE19-62706E023703}">
                      <ahyp:hlinkClr xmlns:ahyp="http://schemas.microsoft.com/office/drawing/2018/hyperlinkcolor" val="tx"/>
                    </a:ext>
                  </a:extLst>
                </a:hlinkClick>
              </a:rPr>
              <a:t>yaryar</a:t>
            </a:r>
            <a:r>
              <a:rPr lang="en-US" sz="2000" dirty="0">
                <a:solidFill>
                  <a:srgbClr val="003864"/>
                </a:solidFill>
                <a:latin typeface="Calibri"/>
                <a:cs typeface="Calibri"/>
              </a:rPr>
              <a:t> </a:t>
            </a:r>
            <a:r>
              <a:rPr sz="2000" dirty="0">
                <a:solidFill>
                  <a:srgbClr val="003864"/>
                </a:solidFill>
                <a:latin typeface="Calibri"/>
                <a:cs typeface="Calibri"/>
              </a:rPr>
              <a:t>in ay buuxiyaan shuruudaha sharciga ah ee uu soo rogay Sharciga Badbaadada iyo Caafimaadka Shaqada ee 1970. OSHA, 2005.</a:t>
            </a:r>
            <a:endParaRPr sz="2000" dirty="0">
              <a:latin typeface="Calibri"/>
              <a:cs typeface="Calibri"/>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74295" rIns="0" bIns="0" rtlCol="0">
            <a:spAutoFit/>
          </a:bodyPr>
          <a:lstStyle/>
          <a:p>
            <a:pPr marL="12700" marR="5080">
              <a:lnSpc>
                <a:spcPts val="3890"/>
              </a:lnSpc>
              <a:spcBef>
                <a:spcPts val="585"/>
              </a:spcBef>
            </a:pPr>
            <a:r>
              <a:rPr spc="-10" dirty="0"/>
              <a:t>Barnaamijyada, xeerarka, iyo dhaqamada laga yaabo in ay saameeyaan warbixinta, sii socota</a:t>
            </a:r>
          </a:p>
        </p:txBody>
      </p:sp>
      <p:sp>
        <p:nvSpPr>
          <p:cNvPr id="4" name="object 4"/>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sz="1200" spc="-10" dirty="0">
                <a:latin typeface="Calibri"/>
                <a:cs typeface="Calibri"/>
              </a:rPr>
              <a:t>dli.mn.gov</a:t>
            </a:r>
            <a:endParaRPr sz="1200">
              <a:latin typeface="Calibri"/>
              <a:cs typeface="Calibri"/>
            </a:endParaRP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9370">
              <a:lnSpc>
                <a:spcPts val="1240"/>
              </a:lnSpc>
            </a:pPr>
            <a:fld id="{81D60167-4931-47E6-BA6A-407CBD079E47}" type="slidenum">
              <a:rPr spc="-25" dirty="0"/>
              <a:t>46</a:t>
            </a:fld>
            <a:endParaRPr spc="-25" dirty="0"/>
          </a:p>
        </p:txBody>
      </p:sp>
      <p:sp>
        <p:nvSpPr>
          <p:cNvPr id="3" name="object 3"/>
          <p:cNvSpPr txBox="1"/>
          <p:nvPr/>
        </p:nvSpPr>
        <p:spPr>
          <a:xfrm>
            <a:off x="916939" y="1838833"/>
            <a:ext cx="10246995" cy="2854628"/>
          </a:xfrm>
          <a:prstGeom prst="rect">
            <a:avLst/>
          </a:prstGeom>
        </p:spPr>
        <p:txBody>
          <a:bodyPr vert="horz" wrap="square" lIns="0" tIns="12700" rIns="0" bIns="0" rtlCol="0">
            <a:spAutoFit/>
          </a:bodyPr>
          <a:lstStyle/>
          <a:p>
            <a:pPr marL="240029" marR="640080" indent="-227329">
              <a:lnSpc>
                <a:spcPct val="100000"/>
              </a:lnSpc>
              <a:spcBef>
                <a:spcPts val="100"/>
              </a:spcBef>
              <a:buClr>
                <a:srgbClr val="003864"/>
              </a:buClr>
              <a:buFont typeface="Arial"/>
              <a:buChar char="•"/>
              <a:tabLst>
                <a:tab pos="241300" algn="l"/>
              </a:tabLst>
            </a:pPr>
            <a:r>
              <a:rPr lang="en-US" sz="2400" u="sng" dirty="0" err="1">
                <a:solidFill>
                  <a:srgbClr val="0562C1"/>
                </a:solidFill>
                <a:uFill>
                  <a:solidFill>
                    <a:srgbClr val="0562C1"/>
                  </a:solidFill>
                </a:uFill>
                <a:latin typeface="Calibri"/>
                <a:cs typeface="Calibri"/>
                <a:hlinkClick r:id="rId2"/>
              </a:rPr>
              <a:t>Nidaamyada</a:t>
            </a:r>
            <a:r>
              <a:rPr lang="en-US" sz="2400" u="sng" dirty="0">
                <a:solidFill>
                  <a:srgbClr val="0562C1"/>
                </a:solidFill>
                <a:uFill>
                  <a:solidFill>
                    <a:srgbClr val="0562C1"/>
                  </a:solidFill>
                </a:uFill>
                <a:latin typeface="Calibri"/>
                <a:cs typeface="Calibri"/>
                <a:hlinkClick r:id="rId2"/>
              </a:rPr>
              <a:t> </a:t>
            </a:r>
            <a:r>
              <a:rPr lang="en-US" sz="2400" u="sng" dirty="0" err="1">
                <a:solidFill>
                  <a:srgbClr val="0562C1"/>
                </a:solidFill>
                <a:uFill>
                  <a:solidFill>
                    <a:srgbClr val="0562C1"/>
                  </a:solidFill>
                </a:uFill>
                <a:latin typeface="Calibri"/>
                <a:cs typeface="Calibri"/>
                <a:hlinkClick r:id="rId2"/>
              </a:rPr>
              <a:t>warbixinta</a:t>
            </a:r>
            <a:r>
              <a:rPr lang="en-US" sz="2400" u="sng" dirty="0">
                <a:solidFill>
                  <a:srgbClr val="0562C1"/>
                </a:solidFill>
                <a:uFill>
                  <a:solidFill>
                    <a:srgbClr val="0562C1"/>
                  </a:solidFill>
                </a:uFill>
                <a:latin typeface="Calibri"/>
                <a:cs typeface="Calibri"/>
                <a:hlinkClick r:id="rId2"/>
              </a:rPr>
              <a:t> </a:t>
            </a:r>
            <a:r>
              <a:rPr lang="en-US" sz="2400" u="sng" dirty="0" err="1">
                <a:solidFill>
                  <a:srgbClr val="0562C1"/>
                </a:solidFill>
                <a:uFill>
                  <a:solidFill>
                    <a:srgbClr val="0562C1"/>
                  </a:solidFill>
                </a:uFill>
                <a:latin typeface="Calibri"/>
                <a:cs typeface="Calibri"/>
                <a:hlinkClick r:id="rId2"/>
              </a:rPr>
              <a:t>dhacdooyinka</a:t>
            </a:r>
            <a:r>
              <a:rPr lang="en-US" sz="2400" u="sng" dirty="0">
                <a:solidFill>
                  <a:srgbClr val="0562C1"/>
                </a:solidFill>
                <a:uFill>
                  <a:solidFill>
                    <a:srgbClr val="0562C1"/>
                  </a:solidFill>
                </a:uFill>
                <a:latin typeface="Calibri"/>
                <a:cs typeface="Calibri"/>
                <a:hlinkClick r:id="rId2"/>
              </a:rPr>
              <a:t> </a:t>
            </a:r>
            <a:r>
              <a:rPr lang="en-US" sz="2400" u="sng" dirty="0" err="1">
                <a:solidFill>
                  <a:srgbClr val="0562C1"/>
                </a:solidFill>
                <a:uFill>
                  <a:solidFill>
                    <a:srgbClr val="0562C1"/>
                  </a:solidFill>
                </a:uFill>
                <a:latin typeface="Calibri"/>
                <a:cs typeface="Calibri"/>
                <a:hlinkClick r:id="rId2"/>
              </a:rPr>
              <a:t>dirqiga</a:t>
            </a:r>
            <a:r>
              <a:rPr lang="en-US" sz="2400" u="sng" dirty="0">
                <a:solidFill>
                  <a:srgbClr val="0562C1"/>
                </a:solidFill>
                <a:uFill>
                  <a:solidFill>
                    <a:srgbClr val="0562C1"/>
                  </a:solidFill>
                </a:uFill>
                <a:latin typeface="Calibri"/>
                <a:cs typeface="Calibri"/>
                <a:hlinkClick r:id="rId2"/>
              </a:rPr>
              <a:t> </a:t>
            </a:r>
            <a:r>
              <a:rPr lang="en-US" sz="2400" u="sng" dirty="0" err="1">
                <a:solidFill>
                  <a:srgbClr val="0562C1"/>
                </a:solidFill>
                <a:uFill>
                  <a:solidFill>
                    <a:srgbClr val="0562C1"/>
                  </a:solidFill>
                </a:uFill>
                <a:latin typeface="Calibri"/>
                <a:cs typeface="Calibri"/>
                <a:hlinkClick r:id="rId2"/>
              </a:rPr>
              <a:t>lagaga</a:t>
            </a:r>
            <a:r>
              <a:rPr lang="en-US" sz="2400" u="sng" dirty="0">
                <a:solidFill>
                  <a:srgbClr val="0562C1"/>
                </a:solidFill>
                <a:uFill>
                  <a:solidFill>
                    <a:srgbClr val="0562C1"/>
                  </a:solidFill>
                </a:uFill>
                <a:latin typeface="Calibri"/>
                <a:cs typeface="Calibri"/>
                <a:hlinkClick r:id="rId2"/>
              </a:rPr>
              <a:t> </a:t>
            </a:r>
            <a:r>
              <a:rPr lang="en-US" sz="2400" u="sng" dirty="0" err="1">
                <a:solidFill>
                  <a:srgbClr val="0562C1"/>
                </a:solidFill>
                <a:uFill>
                  <a:solidFill>
                    <a:srgbClr val="0562C1"/>
                  </a:solidFill>
                </a:uFill>
                <a:latin typeface="Calibri"/>
                <a:cs typeface="Calibri"/>
                <a:hlinkClick r:id="rId2"/>
              </a:rPr>
              <a:t>badbaaday</a:t>
            </a:r>
            <a:r>
              <a:rPr lang="en-US" sz="2400" u="sng" dirty="0">
                <a:solidFill>
                  <a:srgbClr val="0562C1"/>
                </a:solidFill>
                <a:uFill>
                  <a:solidFill>
                    <a:srgbClr val="0562C1"/>
                  </a:solidFill>
                </a:uFill>
                <a:latin typeface="Calibri"/>
                <a:cs typeface="Calibri"/>
                <a:hlinkClick r:id="rId2"/>
              </a:rPr>
              <a:t> </a:t>
            </a:r>
            <a:r>
              <a:rPr lang="en-US" sz="2400" dirty="0">
                <a:solidFill>
                  <a:srgbClr val="0562C1"/>
                </a:solidFill>
                <a:uFill>
                  <a:solidFill>
                    <a:srgbClr val="0562C1"/>
                  </a:solidFill>
                </a:uFill>
                <a:latin typeface="Calibri"/>
                <a:cs typeface="Calibri"/>
                <a:hlinkClick r:id="rId2"/>
              </a:rPr>
              <a:t>- </a:t>
            </a:r>
            <a:r>
              <a:rPr lang="en-US" sz="2400" dirty="0" err="1">
                <a:solidFill>
                  <a:srgbClr val="003864"/>
                </a:solidFill>
                <a:latin typeface="Calibri"/>
                <a:cs typeface="Calibri"/>
              </a:rPr>
              <a:t>wuxuu</a:t>
            </a:r>
            <a:r>
              <a:rPr lang="en-US" sz="2400" dirty="0">
                <a:solidFill>
                  <a:srgbClr val="003864"/>
                </a:solidFill>
                <a:latin typeface="Calibri"/>
                <a:cs typeface="Calibri"/>
              </a:rPr>
              <a:t> </a:t>
            </a:r>
            <a:r>
              <a:rPr lang="en-US" sz="2400" dirty="0" err="1">
                <a:solidFill>
                  <a:srgbClr val="003864"/>
                </a:solidFill>
                <a:latin typeface="Calibri"/>
                <a:cs typeface="Calibri"/>
              </a:rPr>
              <a:t>sharxayaa</a:t>
            </a:r>
            <a:r>
              <a:rPr lang="en-US" sz="2400" dirty="0">
                <a:solidFill>
                  <a:srgbClr val="003864"/>
                </a:solidFill>
                <a:latin typeface="Calibri"/>
                <a:cs typeface="Calibri"/>
              </a:rPr>
              <a:t> </a:t>
            </a:r>
            <a:r>
              <a:rPr lang="en-US" sz="2400" dirty="0" err="1">
                <a:solidFill>
                  <a:srgbClr val="003864"/>
                </a:solidFill>
                <a:latin typeface="Calibri"/>
                <a:cs typeface="Calibri"/>
              </a:rPr>
              <a:t>muhiimada</a:t>
            </a:r>
            <a:r>
              <a:rPr lang="en-US" sz="2400" dirty="0">
                <a:solidFill>
                  <a:srgbClr val="003864"/>
                </a:solidFill>
                <a:latin typeface="Calibri"/>
                <a:cs typeface="Calibri"/>
              </a:rPr>
              <a:t> ay </a:t>
            </a:r>
            <a:r>
              <a:rPr lang="en-US" sz="2400" dirty="0" err="1">
                <a:solidFill>
                  <a:srgbClr val="003864"/>
                </a:solidFill>
                <a:latin typeface="Calibri"/>
                <a:cs typeface="Calibri"/>
              </a:rPr>
              <a:t>leedahay</a:t>
            </a:r>
            <a:r>
              <a:rPr lang="en-US" sz="2400" dirty="0">
                <a:solidFill>
                  <a:srgbClr val="003864"/>
                </a:solidFill>
                <a:latin typeface="Calibri"/>
                <a:cs typeface="Calibri"/>
              </a:rPr>
              <a:t> ka </a:t>
            </a:r>
            <a:r>
              <a:rPr lang="en-US" sz="2400" dirty="0" err="1">
                <a:solidFill>
                  <a:srgbClr val="003864"/>
                </a:solidFill>
                <a:latin typeface="Calibri"/>
                <a:cs typeface="Calibri"/>
              </a:rPr>
              <a:t>warbixinta</a:t>
            </a:r>
            <a:r>
              <a:rPr lang="en-US" sz="2400" dirty="0">
                <a:solidFill>
                  <a:srgbClr val="003864"/>
                </a:solidFill>
                <a:latin typeface="Calibri"/>
                <a:cs typeface="Calibri"/>
              </a:rPr>
              <a:t> </a:t>
            </a:r>
            <a:r>
              <a:rPr lang="en-US" sz="2400" dirty="0" err="1">
                <a:solidFill>
                  <a:srgbClr val="003864"/>
                </a:solidFill>
                <a:latin typeface="Calibri"/>
                <a:cs typeface="Calibri"/>
              </a:rPr>
              <a:t>dhacdooyinka</a:t>
            </a:r>
            <a:r>
              <a:rPr lang="en-US" sz="2400" dirty="0">
                <a:solidFill>
                  <a:srgbClr val="003864"/>
                </a:solidFill>
                <a:latin typeface="Calibri"/>
                <a:cs typeface="Calibri"/>
              </a:rPr>
              <a:t> </a:t>
            </a:r>
            <a:r>
              <a:rPr lang="en-US" sz="2400" dirty="0" err="1">
                <a:solidFill>
                  <a:srgbClr val="003864"/>
                </a:solidFill>
                <a:latin typeface="Calibri"/>
                <a:cs typeface="Calibri"/>
              </a:rPr>
              <a:t>dirqiga</a:t>
            </a:r>
            <a:r>
              <a:rPr lang="en-US" sz="2400" dirty="0">
                <a:solidFill>
                  <a:srgbClr val="003864"/>
                </a:solidFill>
                <a:latin typeface="Calibri"/>
                <a:cs typeface="Calibri"/>
              </a:rPr>
              <a:t> </a:t>
            </a:r>
            <a:r>
              <a:rPr lang="en-US" sz="2400" dirty="0" err="1">
                <a:solidFill>
                  <a:srgbClr val="003864"/>
                </a:solidFill>
                <a:latin typeface="Calibri"/>
                <a:cs typeface="Calibri"/>
              </a:rPr>
              <a:t>lagaga</a:t>
            </a:r>
            <a:r>
              <a:rPr lang="en-US" sz="2400" dirty="0">
                <a:solidFill>
                  <a:srgbClr val="003864"/>
                </a:solidFill>
                <a:latin typeface="Calibri"/>
                <a:cs typeface="Calibri"/>
              </a:rPr>
              <a:t> </a:t>
            </a:r>
            <a:r>
              <a:rPr lang="en-US" sz="2400" dirty="0" err="1">
                <a:solidFill>
                  <a:srgbClr val="003864"/>
                </a:solidFill>
                <a:latin typeface="Calibri"/>
                <a:cs typeface="Calibri"/>
              </a:rPr>
              <a:t>badbaaday</a:t>
            </a:r>
            <a:r>
              <a:rPr lang="en-US" sz="2400" dirty="0">
                <a:solidFill>
                  <a:srgbClr val="003864"/>
                </a:solidFill>
                <a:latin typeface="Calibri"/>
                <a:cs typeface="Calibri"/>
              </a:rPr>
              <a:t> </a:t>
            </a:r>
            <a:r>
              <a:rPr lang="en-US" sz="2400" dirty="0" err="1">
                <a:solidFill>
                  <a:srgbClr val="003864"/>
                </a:solidFill>
                <a:latin typeface="Calibri"/>
                <a:cs typeface="Calibri"/>
              </a:rPr>
              <a:t>waxayna</a:t>
            </a:r>
            <a:r>
              <a:rPr lang="en-US" sz="2400" dirty="0">
                <a:solidFill>
                  <a:srgbClr val="003864"/>
                </a:solidFill>
                <a:latin typeface="Calibri"/>
                <a:cs typeface="Calibri"/>
              </a:rPr>
              <a:t> </a:t>
            </a:r>
            <a:r>
              <a:rPr lang="en-US" sz="2400" dirty="0" err="1">
                <a:solidFill>
                  <a:srgbClr val="003864"/>
                </a:solidFill>
                <a:latin typeface="Calibri"/>
                <a:cs typeface="Calibri"/>
              </a:rPr>
              <a:t>bixisaa</a:t>
            </a:r>
            <a:r>
              <a:rPr lang="en-US" sz="2400" dirty="0">
                <a:solidFill>
                  <a:srgbClr val="003864"/>
                </a:solidFill>
                <a:latin typeface="Calibri"/>
                <a:cs typeface="Calibri"/>
              </a:rPr>
              <a:t> </a:t>
            </a:r>
            <a:r>
              <a:rPr lang="en-US" sz="2400" dirty="0" err="1">
                <a:solidFill>
                  <a:srgbClr val="003864"/>
                </a:solidFill>
                <a:latin typeface="Calibri"/>
                <a:cs typeface="Calibri"/>
              </a:rPr>
              <a:t>tusaalooyinka</a:t>
            </a:r>
            <a:r>
              <a:rPr lang="en-US" sz="2400" dirty="0">
                <a:solidFill>
                  <a:srgbClr val="003864"/>
                </a:solidFill>
                <a:latin typeface="Calibri"/>
                <a:cs typeface="Calibri"/>
              </a:rPr>
              <a:t> </a:t>
            </a:r>
            <a:r>
              <a:rPr lang="en-US" sz="2400" dirty="0" err="1">
                <a:solidFill>
                  <a:srgbClr val="003864"/>
                </a:solidFill>
                <a:latin typeface="Calibri"/>
                <a:cs typeface="Calibri"/>
              </a:rPr>
              <a:t>hab-dhaqamada</a:t>
            </a:r>
            <a:r>
              <a:rPr lang="en-US" sz="2400" dirty="0">
                <a:solidFill>
                  <a:srgbClr val="003864"/>
                </a:solidFill>
                <a:latin typeface="Calibri"/>
                <a:cs typeface="Calibri"/>
              </a:rPr>
              <a:t> </a:t>
            </a:r>
            <a:r>
              <a:rPr lang="en-US" sz="2400" dirty="0" err="1">
                <a:solidFill>
                  <a:srgbClr val="003864"/>
                </a:solidFill>
                <a:latin typeface="Calibri"/>
                <a:cs typeface="Calibri"/>
              </a:rPr>
              <a:t>ugu</a:t>
            </a:r>
            <a:r>
              <a:rPr lang="en-US" sz="2400" dirty="0">
                <a:solidFill>
                  <a:srgbClr val="003864"/>
                </a:solidFill>
                <a:latin typeface="Calibri"/>
                <a:cs typeface="Calibri"/>
              </a:rPr>
              <a:t> </a:t>
            </a:r>
            <a:r>
              <a:rPr lang="en-US" sz="2400" dirty="0" err="1">
                <a:solidFill>
                  <a:srgbClr val="003864"/>
                </a:solidFill>
                <a:latin typeface="Calibri"/>
                <a:cs typeface="Calibri"/>
              </a:rPr>
              <a:t>wanaagsan</a:t>
            </a:r>
            <a:r>
              <a:rPr lang="en-US" sz="2400" dirty="0">
                <a:solidFill>
                  <a:srgbClr val="003864"/>
                </a:solidFill>
                <a:latin typeface="Calibri"/>
                <a:cs typeface="Calibri"/>
              </a:rPr>
              <a:t>. NSC, 2013.</a:t>
            </a:r>
            <a:endParaRPr sz="2400" dirty="0">
              <a:solidFill>
                <a:srgbClr val="003864"/>
              </a:solidFill>
              <a:latin typeface="Calibri"/>
              <a:cs typeface="Calibri"/>
            </a:endParaRPr>
          </a:p>
          <a:p>
            <a:pPr marL="239395" marR="5080" indent="-227329">
              <a:lnSpc>
                <a:spcPct val="100000"/>
              </a:lnSpc>
              <a:spcBef>
                <a:spcPts val="2000"/>
              </a:spcBef>
              <a:buClr>
                <a:srgbClr val="003864"/>
              </a:buClr>
              <a:buFont typeface="Arial"/>
              <a:buChar char="•"/>
              <a:tabLst>
                <a:tab pos="240665" algn="l"/>
              </a:tabLst>
            </a:pPr>
            <a:r>
              <a:rPr lang="en-US" sz="2400" u="sng" spc="-10" dirty="0" err="1">
                <a:solidFill>
                  <a:srgbClr val="0562C1"/>
                </a:solidFill>
                <a:uFill>
                  <a:solidFill>
                    <a:srgbClr val="0562C1"/>
                  </a:solidFill>
                </a:uFill>
                <a:latin typeface="Calibri"/>
                <a:cs typeface="Calibri"/>
                <a:hlinkClick r:id="rId3"/>
              </a:rPr>
              <a:t>Qof</a:t>
            </a:r>
            <a:r>
              <a:rPr lang="en-US" sz="2400" u="sng" spc="-10" dirty="0">
                <a:solidFill>
                  <a:srgbClr val="0562C1"/>
                </a:solidFill>
                <a:uFill>
                  <a:solidFill>
                    <a:srgbClr val="0562C1"/>
                  </a:solidFill>
                </a:uFill>
                <a:latin typeface="Calibri"/>
                <a:cs typeface="Calibri"/>
                <a:hlinkClick r:id="rId3"/>
              </a:rPr>
              <a:t> </a:t>
            </a:r>
            <a:r>
              <a:rPr lang="en-US" sz="2400" u="sng" spc="-10" dirty="0" err="1">
                <a:solidFill>
                  <a:srgbClr val="0562C1"/>
                </a:solidFill>
                <a:uFill>
                  <a:solidFill>
                    <a:srgbClr val="0562C1"/>
                  </a:solidFill>
                </a:uFill>
                <a:latin typeface="Calibri"/>
                <a:cs typeface="Calibri"/>
                <a:hlinkClick r:id="rId3"/>
              </a:rPr>
              <a:t>kastaa</a:t>
            </a:r>
            <a:r>
              <a:rPr lang="en-US" sz="2400" u="sng" spc="-10" dirty="0">
                <a:solidFill>
                  <a:srgbClr val="0562C1"/>
                </a:solidFill>
                <a:uFill>
                  <a:solidFill>
                    <a:srgbClr val="0562C1"/>
                  </a:solidFill>
                </a:uFill>
                <a:latin typeface="Calibri"/>
                <a:cs typeface="Calibri"/>
                <a:hlinkClick r:id="rId3"/>
              </a:rPr>
              <a:t> </a:t>
            </a:r>
            <a:r>
              <a:rPr lang="en-US" sz="2400" u="sng" spc="-10" dirty="0" err="1">
                <a:solidFill>
                  <a:srgbClr val="0562C1"/>
                </a:solidFill>
                <a:uFill>
                  <a:solidFill>
                    <a:srgbClr val="0562C1"/>
                  </a:solidFill>
                </a:uFill>
                <a:latin typeface="Calibri"/>
                <a:cs typeface="Calibri"/>
                <a:hlinkClick r:id="rId3"/>
              </a:rPr>
              <a:t>waa</a:t>
            </a:r>
            <a:r>
              <a:rPr lang="en-US" sz="2400" u="sng" spc="-10" dirty="0">
                <a:solidFill>
                  <a:srgbClr val="0562C1"/>
                </a:solidFill>
                <a:uFill>
                  <a:solidFill>
                    <a:srgbClr val="0562C1"/>
                  </a:solidFill>
                </a:uFill>
                <a:latin typeface="Calibri"/>
                <a:cs typeface="Calibri"/>
                <a:hlinkClick r:id="rId3"/>
              </a:rPr>
              <a:t> </a:t>
            </a:r>
            <a:r>
              <a:rPr lang="en-US" sz="2400" u="sng" spc="-10" dirty="0" err="1">
                <a:solidFill>
                  <a:srgbClr val="0562C1"/>
                </a:solidFill>
                <a:uFill>
                  <a:solidFill>
                    <a:srgbClr val="0562C1"/>
                  </a:solidFill>
                </a:uFill>
                <a:latin typeface="Calibri"/>
                <a:cs typeface="Calibri"/>
                <a:hlinkClick r:id="rId3"/>
              </a:rPr>
              <a:t>inuu</a:t>
            </a:r>
            <a:r>
              <a:rPr lang="en-US" sz="2400" u="sng" spc="-10" dirty="0">
                <a:solidFill>
                  <a:srgbClr val="0562C1"/>
                </a:solidFill>
                <a:uFill>
                  <a:solidFill>
                    <a:srgbClr val="0562C1"/>
                  </a:solidFill>
                </a:uFill>
                <a:latin typeface="Calibri"/>
                <a:cs typeface="Calibri"/>
                <a:hlinkClick r:id="rId3"/>
              </a:rPr>
              <a:t> </a:t>
            </a:r>
            <a:r>
              <a:rPr lang="en-US" sz="2400" u="sng" spc="-10" dirty="0" err="1">
                <a:solidFill>
                  <a:srgbClr val="0562C1"/>
                </a:solidFill>
                <a:uFill>
                  <a:solidFill>
                    <a:srgbClr val="0562C1"/>
                  </a:solidFill>
                </a:uFill>
                <a:latin typeface="Calibri"/>
                <a:cs typeface="Calibri"/>
                <a:hlinkClick r:id="rId3"/>
              </a:rPr>
              <a:t>gurigiisa</a:t>
            </a:r>
            <a:r>
              <a:rPr lang="en-US" sz="2400" u="sng" spc="-10" dirty="0">
                <a:solidFill>
                  <a:srgbClr val="0562C1"/>
                </a:solidFill>
                <a:uFill>
                  <a:solidFill>
                    <a:srgbClr val="0562C1"/>
                  </a:solidFill>
                </a:uFill>
                <a:latin typeface="Calibri"/>
                <a:cs typeface="Calibri"/>
                <a:hlinkClick r:id="rId3"/>
              </a:rPr>
              <a:t> </a:t>
            </a:r>
            <a:r>
              <a:rPr lang="en-US" sz="2400" u="sng" spc="-10" dirty="0" err="1">
                <a:solidFill>
                  <a:srgbClr val="0562C1"/>
                </a:solidFill>
                <a:uFill>
                  <a:solidFill>
                    <a:srgbClr val="0562C1"/>
                  </a:solidFill>
                </a:uFill>
                <a:latin typeface="Calibri"/>
                <a:cs typeface="Calibri"/>
                <a:hlinkClick r:id="rId3"/>
              </a:rPr>
              <a:t>aadaa</a:t>
            </a:r>
            <a:r>
              <a:rPr lang="en-US" sz="2400" u="sng" spc="-10" dirty="0">
                <a:solidFill>
                  <a:srgbClr val="0562C1"/>
                </a:solidFill>
                <a:uFill>
                  <a:solidFill>
                    <a:srgbClr val="0562C1"/>
                  </a:solidFill>
                </a:uFill>
                <a:latin typeface="Calibri"/>
                <a:cs typeface="Calibri"/>
                <a:hlinkClick r:id="rId3"/>
              </a:rPr>
              <a:t> </a:t>
            </a:r>
            <a:r>
              <a:rPr lang="en-US" sz="2400" u="sng" spc="-10" dirty="0" err="1">
                <a:solidFill>
                  <a:srgbClr val="0562C1"/>
                </a:solidFill>
                <a:uFill>
                  <a:solidFill>
                    <a:srgbClr val="0562C1"/>
                  </a:solidFill>
                </a:uFill>
                <a:latin typeface="Calibri"/>
                <a:cs typeface="Calibri"/>
                <a:hlinkClick r:id="rId3"/>
              </a:rPr>
              <a:t>hal</a:t>
            </a:r>
            <a:r>
              <a:rPr lang="en-US" sz="2400" u="sng" spc="-10" dirty="0">
                <a:solidFill>
                  <a:srgbClr val="0562C1"/>
                </a:solidFill>
                <a:uFill>
                  <a:solidFill>
                    <a:srgbClr val="0562C1"/>
                  </a:solidFill>
                </a:uFill>
                <a:latin typeface="Calibri"/>
                <a:cs typeface="Calibri"/>
                <a:hlinkClick r:id="rId3"/>
              </a:rPr>
              <a:t> </a:t>
            </a:r>
            <a:r>
              <a:rPr lang="en-US" sz="2400" u="sng" spc="-10" dirty="0" err="1">
                <a:solidFill>
                  <a:srgbClr val="0562C1"/>
                </a:solidFill>
                <a:uFill>
                  <a:solidFill>
                    <a:srgbClr val="0562C1"/>
                  </a:solidFill>
                </a:uFill>
                <a:latin typeface="Calibri"/>
                <a:cs typeface="Calibri"/>
                <a:hlinkClick r:id="rId3"/>
              </a:rPr>
              <a:t>isku</a:t>
            </a:r>
            <a:r>
              <a:rPr lang="en-US" sz="2400" u="sng" spc="-10" dirty="0">
                <a:solidFill>
                  <a:srgbClr val="0562C1"/>
                </a:solidFill>
                <a:uFill>
                  <a:solidFill>
                    <a:srgbClr val="0562C1"/>
                  </a:solidFill>
                </a:uFill>
                <a:latin typeface="Calibri"/>
                <a:cs typeface="Calibri"/>
                <a:hlinkClick r:id="rId3"/>
              </a:rPr>
              <a:t> </a:t>
            </a:r>
            <a:r>
              <a:rPr lang="en-US" sz="2400" u="sng" spc="-10" dirty="0" err="1">
                <a:solidFill>
                  <a:srgbClr val="0562C1"/>
                </a:solidFill>
                <a:uFill>
                  <a:solidFill>
                    <a:srgbClr val="0562C1"/>
                  </a:solidFill>
                </a:uFill>
                <a:latin typeface="Calibri"/>
                <a:cs typeface="Calibri"/>
                <a:hlinkClick r:id="rId3"/>
              </a:rPr>
              <a:t>wada</a:t>
            </a:r>
            <a:r>
              <a:rPr lang="en-US" sz="2400" u="sng" spc="-10" dirty="0">
                <a:solidFill>
                  <a:srgbClr val="0562C1"/>
                </a:solidFill>
                <a:uFill>
                  <a:solidFill>
                    <a:srgbClr val="0562C1"/>
                  </a:solidFill>
                </a:uFill>
                <a:latin typeface="Calibri"/>
                <a:cs typeface="Calibri"/>
                <a:hlinkClick r:id="rId3"/>
              </a:rPr>
              <a:t> </a:t>
            </a:r>
            <a:r>
              <a:rPr lang="en-US" sz="2400" u="sng" spc="-10" dirty="0" err="1">
                <a:solidFill>
                  <a:srgbClr val="0562C1"/>
                </a:solidFill>
                <a:uFill>
                  <a:solidFill>
                    <a:srgbClr val="0562C1"/>
                  </a:solidFill>
                </a:uFill>
                <a:latin typeface="Calibri"/>
                <a:cs typeface="Calibri"/>
                <a:hlinkClick r:id="rId3"/>
              </a:rPr>
              <a:t>yaalla</a:t>
            </a:r>
            <a:r>
              <a:rPr lang="en-US" sz="2400" u="sng" spc="-10" dirty="0">
                <a:solidFill>
                  <a:srgbClr val="0562C1"/>
                </a:solidFill>
                <a:uFill>
                  <a:solidFill>
                    <a:srgbClr val="0562C1"/>
                  </a:solidFill>
                </a:uFill>
                <a:latin typeface="Calibri"/>
                <a:cs typeface="Calibri"/>
                <a:hlinkClick r:id="rId3"/>
              </a:rPr>
              <a:t> ah - </a:t>
            </a:r>
            <a:r>
              <a:rPr lang="en-US" sz="2400" dirty="0" err="1">
                <a:solidFill>
                  <a:srgbClr val="003864"/>
                </a:solidFill>
                <a:latin typeface="Calibri"/>
                <a:cs typeface="Calibri"/>
              </a:rPr>
              <a:t>wuxuu</a:t>
            </a:r>
            <a:r>
              <a:rPr lang="en-US" sz="2400" dirty="0">
                <a:solidFill>
                  <a:srgbClr val="003864"/>
                </a:solidFill>
                <a:latin typeface="Calibri"/>
                <a:cs typeface="Calibri"/>
              </a:rPr>
              <a:t> </a:t>
            </a:r>
            <a:r>
              <a:rPr lang="en-US" sz="2400" dirty="0" err="1">
                <a:solidFill>
                  <a:srgbClr val="003864"/>
                </a:solidFill>
                <a:latin typeface="Calibri"/>
                <a:cs typeface="Calibri"/>
              </a:rPr>
              <a:t>qeexayaa</a:t>
            </a:r>
            <a:r>
              <a:rPr lang="en-US" sz="2400" dirty="0">
                <a:solidFill>
                  <a:srgbClr val="003864"/>
                </a:solidFill>
                <a:latin typeface="Calibri"/>
                <a:cs typeface="Calibri"/>
              </a:rPr>
              <a:t> </a:t>
            </a:r>
            <a:r>
              <a:rPr lang="en-US" sz="2400" dirty="0" err="1">
                <a:solidFill>
                  <a:srgbClr val="003864"/>
                </a:solidFill>
                <a:latin typeface="Calibri"/>
                <a:cs typeface="Calibri"/>
              </a:rPr>
              <a:t>sida</a:t>
            </a:r>
            <a:r>
              <a:rPr lang="en-US" sz="2400" dirty="0">
                <a:solidFill>
                  <a:srgbClr val="003864"/>
                </a:solidFill>
                <a:latin typeface="Calibri"/>
                <a:cs typeface="Calibri"/>
              </a:rPr>
              <a:t> </a:t>
            </a:r>
            <a:r>
              <a:rPr lang="en-US" sz="2400" dirty="0" err="1">
                <a:solidFill>
                  <a:srgbClr val="003864"/>
                </a:solidFill>
                <a:latin typeface="Calibri"/>
                <a:cs typeface="Calibri"/>
              </a:rPr>
              <a:t>warbixinta</a:t>
            </a:r>
            <a:r>
              <a:rPr lang="en-US" sz="2400" dirty="0">
                <a:solidFill>
                  <a:srgbClr val="003864"/>
                </a:solidFill>
                <a:latin typeface="Calibri"/>
                <a:cs typeface="Calibri"/>
              </a:rPr>
              <a:t> </a:t>
            </a:r>
            <a:r>
              <a:rPr lang="en-US" sz="2400" dirty="0" err="1">
                <a:solidFill>
                  <a:srgbClr val="003864"/>
                </a:solidFill>
                <a:latin typeface="Calibri"/>
                <a:cs typeface="Calibri"/>
              </a:rPr>
              <a:t>dhacdooyinka</a:t>
            </a:r>
            <a:r>
              <a:rPr lang="en-US" sz="2400" dirty="0">
                <a:solidFill>
                  <a:srgbClr val="003864"/>
                </a:solidFill>
                <a:latin typeface="Calibri"/>
                <a:cs typeface="Calibri"/>
              </a:rPr>
              <a:t> </a:t>
            </a:r>
            <a:r>
              <a:rPr lang="en-US" sz="2400" dirty="0" err="1">
                <a:solidFill>
                  <a:srgbClr val="003864"/>
                </a:solidFill>
                <a:latin typeface="Calibri"/>
                <a:cs typeface="Calibri"/>
              </a:rPr>
              <a:t>dirqiga</a:t>
            </a:r>
            <a:r>
              <a:rPr lang="en-US" sz="2400" dirty="0">
                <a:solidFill>
                  <a:srgbClr val="003864"/>
                </a:solidFill>
                <a:latin typeface="Calibri"/>
                <a:cs typeface="Calibri"/>
              </a:rPr>
              <a:t> </a:t>
            </a:r>
            <a:r>
              <a:rPr lang="en-US" sz="2400" dirty="0" err="1">
                <a:solidFill>
                  <a:srgbClr val="003864"/>
                </a:solidFill>
                <a:latin typeface="Calibri"/>
                <a:cs typeface="Calibri"/>
              </a:rPr>
              <a:t>lagaga</a:t>
            </a:r>
            <a:r>
              <a:rPr lang="en-US" sz="2400" dirty="0">
                <a:solidFill>
                  <a:srgbClr val="003864"/>
                </a:solidFill>
                <a:latin typeface="Calibri"/>
                <a:cs typeface="Calibri"/>
              </a:rPr>
              <a:t> </a:t>
            </a:r>
            <a:r>
              <a:rPr lang="en-US" sz="2400" dirty="0" err="1">
                <a:solidFill>
                  <a:srgbClr val="003864"/>
                </a:solidFill>
                <a:latin typeface="Calibri"/>
                <a:cs typeface="Calibri"/>
              </a:rPr>
              <a:t>badbaaday</a:t>
            </a:r>
            <a:r>
              <a:rPr lang="en-US" sz="2400" dirty="0">
                <a:solidFill>
                  <a:srgbClr val="003864"/>
                </a:solidFill>
                <a:latin typeface="Calibri"/>
                <a:cs typeface="Calibri"/>
              </a:rPr>
              <a:t> ay </a:t>
            </a:r>
            <a:r>
              <a:rPr lang="en-US" sz="2400" dirty="0" err="1">
                <a:solidFill>
                  <a:srgbClr val="003864"/>
                </a:solidFill>
                <a:latin typeface="Calibri"/>
                <a:cs typeface="Calibri"/>
              </a:rPr>
              <a:t>uga</a:t>
            </a:r>
            <a:r>
              <a:rPr lang="en-US" sz="2400" dirty="0">
                <a:solidFill>
                  <a:srgbClr val="003864"/>
                </a:solidFill>
                <a:latin typeface="Calibri"/>
                <a:cs typeface="Calibri"/>
              </a:rPr>
              <a:t> </a:t>
            </a:r>
            <a:r>
              <a:rPr lang="en-US" sz="2400" dirty="0" err="1">
                <a:solidFill>
                  <a:srgbClr val="003864"/>
                </a:solidFill>
                <a:latin typeface="Calibri"/>
                <a:cs typeface="Calibri"/>
              </a:rPr>
              <a:t>hortagi</a:t>
            </a:r>
            <a:r>
              <a:rPr lang="en-US" sz="2400" dirty="0">
                <a:solidFill>
                  <a:srgbClr val="003864"/>
                </a:solidFill>
                <a:latin typeface="Calibri"/>
                <a:cs typeface="Calibri"/>
              </a:rPr>
              <a:t> </a:t>
            </a:r>
            <a:r>
              <a:rPr lang="en-US" sz="2400" dirty="0" err="1">
                <a:solidFill>
                  <a:srgbClr val="003864"/>
                </a:solidFill>
                <a:latin typeface="Calibri"/>
                <a:cs typeface="Calibri"/>
              </a:rPr>
              <a:t>karto</a:t>
            </a:r>
            <a:r>
              <a:rPr lang="en-US" sz="2400" dirty="0">
                <a:solidFill>
                  <a:srgbClr val="003864"/>
                </a:solidFill>
                <a:latin typeface="Calibri"/>
                <a:cs typeface="Calibri"/>
              </a:rPr>
              <a:t> </a:t>
            </a:r>
            <a:r>
              <a:rPr lang="en-US" sz="2400" dirty="0" err="1">
                <a:solidFill>
                  <a:srgbClr val="003864"/>
                </a:solidFill>
                <a:latin typeface="Calibri"/>
                <a:cs typeface="Calibri"/>
              </a:rPr>
              <a:t>dhaawacyada</a:t>
            </a:r>
            <a:r>
              <a:rPr lang="en-US" sz="2400" dirty="0">
                <a:solidFill>
                  <a:srgbClr val="003864"/>
                </a:solidFill>
                <a:latin typeface="Calibri"/>
                <a:cs typeface="Calibri"/>
              </a:rPr>
              <a:t> </a:t>
            </a:r>
            <a:r>
              <a:rPr lang="en-US" sz="2400" dirty="0" err="1">
                <a:solidFill>
                  <a:srgbClr val="003864"/>
                </a:solidFill>
                <a:latin typeface="Calibri"/>
                <a:cs typeface="Calibri"/>
              </a:rPr>
              <a:t>iman</a:t>
            </a:r>
            <a:r>
              <a:rPr lang="en-US" sz="2400" dirty="0">
                <a:solidFill>
                  <a:srgbClr val="003864"/>
                </a:solidFill>
                <a:latin typeface="Calibri"/>
                <a:cs typeface="Calibri"/>
              </a:rPr>
              <a:t> kara </a:t>
            </a:r>
            <a:r>
              <a:rPr lang="en-US" sz="2400" dirty="0" err="1">
                <a:solidFill>
                  <a:srgbClr val="003864"/>
                </a:solidFill>
                <a:latin typeface="Calibri"/>
                <a:cs typeface="Calibri"/>
              </a:rPr>
              <a:t>mustaqbalka</a:t>
            </a:r>
            <a:r>
              <a:rPr lang="en-US" sz="2400" dirty="0">
                <a:solidFill>
                  <a:srgbClr val="003864"/>
                </a:solidFill>
                <a:latin typeface="Calibri"/>
                <a:cs typeface="Calibri"/>
              </a:rPr>
              <a:t>. NSC, 2012.</a:t>
            </a:r>
            <a:endParaRPr sz="2400" dirty="0">
              <a:solidFill>
                <a:srgbClr val="003864"/>
              </a:solidFill>
              <a:latin typeface="Calibri"/>
              <a:cs typeface="Calibri"/>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6939" y="684498"/>
            <a:ext cx="6779261" cy="574040"/>
          </a:xfrm>
          <a:prstGeom prst="rect">
            <a:avLst/>
          </a:prstGeom>
        </p:spPr>
        <p:txBody>
          <a:bodyPr vert="horz" wrap="square" lIns="0" tIns="12700" rIns="0" bIns="0" rtlCol="0">
            <a:spAutoFit/>
          </a:bodyPr>
          <a:lstStyle/>
          <a:p>
            <a:pPr marL="12700">
              <a:lnSpc>
                <a:spcPct val="100000"/>
              </a:lnSpc>
              <a:spcBef>
                <a:spcPts val="100"/>
              </a:spcBef>
            </a:pPr>
            <a:r>
              <a:rPr dirty="0">
                <a:solidFill>
                  <a:srgbClr val="000000"/>
                </a:solidFill>
              </a:rPr>
              <a:t>Soo gudbinta oo la dhiiri galiyay</a:t>
            </a:r>
          </a:p>
        </p:txBody>
      </p:sp>
      <p:sp>
        <p:nvSpPr>
          <p:cNvPr id="3" name="object 3"/>
          <p:cNvSpPr txBox="1"/>
          <p:nvPr/>
        </p:nvSpPr>
        <p:spPr>
          <a:xfrm>
            <a:off x="916939" y="1838833"/>
            <a:ext cx="6511925" cy="391160"/>
          </a:xfrm>
          <a:prstGeom prst="rect">
            <a:avLst/>
          </a:prstGeom>
        </p:spPr>
        <p:txBody>
          <a:bodyPr vert="horz" wrap="square" lIns="0" tIns="12700" rIns="0" bIns="0" rtlCol="0">
            <a:spAutoFit/>
          </a:bodyPr>
          <a:lstStyle/>
          <a:p>
            <a:pPr marL="240029" indent="-227329">
              <a:lnSpc>
                <a:spcPct val="100000"/>
              </a:lnSpc>
              <a:spcBef>
                <a:spcPts val="100"/>
              </a:spcBef>
              <a:buFont typeface="Arial"/>
              <a:buChar char="•"/>
              <a:tabLst>
                <a:tab pos="240029" algn="l"/>
              </a:tabLst>
            </a:pPr>
            <a:r>
              <a:rPr sz="2400" dirty="0">
                <a:latin typeface="Calibri"/>
                <a:cs typeface="Calibri"/>
              </a:rPr>
              <a:t>[Faahfaahin ka bixi sida ka soo warbixinta loo dhiirigaliyay goobta xarunta.]</a:t>
            </a:r>
            <a:endParaRPr sz="2400">
              <a:latin typeface="Calibri"/>
              <a:cs typeface="Calibri"/>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59588" rIns="0" bIns="0" rtlCol="0">
            <a:spAutoFit/>
          </a:bodyPr>
          <a:lstStyle/>
          <a:p>
            <a:pPr marL="12700">
              <a:lnSpc>
                <a:spcPct val="100000"/>
              </a:lnSpc>
              <a:spcBef>
                <a:spcPts val="100"/>
              </a:spcBef>
            </a:pPr>
            <a:r>
              <a:rPr spc="-25" dirty="0"/>
              <a:t>Inta jeer ee tababarka la bixiyo</a:t>
            </a:r>
          </a:p>
        </p:txBody>
      </p:sp>
      <p:sp>
        <p:nvSpPr>
          <p:cNvPr id="3" name="object 3"/>
          <p:cNvSpPr txBox="1"/>
          <p:nvPr/>
        </p:nvSpPr>
        <p:spPr>
          <a:xfrm>
            <a:off x="916939" y="1838833"/>
            <a:ext cx="10353675" cy="3094990"/>
          </a:xfrm>
          <a:prstGeom prst="rect">
            <a:avLst/>
          </a:prstGeom>
        </p:spPr>
        <p:txBody>
          <a:bodyPr vert="horz" wrap="square" lIns="0" tIns="12700" rIns="0" bIns="0" rtlCol="0">
            <a:spAutoFit/>
          </a:bodyPr>
          <a:lstStyle/>
          <a:p>
            <a:pPr marL="240029" indent="-227329">
              <a:lnSpc>
                <a:spcPct val="100000"/>
              </a:lnSpc>
              <a:spcBef>
                <a:spcPts val="100"/>
              </a:spcBef>
              <a:buFont typeface="Arial"/>
              <a:buChar char="•"/>
              <a:tabLst>
                <a:tab pos="240029" algn="l"/>
              </a:tabLst>
            </a:pPr>
            <a:r>
              <a:rPr sz="2400" dirty="0">
                <a:solidFill>
                  <a:srgbClr val="003864"/>
                </a:solidFill>
                <a:latin typeface="Calibri"/>
                <a:cs typeface="Calibri"/>
              </a:rPr>
              <a:t>Shaqaalaha cusub waa la tababaro sida ku cad cutubka (a) kahor inta aysan shaqada bilaabin.</a:t>
            </a:r>
            <a:endParaRPr sz="2400">
              <a:latin typeface="Calibri"/>
              <a:cs typeface="Calibri"/>
            </a:endParaRPr>
          </a:p>
          <a:p>
            <a:pPr marL="240029" marR="499109" indent="-227329">
              <a:lnSpc>
                <a:spcPct val="100000"/>
              </a:lnSpc>
              <a:spcBef>
                <a:spcPts val="2000"/>
              </a:spcBef>
              <a:buFont typeface="Arial"/>
              <a:buChar char="•"/>
              <a:tabLst>
                <a:tab pos="241300" algn="l"/>
              </a:tabLst>
            </a:pPr>
            <a:r>
              <a:rPr sz="2400" dirty="0">
                <a:solidFill>
                  <a:srgbClr val="003864"/>
                </a:solidFill>
                <a:latin typeface="Calibri"/>
                <a:cs typeface="Calibri"/>
              </a:rPr>
              <a:t>Shaqaalaha hadda jooga waa inay helaan tababbarka hordhaca ah iyo tababar sannadeed socda si waafaqsan barnaamijka isku habonaysiinta dadka iyo shaqada (ergonomics) ee loo shaqeeyaha.</a:t>
            </a:r>
            <a:endParaRPr sz="2400">
              <a:latin typeface="Calibri"/>
              <a:cs typeface="Calibri"/>
            </a:endParaRPr>
          </a:p>
          <a:p>
            <a:pPr marL="240029" marR="376555" indent="-227329">
              <a:lnSpc>
                <a:spcPct val="100000"/>
              </a:lnSpc>
              <a:spcBef>
                <a:spcPts val="2005"/>
              </a:spcBef>
              <a:buFont typeface="Arial"/>
              <a:buChar char="•"/>
              <a:tabLst>
                <a:tab pos="241300" algn="l"/>
              </a:tabLst>
            </a:pPr>
            <a:r>
              <a:rPr sz="2400" dirty="0">
                <a:solidFill>
                  <a:srgbClr val="003864"/>
                </a:solidFill>
                <a:latin typeface="Calibri"/>
                <a:cs typeface="Calibri"/>
              </a:rPr>
              <a:t>Loo shaqeeyuhu waa inuu bixiyo tababbarka saacadaha shaqada oo uu mushahar ka bixiyo qaybgalka tababarka oo lagu bixinayo heerka lacag bixinta mushaharka ee loo shaqeeyaha. 	Dhammaan tabobarku waa in uu ku baxo luuqad iyo ereyo uu shaqaaluhu fahmi karo.</a:t>
            </a:r>
            <a:endParaRPr sz="2400">
              <a:latin typeface="Calibri"/>
              <a:cs typeface="Calibri"/>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59588" rIns="0" bIns="0" rtlCol="0">
            <a:spAutoFit/>
          </a:bodyPr>
          <a:lstStyle/>
          <a:p>
            <a:pPr marL="12700">
              <a:lnSpc>
                <a:spcPct val="100000"/>
              </a:lnSpc>
              <a:spcBef>
                <a:spcPts val="100"/>
              </a:spcBef>
            </a:pPr>
            <a:r>
              <a:rPr dirty="0"/>
              <a:t>Link-yada khayraadka</a:t>
            </a:r>
          </a:p>
        </p:txBody>
      </p:sp>
      <p:sp>
        <p:nvSpPr>
          <p:cNvPr id="4" name="object 4"/>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sz="1200" spc="-10" dirty="0">
                <a:latin typeface="Calibri"/>
                <a:cs typeface="Calibri"/>
              </a:rPr>
              <a:t>dli.mn.gov</a:t>
            </a:r>
            <a:endParaRPr sz="1200">
              <a:latin typeface="Calibri"/>
              <a:cs typeface="Calibri"/>
            </a:endParaRP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9370">
              <a:lnSpc>
                <a:spcPts val="1240"/>
              </a:lnSpc>
            </a:pPr>
            <a:fld id="{81D60167-4931-47E6-BA6A-407CBD079E47}" type="slidenum">
              <a:rPr spc="-25" dirty="0"/>
              <a:t>49</a:t>
            </a:fld>
            <a:endParaRPr spc="-25" dirty="0"/>
          </a:p>
        </p:txBody>
      </p:sp>
      <p:sp>
        <p:nvSpPr>
          <p:cNvPr id="3" name="object 3"/>
          <p:cNvSpPr txBox="1"/>
          <p:nvPr/>
        </p:nvSpPr>
        <p:spPr>
          <a:xfrm>
            <a:off x="916939" y="1607832"/>
            <a:ext cx="10360025" cy="3856990"/>
          </a:xfrm>
          <a:prstGeom prst="rect">
            <a:avLst/>
          </a:prstGeom>
        </p:spPr>
        <p:txBody>
          <a:bodyPr vert="horz" wrap="square" lIns="0" tIns="12700" rIns="0" bIns="0" rtlCol="0">
            <a:spAutoFit/>
          </a:bodyPr>
          <a:lstStyle/>
          <a:p>
            <a:pPr marL="240029" indent="-227329">
              <a:lnSpc>
                <a:spcPct val="100000"/>
              </a:lnSpc>
              <a:spcBef>
                <a:spcPts val="100"/>
              </a:spcBef>
              <a:buClr>
                <a:srgbClr val="003864"/>
              </a:buClr>
              <a:buFont typeface="Arial"/>
              <a:buChar char="•"/>
              <a:tabLst>
                <a:tab pos="240029" algn="l"/>
              </a:tabLst>
            </a:pPr>
            <a:r>
              <a:rPr sz="2400" u="sng" spc="-20" dirty="0">
                <a:solidFill>
                  <a:srgbClr val="0562C1"/>
                </a:solidFill>
                <a:uFill>
                  <a:solidFill>
                    <a:srgbClr val="0562C1"/>
                  </a:solidFill>
                </a:uFill>
                <a:latin typeface="Calibri"/>
                <a:cs typeface="Calibri"/>
                <a:hlinkClick r:id="rId2"/>
              </a:rPr>
              <a:t>bls.gov/web/osh/table-</a:t>
            </a:r>
            <a:r>
              <a:rPr sz="2400" u="sng" spc="-10" dirty="0">
                <a:solidFill>
                  <a:srgbClr val="0562C1"/>
                </a:solidFill>
                <a:uFill>
                  <a:solidFill>
                    <a:srgbClr val="0562C1"/>
                  </a:solidFill>
                </a:uFill>
                <a:latin typeface="Calibri"/>
                <a:cs typeface="Calibri"/>
                <a:hlinkClick r:id="rId2"/>
              </a:rPr>
              <a:t>1-</a:t>
            </a:r>
            <a:r>
              <a:rPr sz="2400" u="sng" spc="-20" dirty="0">
                <a:solidFill>
                  <a:srgbClr val="0562C1"/>
                </a:solidFill>
                <a:uFill>
                  <a:solidFill>
                    <a:srgbClr val="0562C1"/>
                  </a:solidFill>
                </a:uFill>
                <a:latin typeface="Calibri"/>
                <a:cs typeface="Calibri"/>
                <a:hlinkClick r:id="rId2"/>
              </a:rPr>
              <a:t>industry-</a:t>
            </a:r>
            <a:r>
              <a:rPr sz="2400" u="sng" spc="-30" dirty="0">
                <a:solidFill>
                  <a:srgbClr val="0562C1"/>
                </a:solidFill>
                <a:uFill>
                  <a:solidFill>
                    <a:srgbClr val="0562C1"/>
                  </a:solidFill>
                </a:uFill>
                <a:latin typeface="Calibri"/>
                <a:cs typeface="Calibri"/>
                <a:hlinkClick r:id="rId2"/>
              </a:rPr>
              <a:t>rates-</a:t>
            </a:r>
            <a:r>
              <a:rPr sz="2400" u="sng" spc="-10" dirty="0">
                <a:solidFill>
                  <a:srgbClr val="0562C1"/>
                </a:solidFill>
                <a:uFill>
                  <a:solidFill>
                    <a:srgbClr val="0562C1"/>
                  </a:solidFill>
                </a:uFill>
                <a:latin typeface="Calibri"/>
                <a:cs typeface="Calibri"/>
                <a:hlinkClick r:id="rId2"/>
              </a:rPr>
              <a:t>national.htm</a:t>
            </a:r>
            <a:endParaRPr sz="2400">
              <a:latin typeface="Calibri"/>
              <a:cs typeface="Calibri"/>
            </a:endParaRPr>
          </a:p>
          <a:p>
            <a:pPr marL="240029" indent="-227329">
              <a:lnSpc>
                <a:spcPct val="100000"/>
              </a:lnSpc>
              <a:spcBef>
                <a:spcPts val="2000"/>
              </a:spcBef>
              <a:buClr>
                <a:srgbClr val="003864"/>
              </a:buClr>
              <a:buFont typeface="Arial"/>
              <a:buChar char="•"/>
              <a:tabLst>
                <a:tab pos="240029" algn="l"/>
              </a:tabLst>
            </a:pPr>
            <a:r>
              <a:rPr sz="2400" u="sng" spc="-20" dirty="0">
                <a:solidFill>
                  <a:srgbClr val="0562C1"/>
                </a:solidFill>
                <a:uFill>
                  <a:solidFill>
                    <a:srgbClr val="0562C1"/>
                  </a:solidFill>
                </a:uFill>
                <a:latin typeface="Calibri"/>
                <a:cs typeface="Calibri"/>
                <a:hlinkClick r:id="rId3"/>
              </a:rPr>
              <a:t>osha.gov/ergonomics/identify-problems#report-</a:t>
            </a:r>
            <a:r>
              <a:rPr sz="2400" u="sng" spc="-10" dirty="0">
                <a:solidFill>
                  <a:srgbClr val="0562C1"/>
                </a:solidFill>
                <a:uFill>
                  <a:solidFill>
                    <a:srgbClr val="0562C1"/>
                  </a:solidFill>
                </a:uFill>
                <a:latin typeface="Calibri"/>
                <a:cs typeface="Calibri"/>
                <a:hlinkClick r:id="rId3"/>
              </a:rPr>
              <a:t>injuries</a:t>
            </a:r>
            <a:endParaRPr sz="2400">
              <a:latin typeface="Calibri"/>
              <a:cs typeface="Calibri"/>
            </a:endParaRPr>
          </a:p>
          <a:p>
            <a:pPr marL="240029" indent="-227329">
              <a:lnSpc>
                <a:spcPct val="100000"/>
              </a:lnSpc>
              <a:spcBef>
                <a:spcPts val="2005"/>
              </a:spcBef>
              <a:buClr>
                <a:srgbClr val="003864"/>
              </a:buClr>
              <a:buFont typeface="Arial"/>
              <a:buChar char="•"/>
              <a:tabLst>
                <a:tab pos="240029" algn="l"/>
              </a:tabLst>
            </a:pPr>
            <a:r>
              <a:rPr sz="2400" u="sng" spc="-10" dirty="0">
                <a:solidFill>
                  <a:srgbClr val="0562C1"/>
                </a:solidFill>
                <a:uFill>
                  <a:solidFill>
                    <a:srgbClr val="0562C1"/>
                  </a:solidFill>
                </a:uFill>
                <a:latin typeface="Calibri"/>
                <a:cs typeface="Calibri"/>
                <a:hlinkClick r:id="rId4"/>
              </a:rPr>
              <a:t>dir.ca.gov/chswc/woshtep/iipp/materials/SB_Factsheet_H_ErgonomicHazards.pdf</a:t>
            </a:r>
            <a:endParaRPr sz="2400">
              <a:latin typeface="Calibri"/>
              <a:cs typeface="Calibri"/>
            </a:endParaRPr>
          </a:p>
          <a:p>
            <a:pPr marL="240029" marR="365760" indent="-227329">
              <a:lnSpc>
                <a:spcPct val="100000"/>
              </a:lnSpc>
              <a:spcBef>
                <a:spcPts val="1995"/>
              </a:spcBef>
              <a:buClr>
                <a:srgbClr val="003864"/>
              </a:buClr>
              <a:buFont typeface="Arial"/>
              <a:buChar char="•"/>
              <a:tabLst>
                <a:tab pos="241300" algn="l"/>
              </a:tabLst>
            </a:pPr>
            <a:r>
              <a:rPr sz="2400" u="sng" spc="-20" dirty="0">
                <a:solidFill>
                  <a:srgbClr val="0562C1"/>
                </a:solidFill>
                <a:uFill>
                  <a:solidFill>
                    <a:srgbClr val="0562C1"/>
                  </a:solidFill>
                </a:uFill>
                <a:latin typeface="Calibri"/>
                <a:cs typeface="Calibri"/>
                <a:hlinkClick r:id="rId5"/>
              </a:rPr>
              <a:t>rmi.colostate.edu/ergonomics/injuries-and-</a:t>
            </a:r>
            <a:r>
              <a:rPr sz="2400" u="sng" spc="-10" dirty="0">
                <a:solidFill>
                  <a:srgbClr val="0562C1"/>
                </a:solidFill>
                <a:uFill>
                  <a:solidFill>
                    <a:srgbClr val="0562C1"/>
                  </a:solidFill>
                </a:uFill>
                <a:latin typeface="Calibri"/>
                <a:cs typeface="Calibri"/>
                <a:hlinkClick r:id="rId5"/>
              </a:rPr>
              <a:t>injury-prevention/musculoskeletal-</a:t>
            </a:r>
            <a:r>
              <a:rPr sz="2400" spc="-10" dirty="0">
                <a:solidFill>
                  <a:srgbClr val="0562C1"/>
                </a:solidFill>
                <a:latin typeface="Calibri"/>
                <a:cs typeface="Calibri"/>
              </a:rPr>
              <a:t> 	</a:t>
            </a:r>
            <a:r>
              <a:rPr sz="2400" u="sng" spc="-20" dirty="0">
                <a:solidFill>
                  <a:srgbClr val="0562C1"/>
                </a:solidFill>
                <a:uFill>
                  <a:solidFill>
                    <a:srgbClr val="0562C1"/>
                  </a:solidFill>
                </a:uFill>
                <a:latin typeface="Calibri"/>
                <a:cs typeface="Calibri"/>
                <a:hlinkClick r:id="rId5"/>
              </a:rPr>
              <a:t>disorders-</a:t>
            </a:r>
            <a:r>
              <a:rPr sz="2400" u="sng" spc="-10" dirty="0">
                <a:solidFill>
                  <a:srgbClr val="0562C1"/>
                </a:solidFill>
                <a:uFill>
                  <a:solidFill>
                    <a:srgbClr val="0562C1"/>
                  </a:solidFill>
                </a:uFill>
                <a:latin typeface="Calibri"/>
                <a:cs typeface="Calibri"/>
                <a:hlinkClick r:id="rId5"/>
              </a:rPr>
              <a:t>risk-</a:t>
            </a:r>
            <a:r>
              <a:rPr sz="2400" u="sng" spc="-20" dirty="0">
                <a:solidFill>
                  <a:srgbClr val="0562C1"/>
                </a:solidFill>
                <a:uFill>
                  <a:solidFill>
                    <a:srgbClr val="0562C1"/>
                  </a:solidFill>
                </a:uFill>
                <a:latin typeface="Calibri"/>
                <a:cs typeface="Calibri"/>
                <a:hlinkClick r:id="rId5"/>
              </a:rPr>
              <a:t>factors-</a:t>
            </a:r>
            <a:r>
              <a:rPr sz="2400" u="sng" spc="-10" dirty="0">
                <a:solidFill>
                  <a:srgbClr val="0562C1"/>
                </a:solidFill>
                <a:uFill>
                  <a:solidFill>
                    <a:srgbClr val="0562C1"/>
                  </a:solidFill>
                </a:uFill>
                <a:latin typeface="Calibri"/>
                <a:cs typeface="Calibri"/>
                <a:hlinkClick r:id="rId5"/>
              </a:rPr>
              <a:t>reporting/</a:t>
            </a:r>
            <a:endParaRPr sz="2400">
              <a:latin typeface="Calibri"/>
              <a:cs typeface="Calibri"/>
            </a:endParaRPr>
          </a:p>
          <a:p>
            <a:pPr marL="240029" indent="-227329">
              <a:lnSpc>
                <a:spcPct val="100000"/>
              </a:lnSpc>
              <a:spcBef>
                <a:spcPts val="2000"/>
              </a:spcBef>
              <a:buClr>
                <a:srgbClr val="003864"/>
              </a:buClr>
              <a:buFont typeface="Arial"/>
              <a:buChar char="•"/>
              <a:tabLst>
                <a:tab pos="240029" algn="l"/>
              </a:tabLst>
            </a:pPr>
            <a:r>
              <a:rPr sz="2400" u="sng" spc="-20" dirty="0">
                <a:solidFill>
                  <a:srgbClr val="0562C1"/>
                </a:solidFill>
                <a:uFill>
                  <a:solidFill>
                    <a:srgbClr val="0562C1"/>
                  </a:solidFill>
                </a:uFill>
                <a:latin typeface="Calibri"/>
                <a:cs typeface="Calibri"/>
                <a:hlinkClick r:id="rId6"/>
              </a:rPr>
              <a:t>osha.gov/laws-</a:t>
            </a:r>
            <a:r>
              <a:rPr sz="2400" u="sng" spc="-10" dirty="0">
                <a:solidFill>
                  <a:srgbClr val="0562C1"/>
                </a:solidFill>
                <a:uFill>
                  <a:solidFill>
                    <a:srgbClr val="0562C1"/>
                  </a:solidFill>
                </a:uFill>
                <a:latin typeface="Calibri"/>
                <a:cs typeface="Calibri"/>
                <a:hlinkClick r:id="rId6"/>
              </a:rPr>
              <a:t>regs/regulations/standardnumber/1904/1904.35</a:t>
            </a:r>
            <a:endParaRPr sz="2400">
              <a:latin typeface="Calibri"/>
              <a:cs typeface="Calibri"/>
            </a:endParaRPr>
          </a:p>
          <a:p>
            <a:pPr marL="240029" indent="-227329">
              <a:lnSpc>
                <a:spcPct val="100000"/>
              </a:lnSpc>
              <a:spcBef>
                <a:spcPts val="2005"/>
              </a:spcBef>
              <a:buClr>
                <a:srgbClr val="003864"/>
              </a:buClr>
              <a:buFont typeface="Arial"/>
              <a:buChar char="•"/>
              <a:tabLst>
                <a:tab pos="240029" algn="l"/>
              </a:tabLst>
            </a:pPr>
            <a:r>
              <a:rPr sz="2400" u="sng" spc="-10" dirty="0">
                <a:solidFill>
                  <a:srgbClr val="0562C1"/>
                </a:solidFill>
                <a:uFill>
                  <a:solidFill>
                    <a:srgbClr val="0562C1"/>
                  </a:solidFill>
                </a:uFill>
                <a:latin typeface="Calibri"/>
                <a:cs typeface="Calibri"/>
                <a:hlinkClick r:id="rId7"/>
              </a:rPr>
              <a:t>osha.gov/sites/default/files/2_Reporting_Safety_And_Health_Concerns.pdf</a:t>
            </a:r>
            <a:endParaRPr sz="2400">
              <a:latin typeface="Calibri"/>
              <a:cs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59588" rIns="0" bIns="0" rtlCol="0">
            <a:spAutoFit/>
          </a:bodyPr>
          <a:lstStyle/>
          <a:p>
            <a:pPr marL="12700">
              <a:lnSpc>
                <a:spcPct val="100000"/>
              </a:lnSpc>
              <a:spcBef>
                <a:spcPts val="100"/>
              </a:spcBef>
            </a:pPr>
            <a:r>
              <a:rPr dirty="0"/>
              <a:t>Minn. Stat. 182.676, Guddiyada Badbaadada</a:t>
            </a:r>
          </a:p>
        </p:txBody>
      </p:sp>
      <p:sp>
        <p:nvSpPr>
          <p:cNvPr id="4" name="object 4"/>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sz="1200" spc="-10" dirty="0">
                <a:latin typeface="Calibri"/>
                <a:cs typeface="Calibri"/>
              </a:rPr>
              <a:t>dli.mn.gov</a:t>
            </a:r>
            <a:endParaRPr sz="1200">
              <a:latin typeface="Calibri"/>
              <a:cs typeface="Calibri"/>
            </a:endParaRP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17475">
              <a:lnSpc>
                <a:spcPts val="1240"/>
              </a:lnSpc>
            </a:pPr>
            <a:fld id="{81D60167-4931-47E6-BA6A-407CBD079E47}" type="slidenum">
              <a:rPr spc="-50" dirty="0"/>
              <a:t>5</a:t>
            </a:fld>
            <a:endParaRPr spc="-50" dirty="0"/>
          </a:p>
        </p:txBody>
      </p:sp>
      <p:sp>
        <p:nvSpPr>
          <p:cNvPr id="3" name="object 3"/>
          <p:cNvSpPr txBox="1"/>
          <p:nvPr/>
        </p:nvSpPr>
        <p:spPr>
          <a:xfrm>
            <a:off x="916939" y="1838833"/>
            <a:ext cx="10288270" cy="2108835"/>
          </a:xfrm>
          <a:prstGeom prst="rect">
            <a:avLst/>
          </a:prstGeom>
        </p:spPr>
        <p:txBody>
          <a:bodyPr vert="horz" wrap="square" lIns="0" tIns="12700" rIns="0" bIns="0" rtlCol="0">
            <a:spAutoFit/>
          </a:bodyPr>
          <a:lstStyle/>
          <a:p>
            <a:pPr marL="469900" marR="5080" indent="-457200">
              <a:lnSpc>
                <a:spcPct val="100000"/>
              </a:lnSpc>
              <a:spcBef>
                <a:spcPts val="100"/>
              </a:spcBef>
              <a:buAutoNum type="alphaLcParenR"/>
              <a:tabLst>
                <a:tab pos="469900" algn="l"/>
              </a:tabLst>
            </a:pPr>
            <a:r>
              <a:rPr sz="2400" dirty="0">
                <a:solidFill>
                  <a:srgbClr val="003864"/>
                </a:solidFill>
                <a:latin typeface="Calibri"/>
                <a:cs typeface="Calibri"/>
              </a:rPr>
              <a:t>Loo shaqeeye kasta oo dowli ah ama mid gaar loo leeyahay ah oo leh 25 shaqaale ama wax ka yar waa inuu samaysto oo uu maamulo guddiga badbaadada-shaqada oo wada jir ah.</a:t>
            </a:r>
            <a:endParaRPr sz="2400">
              <a:latin typeface="Calibri"/>
              <a:cs typeface="Calibri"/>
            </a:endParaRPr>
          </a:p>
          <a:p>
            <a:pPr marL="469900" marR="252729" indent="-457200">
              <a:lnSpc>
                <a:spcPct val="100000"/>
              </a:lnSpc>
              <a:spcBef>
                <a:spcPts val="2000"/>
              </a:spcBef>
              <a:buAutoNum type="alphaLcParenR"/>
              <a:tabLst>
                <a:tab pos="469900" algn="l"/>
                <a:tab pos="4674235" algn="l"/>
              </a:tabLst>
            </a:pPr>
            <a:r>
              <a:rPr sz="2400" dirty="0">
                <a:solidFill>
                  <a:srgbClr val="003864"/>
                </a:solidFill>
                <a:latin typeface="Calibri"/>
                <a:cs typeface="Calibri"/>
              </a:rPr>
              <a:t>Loo shaqeeye kasta oo dowli ah ama mid gaar loo leeyahay ah oo ka kooban 25 shaqaale ama wax ka yar waa inuu samaysto oo uu maamulo guddiga badbaadada haddii: ay ku waajibeen shuruudaha xeerka Minn. Stat. 182.653, subd. 8.</a:t>
            </a:r>
            <a:endParaRPr sz="2400">
              <a:latin typeface="Calibri"/>
              <a:cs typeface="Calibri"/>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59588" rIns="0" bIns="0" rtlCol="0">
            <a:spAutoFit/>
          </a:bodyPr>
          <a:lstStyle/>
          <a:p>
            <a:pPr marL="12700">
              <a:lnSpc>
                <a:spcPct val="100000"/>
              </a:lnSpc>
              <a:spcBef>
                <a:spcPts val="100"/>
              </a:spcBef>
            </a:pPr>
            <a:r>
              <a:rPr dirty="0"/>
              <a:t>Link-yada khayraadka, sii socota</a:t>
            </a:r>
          </a:p>
        </p:txBody>
      </p:sp>
      <p:sp>
        <p:nvSpPr>
          <p:cNvPr id="4" name="object 4"/>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sz="1200" spc="-10" dirty="0">
                <a:latin typeface="Calibri"/>
                <a:cs typeface="Calibri"/>
              </a:rPr>
              <a:t>dli.mn.gov</a:t>
            </a:r>
            <a:endParaRPr sz="1200">
              <a:latin typeface="Calibri"/>
              <a:cs typeface="Calibri"/>
            </a:endParaRP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9370">
              <a:lnSpc>
                <a:spcPts val="1240"/>
              </a:lnSpc>
            </a:pPr>
            <a:fld id="{81D60167-4931-47E6-BA6A-407CBD079E47}" type="slidenum">
              <a:rPr spc="-25" dirty="0"/>
              <a:t>50</a:t>
            </a:fld>
            <a:endParaRPr spc="-25" dirty="0"/>
          </a:p>
        </p:txBody>
      </p:sp>
      <p:sp>
        <p:nvSpPr>
          <p:cNvPr id="3" name="object 3"/>
          <p:cNvSpPr txBox="1"/>
          <p:nvPr/>
        </p:nvSpPr>
        <p:spPr>
          <a:xfrm>
            <a:off x="887632" y="1607832"/>
            <a:ext cx="10219690" cy="3491229"/>
          </a:xfrm>
          <a:prstGeom prst="rect">
            <a:avLst/>
          </a:prstGeom>
        </p:spPr>
        <p:txBody>
          <a:bodyPr vert="horz" wrap="square" lIns="0" tIns="12700" rIns="0" bIns="0" rtlCol="0">
            <a:spAutoFit/>
          </a:bodyPr>
          <a:lstStyle/>
          <a:p>
            <a:pPr marL="240029" indent="-227329">
              <a:lnSpc>
                <a:spcPct val="100000"/>
              </a:lnSpc>
              <a:spcBef>
                <a:spcPts val="100"/>
              </a:spcBef>
              <a:buClr>
                <a:srgbClr val="003864"/>
              </a:buClr>
              <a:buFont typeface="Arial"/>
              <a:buChar char="•"/>
              <a:tabLst>
                <a:tab pos="240029" algn="l"/>
              </a:tabLst>
            </a:pPr>
            <a:r>
              <a:rPr sz="2400" u="sng" spc="-10" dirty="0">
                <a:solidFill>
                  <a:srgbClr val="0562C1"/>
                </a:solidFill>
                <a:uFill>
                  <a:solidFill>
                    <a:srgbClr val="0562C1"/>
                  </a:solidFill>
                </a:uFill>
                <a:latin typeface="Calibri"/>
                <a:cs typeface="Calibri"/>
                <a:hlinkClick r:id="rId2"/>
              </a:rPr>
              <a:t>osha.gov/sites/default/files/1a_Review_Hazard_Information_From_Workers.pdf</a:t>
            </a:r>
            <a:endParaRPr sz="2400">
              <a:latin typeface="Calibri"/>
              <a:cs typeface="Calibri"/>
            </a:endParaRPr>
          </a:p>
          <a:p>
            <a:pPr marL="240029" indent="-227329">
              <a:lnSpc>
                <a:spcPct val="100000"/>
              </a:lnSpc>
              <a:spcBef>
                <a:spcPts val="2000"/>
              </a:spcBef>
              <a:buClr>
                <a:srgbClr val="003864"/>
              </a:buClr>
              <a:buFont typeface="Arial"/>
              <a:buChar char="•"/>
              <a:tabLst>
                <a:tab pos="240029" algn="l"/>
              </a:tabLst>
            </a:pPr>
            <a:r>
              <a:rPr sz="2400" u="sng" spc="-10" dirty="0">
                <a:solidFill>
                  <a:srgbClr val="0562C1"/>
                </a:solidFill>
                <a:uFill>
                  <a:solidFill>
                    <a:srgbClr val="0562C1"/>
                  </a:solidFill>
                </a:uFill>
                <a:latin typeface="Calibri"/>
                <a:cs typeface="Calibri"/>
                <a:hlinkClick r:id="rId3"/>
              </a:rPr>
              <a:t>cdc.gov/niosh/topics/hierarchy</a:t>
            </a:r>
            <a:endParaRPr sz="2400">
              <a:latin typeface="Calibri"/>
              <a:cs typeface="Calibri"/>
            </a:endParaRPr>
          </a:p>
          <a:p>
            <a:pPr marL="240029" indent="-227329">
              <a:lnSpc>
                <a:spcPct val="100000"/>
              </a:lnSpc>
              <a:spcBef>
                <a:spcPts val="2005"/>
              </a:spcBef>
              <a:buClr>
                <a:srgbClr val="003864"/>
              </a:buClr>
              <a:buFont typeface="Arial"/>
              <a:buChar char="•"/>
              <a:tabLst>
                <a:tab pos="240029" algn="l"/>
              </a:tabLst>
            </a:pPr>
            <a:r>
              <a:rPr sz="2400" u="sng" spc="-10" dirty="0">
                <a:solidFill>
                  <a:srgbClr val="0562C1"/>
                </a:solidFill>
                <a:uFill>
                  <a:solidFill>
                    <a:srgbClr val="0562C1"/>
                  </a:solidFill>
                </a:uFill>
                <a:latin typeface="Calibri"/>
                <a:cs typeface="Calibri"/>
                <a:hlinkClick r:id="rId4"/>
              </a:rPr>
              <a:t>cdc.gov/workplacehealthpromotion/health-</a:t>
            </a:r>
            <a:r>
              <a:rPr sz="2400" u="sng" spc="-25" dirty="0">
                <a:solidFill>
                  <a:srgbClr val="0562C1"/>
                </a:solidFill>
                <a:uFill>
                  <a:solidFill>
                    <a:srgbClr val="0562C1"/>
                  </a:solidFill>
                </a:uFill>
                <a:latin typeface="Calibri"/>
                <a:cs typeface="Calibri"/>
                <a:hlinkClick r:id="rId4"/>
              </a:rPr>
              <a:t>strategies/musculoskeletal-</a:t>
            </a:r>
            <a:r>
              <a:rPr sz="2400" u="sng" spc="-10" dirty="0">
                <a:solidFill>
                  <a:srgbClr val="0562C1"/>
                </a:solidFill>
                <a:uFill>
                  <a:solidFill>
                    <a:srgbClr val="0562C1"/>
                  </a:solidFill>
                </a:uFill>
                <a:latin typeface="Calibri"/>
                <a:cs typeface="Calibri"/>
                <a:hlinkClick r:id="rId4"/>
              </a:rPr>
              <a:t>disorders</a:t>
            </a:r>
            <a:endParaRPr sz="2400">
              <a:latin typeface="Calibri"/>
              <a:cs typeface="Calibri"/>
            </a:endParaRPr>
          </a:p>
          <a:p>
            <a:pPr marL="240029" indent="-227329">
              <a:lnSpc>
                <a:spcPct val="100000"/>
              </a:lnSpc>
              <a:spcBef>
                <a:spcPts val="1995"/>
              </a:spcBef>
              <a:buClr>
                <a:srgbClr val="003864"/>
              </a:buClr>
              <a:buFont typeface="Arial"/>
              <a:buChar char="•"/>
              <a:tabLst>
                <a:tab pos="240029" algn="l"/>
              </a:tabLst>
            </a:pPr>
            <a:r>
              <a:rPr sz="2400" u="sng" spc="-20" dirty="0">
                <a:solidFill>
                  <a:srgbClr val="0562C1"/>
                </a:solidFill>
                <a:uFill>
                  <a:solidFill>
                    <a:srgbClr val="0562C1"/>
                  </a:solidFill>
                </a:uFill>
                <a:latin typeface="Calibri"/>
                <a:cs typeface="Calibri"/>
                <a:hlinkClick r:id="rId5"/>
              </a:rPr>
              <a:t>osha.gov/ergonomics/control-</a:t>
            </a:r>
            <a:r>
              <a:rPr sz="2400" u="sng" spc="-10" dirty="0">
                <a:solidFill>
                  <a:srgbClr val="0562C1"/>
                </a:solidFill>
                <a:uFill>
                  <a:solidFill>
                    <a:srgbClr val="0562C1"/>
                  </a:solidFill>
                </a:uFill>
                <a:latin typeface="Calibri"/>
                <a:cs typeface="Calibri"/>
                <a:hlinkClick r:id="rId5"/>
              </a:rPr>
              <a:t>hazards</a:t>
            </a:r>
            <a:endParaRPr sz="2400">
              <a:latin typeface="Calibri"/>
              <a:cs typeface="Calibri"/>
            </a:endParaRPr>
          </a:p>
          <a:p>
            <a:pPr marL="240029" indent="-227329">
              <a:lnSpc>
                <a:spcPct val="100000"/>
              </a:lnSpc>
              <a:spcBef>
                <a:spcPts val="2000"/>
              </a:spcBef>
              <a:buClr>
                <a:srgbClr val="003864"/>
              </a:buClr>
              <a:buFont typeface="Arial"/>
              <a:buChar char="•"/>
              <a:tabLst>
                <a:tab pos="240029" algn="l"/>
              </a:tabLst>
            </a:pPr>
            <a:r>
              <a:rPr sz="2400" u="sng" spc="-10" dirty="0">
                <a:solidFill>
                  <a:srgbClr val="0562C1"/>
                </a:solidFill>
                <a:uFill>
                  <a:solidFill>
                    <a:srgbClr val="0562C1"/>
                  </a:solidFill>
                </a:uFill>
                <a:latin typeface="Calibri"/>
                <a:cs typeface="Calibri"/>
                <a:hlinkClick r:id="rId6"/>
              </a:rPr>
              <a:t>cdc.gov/niosh/engcontrols</a:t>
            </a:r>
            <a:endParaRPr sz="2400">
              <a:latin typeface="Calibri"/>
              <a:cs typeface="Calibri"/>
            </a:endParaRPr>
          </a:p>
          <a:p>
            <a:pPr marL="240029" indent="-227329">
              <a:lnSpc>
                <a:spcPct val="100000"/>
              </a:lnSpc>
              <a:spcBef>
                <a:spcPts val="2005"/>
              </a:spcBef>
              <a:buClr>
                <a:srgbClr val="003864"/>
              </a:buClr>
              <a:buFont typeface="Arial"/>
              <a:buChar char="•"/>
              <a:tabLst>
                <a:tab pos="240029" algn="l"/>
              </a:tabLst>
            </a:pPr>
            <a:r>
              <a:rPr sz="2400" u="sng" spc="-25" dirty="0">
                <a:solidFill>
                  <a:srgbClr val="0562C1"/>
                </a:solidFill>
                <a:uFill>
                  <a:solidFill>
                    <a:srgbClr val="0562C1"/>
                  </a:solidFill>
                </a:uFill>
                <a:latin typeface="Calibri"/>
                <a:cs typeface="Calibri"/>
                <a:hlinkClick r:id="rId7"/>
              </a:rPr>
              <a:t>osha.gov/safety-</a:t>
            </a:r>
            <a:r>
              <a:rPr sz="2400" u="sng" spc="-20" dirty="0">
                <a:solidFill>
                  <a:srgbClr val="0562C1"/>
                </a:solidFill>
                <a:uFill>
                  <a:solidFill>
                    <a:srgbClr val="0562C1"/>
                  </a:solidFill>
                </a:uFill>
                <a:latin typeface="Calibri"/>
                <a:cs typeface="Calibri"/>
                <a:hlinkClick r:id="rId7"/>
              </a:rPr>
              <a:t>management/additional-</a:t>
            </a:r>
            <a:r>
              <a:rPr sz="2400" u="sng" spc="-25" dirty="0">
                <a:solidFill>
                  <a:srgbClr val="0562C1"/>
                </a:solidFill>
                <a:uFill>
                  <a:solidFill>
                    <a:srgbClr val="0562C1"/>
                  </a:solidFill>
                </a:uFill>
                <a:latin typeface="Calibri"/>
                <a:cs typeface="Calibri"/>
                <a:hlinkClick r:id="rId7"/>
              </a:rPr>
              <a:t>resources-by-</a:t>
            </a:r>
            <a:r>
              <a:rPr sz="2400" u="sng" spc="-10" dirty="0">
                <a:solidFill>
                  <a:srgbClr val="0562C1"/>
                </a:solidFill>
                <a:uFill>
                  <a:solidFill>
                    <a:srgbClr val="0562C1"/>
                  </a:solidFill>
                </a:uFill>
                <a:latin typeface="Calibri"/>
                <a:cs typeface="Calibri"/>
                <a:hlinkClick r:id="rId7"/>
              </a:rPr>
              <a:t>topic#reporting</a:t>
            </a:r>
            <a:endParaRPr sz="2400">
              <a:latin typeface="Calibri"/>
              <a:cs typeface="Calibri"/>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59588" rIns="0" bIns="0" rtlCol="0">
            <a:spAutoFit/>
          </a:bodyPr>
          <a:lstStyle/>
          <a:p>
            <a:pPr marL="12700">
              <a:lnSpc>
                <a:spcPct val="100000"/>
              </a:lnSpc>
              <a:spcBef>
                <a:spcPts val="100"/>
              </a:spcBef>
            </a:pPr>
            <a:r>
              <a:rPr dirty="0"/>
              <a:t>Latalinta MNOSHA ee Badbaadada Goobta Shaqada</a:t>
            </a:r>
          </a:p>
        </p:txBody>
      </p:sp>
      <p:sp>
        <p:nvSpPr>
          <p:cNvPr id="4" name="object 4"/>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sz="1200" spc="-10" dirty="0">
                <a:latin typeface="Calibri"/>
                <a:cs typeface="Calibri"/>
              </a:rPr>
              <a:t>dli.mn.gov</a:t>
            </a:r>
            <a:endParaRPr sz="1200">
              <a:latin typeface="Calibri"/>
              <a:cs typeface="Calibri"/>
            </a:endParaRP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9370">
              <a:lnSpc>
                <a:spcPts val="1240"/>
              </a:lnSpc>
            </a:pPr>
            <a:fld id="{81D60167-4931-47E6-BA6A-407CBD079E47}" type="slidenum">
              <a:rPr spc="-25" dirty="0"/>
              <a:t>51</a:t>
            </a:fld>
            <a:endParaRPr spc="-25" dirty="0"/>
          </a:p>
        </p:txBody>
      </p:sp>
      <p:sp>
        <p:nvSpPr>
          <p:cNvPr id="3" name="object 3"/>
          <p:cNvSpPr txBox="1">
            <a:spLocks noGrp="1"/>
          </p:cNvSpPr>
          <p:nvPr>
            <p:ph type="body" idx="1"/>
          </p:nvPr>
        </p:nvSpPr>
        <p:spPr>
          <a:xfrm>
            <a:off x="627065" y="1659895"/>
            <a:ext cx="10593070" cy="4399788"/>
          </a:xfrm>
          <a:prstGeom prst="rect">
            <a:avLst/>
          </a:prstGeom>
        </p:spPr>
        <p:txBody>
          <a:bodyPr vert="horz" wrap="square" lIns="0" tIns="191637" rIns="0" bIns="0" rtlCol="0">
            <a:spAutoFit/>
          </a:bodyPr>
          <a:lstStyle/>
          <a:p>
            <a:pPr marL="529590" marR="5080" indent="-227329">
              <a:lnSpc>
                <a:spcPct val="100000"/>
              </a:lnSpc>
              <a:spcBef>
                <a:spcPts val="100"/>
              </a:spcBef>
              <a:buFont typeface="Arial"/>
              <a:buChar char="•"/>
              <a:tabLst>
                <a:tab pos="530860" algn="l"/>
              </a:tabLst>
            </a:pPr>
            <a:r>
              <a:rPr dirty="0"/>
              <a:t>Latalinta MNOSHA ee Badbaadada Goobta Shaqada waxay la shaqaysaa loo shaqeeyaha iyo shaqaalaha si loo xalliyo dhibaatooyinka badbaada iyo caafimaadka kahor inta aysan dhicin. Waxay siisaa adeegyada latalinta oo bilaash ah oo goobta ah, marka ay codsadaan, loo shaqeeyayaasha raba inay bartaan sida loo wanaajiyo badbaadada iyo caafimaadka goobta shaqada.</a:t>
            </a:r>
          </a:p>
          <a:p>
            <a:pPr marL="529590" marR="267970" indent="-227329">
              <a:lnSpc>
                <a:spcPct val="100000"/>
              </a:lnSpc>
              <a:spcBef>
                <a:spcPts val="2000"/>
              </a:spcBef>
              <a:buFont typeface="Arial"/>
              <a:buChar char="•"/>
              <a:tabLst>
                <a:tab pos="530860" algn="l"/>
              </a:tabLst>
            </a:pPr>
            <a:r>
              <a:rPr dirty="0"/>
              <a:t>Si aad u hesho macluumaad dheeraad ah, booqo </a:t>
            </a:r>
            <a:r>
              <a:rPr dirty="0">
                <a:hlinkClick r:id="rId2"/>
              </a:rPr>
              <a:t>websaydka Kala tashiga Badbaadada ee Goobta Shaqada ee Minnesota OSHA.</a:t>
            </a:r>
            <a:endParaRPr dirty="0"/>
          </a:p>
          <a:p>
            <a:pPr marL="529590" marR="2093595" indent="-227329">
              <a:lnSpc>
                <a:spcPct val="100000"/>
              </a:lnSpc>
              <a:spcBef>
                <a:spcPts val="2005"/>
              </a:spcBef>
              <a:buFont typeface="Arial"/>
              <a:buChar char="•"/>
              <a:tabLst>
                <a:tab pos="530860" algn="l"/>
              </a:tabLst>
            </a:pPr>
            <a:r>
              <a:rPr dirty="0"/>
              <a:t>Kala soo xiriir  Latalinta MNOSHA ee Badbaadada Goobta Shaqada </a:t>
            </a:r>
            <a:r>
              <a:rPr dirty="0">
                <a:hlinkClick r:id="rId3"/>
              </a:rPr>
              <a:t>osha.consultation@state.mn.us</a:t>
            </a:r>
            <a:r>
              <a:rPr dirty="0"/>
              <a:t>, 651-284-5060 ama 800-657-3776.</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59588" rIns="0" bIns="0" rtlCol="0">
            <a:spAutoFit/>
          </a:bodyPr>
          <a:lstStyle/>
          <a:p>
            <a:pPr marL="12700">
              <a:lnSpc>
                <a:spcPct val="100000"/>
              </a:lnSpc>
              <a:spcBef>
                <a:spcPts val="100"/>
              </a:spcBef>
            </a:pPr>
            <a:r>
              <a:rPr spc="-10" dirty="0"/>
              <a:t>Afeef</a:t>
            </a:r>
          </a:p>
        </p:txBody>
      </p:sp>
      <p:sp>
        <p:nvSpPr>
          <p:cNvPr id="4" name="object 4"/>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sz="1200" spc="-10" dirty="0">
                <a:latin typeface="Calibri"/>
                <a:cs typeface="Calibri"/>
              </a:rPr>
              <a:t>dli.mn.gov</a:t>
            </a:r>
            <a:endParaRPr sz="1200">
              <a:latin typeface="Calibri"/>
              <a:cs typeface="Calibri"/>
            </a:endParaRP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9370">
              <a:lnSpc>
                <a:spcPts val="1240"/>
              </a:lnSpc>
            </a:pPr>
            <a:fld id="{81D60167-4931-47E6-BA6A-407CBD079E47}" type="slidenum">
              <a:rPr spc="-25" dirty="0"/>
              <a:t>52</a:t>
            </a:fld>
            <a:endParaRPr spc="-25" dirty="0"/>
          </a:p>
        </p:txBody>
      </p:sp>
      <p:sp>
        <p:nvSpPr>
          <p:cNvPr id="3" name="object 3"/>
          <p:cNvSpPr txBox="1">
            <a:spLocks noGrp="1"/>
          </p:cNvSpPr>
          <p:nvPr>
            <p:ph type="body" idx="1"/>
          </p:nvPr>
        </p:nvSpPr>
        <p:spPr>
          <a:xfrm>
            <a:off x="627065" y="1659895"/>
            <a:ext cx="10593070" cy="4213974"/>
          </a:xfrm>
          <a:prstGeom prst="rect">
            <a:avLst/>
          </a:prstGeom>
        </p:spPr>
        <p:txBody>
          <a:bodyPr vert="horz" wrap="square" lIns="0" tIns="12700" rIns="0" bIns="0" rtlCol="0">
            <a:spAutoFit/>
          </a:bodyPr>
          <a:lstStyle/>
          <a:p>
            <a:pPr marL="12700" marR="455930">
              <a:lnSpc>
                <a:spcPct val="100000"/>
              </a:lnSpc>
              <a:spcBef>
                <a:spcPts val="100"/>
              </a:spcBef>
            </a:pPr>
            <a:r>
              <a:rPr sz="2000" dirty="0"/>
              <a:t>Qalabkan waxa lagu bixin karaa qaab kan ka duwan (maqal ahaan, Braille ama far waaweyn) iyada oo Xafiiska  MNOSHA Training/Outreach Office laga soo wacayo 651-284-5050 ama 877-470-6742.</a:t>
            </a:r>
          </a:p>
          <a:p>
            <a:pPr marL="12700" marR="5080">
              <a:lnSpc>
                <a:spcPct val="100000"/>
              </a:lnSpc>
              <a:spcBef>
                <a:spcPts val="2000"/>
              </a:spcBef>
            </a:pPr>
            <a:r>
              <a:rPr sz="2000" dirty="0"/>
              <a:t>Waxyaabaha ku jira daabacaadan waxay ku jiraan diiwaanka dadweynaha waxaana la soo daabacan karaa, si buuxda ama qayb ahaan, iyada oo aan fasax laga haysan Waaxda Shaqada iyo Warshadaha ee Minnesota ama MNOSHA. Xusitaanka ilaha waa la codsanayaa laakiin looma baahna.</a:t>
            </a:r>
          </a:p>
          <a:p>
            <a:pPr marL="12700" marR="234950">
              <a:lnSpc>
                <a:spcPct val="100000"/>
              </a:lnSpc>
              <a:spcBef>
                <a:spcPts val="2880"/>
              </a:spcBef>
              <a:tabLst>
                <a:tab pos="3950335" algn="l"/>
                <a:tab pos="9578975" algn="l"/>
              </a:tabLst>
            </a:pPr>
            <a:r>
              <a:rPr sz="2000" dirty="0"/>
              <a:t>Si aad u hesho macluumaad dheeraad ah, la xiriir: Waaxda Shaqada iyo Warshadaha ee Minnesota, Qaybta Badbaadada iyo Caafimaadka Shaqada, 443 Lafayette Road N., St. Paul, MN 55155</a:t>
            </a:r>
          </a:p>
          <a:p>
            <a:pPr marL="12700">
              <a:lnSpc>
                <a:spcPct val="100000"/>
              </a:lnSpc>
              <a:spcBef>
                <a:spcPts val="2880"/>
              </a:spcBef>
              <a:tabLst>
                <a:tab pos="908685" algn="l"/>
              </a:tabLst>
            </a:pPr>
            <a:r>
              <a:rPr sz="2000" spc="-10" dirty="0"/>
              <a:t>Email:</a:t>
            </a:r>
            <a:r>
              <a:rPr sz="2000" dirty="0"/>
              <a:t>	</a:t>
            </a:r>
            <a:r>
              <a:rPr sz="2000" u="sng" spc="-10" dirty="0">
                <a:solidFill>
                  <a:srgbClr val="0562C1"/>
                </a:solidFill>
                <a:uFill>
                  <a:solidFill>
                    <a:srgbClr val="0562C1"/>
                  </a:solidFill>
                </a:uFill>
                <a:hlinkClick r:id="rId2"/>
              </a:rPr>
              <a:t>osha.compliance@state.mn.us</a:t>
            </a:r>
          </a:p>
          <a:p>
            <a:pPr marL="12700">
              <a:lnSpc>
                <a:spcPct val="100000"/>
              </a:lnSpc>
              <a:tabLst>
                <a:tab pos="803275" algn="l"/>
              </a:tabLst>
            </a:pPr>
            <a:r>
              <a:rPr sz="2000" spc="-20" dirty="0"/>
              <a:t>Websaydka: dli.mn.gov/business/safety-and-health-work</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ctrTitle"/>
          </p:nvPr>
        </p:nvSpPr>
        <p:spPr>
          <a:xfrm>
            <a:off x="5125369" y="2174604"/>
            <a:ext cx="2723231" cy="566822"/>
          </a:xfrm>
          <a:prstGeom prst="rect">
            <a:avLst/>
          </a:prstGeom>
        </p:spPr>
        <p:txBody>
          <a:bodyPr vert="horz" wrap="square" lIns="0" tIns="12700" rIns="0" bIns="0" rtlCol="0">
            <a:spAutoFit/>
          </a:bodyPr>
          <a:lstStyle/>
          <a:p>
            <a:pPr marL="12700">
              <a:lnSpc>
                <a:spcPct val="100000"/>
              </a:lnSpc>
              <a:spcBef>
                <a:spcPts val="100"/>
              </a:spcBef>
            </a:pPr>
            <a:r>
              <a:rPr dirty="0"/>
              <a:t>Mahadsanid</a:t>
            </a:r>
          </a:p>
        </p:txBody>
      </p:sp>
      <p:sp>
        <p:nvSpPr>
          <p:cNvPr id="4" name="object 4"/>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sz="1200" spc="-10" dirty="0">
                <a:latin typeface="Calibri"/>
                <a:cs typeface="Calibri"/>
              </a:rPr>
              <a:t>dli.mn.gov</a:t>
            </a:r>
            <a:endParaRPr sz="1200">
              <a:latin typeface="Calibri"/>
              <a:cs typeface="Calibri"/>
            </a:endParaRP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9370">
              <a:lnSpc>
                <a:spcPts val="1240"/>
              </a:lnSpc>
            </a:pPr>
            <a:fld id="{81D60167-4931-47E6-BA6A-407CBD079E47}" type="slidenum">
              <a:rPr spc="-25" dirty="0"/>
              <a:t>53</a:t>
            </a:fld>
            <a:endParaRPr spc="-25" dirty="0"/>
          </a:p>
        </p:txBody>
      </p:sp>
      <p:sp>
        <p:nvSpPr>
          <p:cNvPr id="3" name="object 3"/>
          <p:cNvSpPr txBox="1">
            <a:spLocks noGrp="1"/>
          </p:cNvSpPr>
          <p:nvPr>
            <p:ph type="subTitle" idx="4"/>
          </p:nvPr>
        </p:nvSpPr>
        <p:spPr>
          <a:xfrm>
            <a:off x="3124200" y="4280658"/>
            <a:ext cx="5791199" cy="1133644"/>
          </a:xfrm>
          <a:prstGeom prst="rect">
            <a:avLst/>
          </a:prstGeom>
        </p:spPr>
        <p:txBody>
          <a:bodyPr vert="horz" wrap="square" lIns="0" tIns="12700" rIns="0" bIns="0" rtlCol="0">
            <a:spAutoFit/>
          </a:bodyPr>
          <a:lstStyle/>
          <a:p>
            <a:pPr marL="12700" marR="5080" indent="-635" algn="ctr">
              <a:lnSpc>
                <a:spcPct val="100000"/>
              </a:lnSpc>
              <a:spcBef>
                <a:spcPts val="100"/>
              </a:spcBef>
            </a:pPr>
            <a:r>
              <a:rPr dirty="0"/>
              <a:t>U hogaansanaanta OSHA ee Minnesota </a:t>
            </a:r>
            <a:r>
              <a:rPr lang="en-US" u="sng" spc="-10" dirty="0" err="1">
                <a:solidFill>
                  <a:srgbClr val="0562C1"/>
                </a:solidFill>
                <a:uFill>
                  <a:solidFill>
                    <a:srgbClr val="0562C1"/>
                  </a:solidFill>
                </a:uFill>
                <a:hlinkClick r:id="rId2"/>
              </a:rPr>
              <a:t>osha.compliance@state.mn.us</a:t>
            </a:r>
            <a:r>
              <a:rPr lang="en-US" spc="-10" dirty="0">
                <a:solidFill>
                  <a:srgbClr val="0562C1"/>
                </a:solidFill>
              </a:rPr>
              <a:t> </a:t>
            </a:r>
            <a:endParaRPr lang="en-US" dirty="0"/>
          </a:p>
          <a:p>
            <a:pPr marL="12700" marR="5080" indent="-635" algn="ctr">
              <a:lnSpc>
                <a:spcPct val="100000"/>
              </a:lnSpc>
              <a:spcBef>
                <a:spcPts val="100"/>
              </a:spcBef>
            </a:pPr>
            <a:r>
              <a:rPr dirty="0"/>
              <a:t>651-284-5050</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38200" y="-200724"/>
            <a:ext cx="10135870" cy="1370119"/>
          </a:xfrm>
          <a:prstGeom prst="rect">
            <a:avLst/>
          </a:prstGeom>
        </p:spPr>
        <p:txBody>
          <a:bodyPr vert="horz" wrap="square" lIns="0" tIns="259588" rIns="0" bIns="0" rtlCol="0">
            <a:spAutoFit/>
          </a:bodyPr>
          <a:lstStyle/>
          <a:p>
            <a:pPr marL="12700">
              <a:lnSpc>
                <a:spcPct val="100000"/>
              </a:lnSpc>
              <a:spcBef>
                <a:spcPts val="100"/>
              </a:spcBef>
            </a:pPr>
            <a:r>
              <a:rPr dirty="0"/>
              <a:t>Minn. Stat. 182.676, Guddiyada Badbaadada, </a:t>
            </a:r>
            <a:r>
              <a:rPr lang="en-US" dirty="0"/>
              <a:t>             </a:t>
            </a:r>
            <a:r>
              <a:rPr dirty="0" err="1"/>
              <a:t>sii</a:t>
            </a:r>
            <a:r>
              <a:rPr dirty="0"/>
              <a:t> socota</a:t>
            </a:r>
          </a:p>
        </p:txBody>
      </p:sp>
      <p:sp>
        <p:nvSpPr>
          <p:cNvPr id="4" name="object 4"/>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sz="1200" spc="-10" dirty="0">
                <a:latin typeface="Calibri"/>
                <a:cs typeface="Calibri"/>
              </a:rPr>
              <a:t>dli.mn.gov</a:t>
            </a:r>
            <a:endParaRPr sz="1200">
              <a:latin typeface="Calibri"/>
              <a:cs typeface="Calibri"/>
            </a:endParaRP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17475">
              <a:lnSpc>
                <a:spcPts val="1240"/>
              </a:lnSpc>
            </a:pPr>
            <a:fld id="{81D60167-4931-47E6-BA6A-407CBD079E47}" type="slidenum">
              <a:rPr spc="-50" dirty="0"/>
              <a:t>6</a:t>
            </a:fld>
            <a:endParaRPr spc="-50" dirty="0"/>
          </a:p>
        </p:txBody>
      </p:sp>
      <p:sp>
        <p:nvSpPr>
          <p:cNvPr id="3" name="object 3"/>
          <p:cNvSpPr txBox="1"/>
          <p:nvPr/>
        </p:nvSpPr>
        <p:spPr>
          <a:xfrm>
            <a:off x="916939" y="1838833"/>
            <a:ext cx="10267950" cy="3849772"/>
          </a:xfrm>
          <a:prstGeom prst="rect">
            <a:avLst/>
          </a:prstGeom>
        </p:spPr>
        <p:txBody>
          <a:bodyPr vert="horz" wrap="square" lIns="0" tIns="12700" rIns="0" bIns="0" rtlCol="0">
            <a:spAutoFit/>
          </a:bodyPr>
          <a:lstStyle/>
          <a:p>
            <a:pPr marL="469900" marR="231775" indent="-457200">
              <a:lnSpc>
                <a:spcPct val="100000"/>
              </a:lnSpc>
              <a:spcBef>
                <a:spcPts val="100"/>
              </a:spcBef>
              <a:buAutoNum type="alphaLcParenR" startAt="3"/>
              <a:tabLst>
                <a:tab pos="469900" algn="l"/>
              </a:tabLst>
            </a:pPr>
            <a:r>
              <a:rPr sz="2400" dirty="0">
                <a:solidFill>
                  <a:srgbClr val="003864"/>
                </a:solidFill>
                <a:latin typeface="Calibri"/>
                <a:cs typeface="Calibri"/>
              </a:rPr>
              <a:t>Guddiga badbaadada waa in uu si joogto ah u qabto shirar si joogto ah loo sii qorsheeyey aan ka ahayn haddiii aan si kale loogu dhigin heshiis gorgortanka wadareed.</a:t>
            </a:r>
            <a:endParaRPr sz="2400" dirty="0">
              <a:latin typeface="Calibri"/>
              <a:cs typeface="Calibri"/>
            </a:endParaRPr>
          </a:p>
          <a:p>
            <a:pPr marL="469900" marR="5080" indent="-457200">
              <a:lnSpc>
                <a:spcPct val="100000"/>
              </a:lnSpc>
              <a:spcBef>
                <a:spcPts val="2000"/>
              </a:spcBef>
              <a:buAutoNum type="alphaLcParenR" startAt="3"/>
              <a:tabLst>
                <a:tab pos="469900" algn="l"/>
              </a:tabLst>
            </a:pPr>
            <a:r>
              <a:rPr sz="2400" dirty="0">
                <a:solidFill>
                  <a:srgbClr val="003864"/>
                </a:solidFill>
                <a:latin typeface="Calibri"/>
                <a:cs typeface="Calibri"/>
              </a:rPr>
              <a:t>Xubnaha guddiga badbaadada shaqaalaha waa in ay doortaan shaqaaluhu. Loo shaqeeyaha ku guul daraysta inuu abuurto ama maamulo guddi badbaado sida ay qaybtani uga baahan yahay ayaa laga yaabaa inuu ganaayo koomishineerku. Ganaaxa waxaa lagu muteysan karaa in ay tahay xeer jabin halis ah sida uu qabo xeerka qaybta 182.666.</a:t>
            </a:r>
            <a:endParaRPr sz="2400" dirty="0">
              <a:latin typeface="Calibri"/>
              <a:cs typeface="Calibri"/>
            </a:endParaRPr>
          </a:p>
          <a:p>
            <a:pPr marL="12700">
              <a:lnSpc>
                <a:spcPct val="100000"/>
              </a:lnSpc>
              <a:spcBef>
                <a:spcPts val="2005"/>
              </a:spcBef>
            </a:pPr>
            <a:r>
              <a:rPr sz="2400" dirty="0">
                <a:solidFill>
                  <a:srgbClr val="003864"/>
                </a:solidFill>
                <a:latin typeface="Calibri"/>
                <a:cs typeface="Calibri"/>
              </a:rPr>
              <a:t>Ka eeg </a:t>
            </a:r>
            <a:r>
              <a:rPr sz="2400" dirty="0">
                <a:solidFill>
                  <a:srgbClr val="003864"/>
                </a:solidFill>
                <a:latin typeface="Calibri"/>
                <a:cs typeface="Calibri"/>
                <a:hlinkClick r:id="rId2" action="ppaction://hlinkfile"/>
              </a:rPr>
              <a:t>revisor.mn.gov/statutes/cite/182.676.</a:t>
            </a:r>
            <a:r>
              <a:rPr lang="en-US" sz="2400" dirty="0">
                <a:solidFill>
                  <a:srgbClr val="003864"/>
                </a:solidFill>
                <a:latin typeface="Calibri"/>
                <a:cs typeface="Calibri"/>
                <a:hlinkClick r:id="rId2" action="ppaction://hlinkfile"/>
              </a:rPr>
              <a:t>  </a:t>
            </a:r>
            <a:endParaRPr sz="2400" dirty="0">
              <a:latin typeface="Calibri"/>
              <a:cs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10259" y="17715"/>
            <a:ext cx="9312910" cy="1068070"/>
          </a:xfrm>
          <a:prstGeom prst="rect">
            <a:avLst/>
          </a:prstGeom>
        </p:spPr>
        <p:txBody>
          <a:bodyPr vert="horz" wrap="square" lIns="0" tIns="74295" rIns="0" bIns="0" rtlCol="0">
            <a:spAutoFit/>
          </a:bodyPr>
          <a:lstStyle/>
          <a:p>
            <a:pPr marL="12700" marR="5080">
              <a:lnSpc>
                <a:spcPts val="3890"/>
              </a:lnSpc>
              <a:spcBef>
                <a:spcPts val="585"/>
              </a:spcBef>
              <a:tabLst>
                <a:tab pos="6177280" algn="l"/>
              </a:tabLst>
            </a:pPr>
            <a:r>
              <a:rPr spc="-10" dirty="0"/>
              <a:t>Xarumaha bakhaarka qaybinta: Shuruudaha dheeraadka ah ee badbaadada</a:t>
            </a:r>
          </a:p>
        </p:txBody>
      </p:sp>
      <p:sp>
        <p:nvSpPr>
          <p:cNvPr id="4" name="object 4"/>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sz="1200" spc="-10" dirty="0">
                <a:latin typeface="Calibri"/>
                <a:cs typeface="Calibri"/>
              </a:rPr>
              <a:t>dli.mn.gov</a:t>
            </a:r>
            <a:endParaRPr sz="1200">
              <a:latin typeface="Calibri"/>
              <a:cs typeface="Calibri"/>
            </a:endParaRP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17475">
              <a:lnSpc>
                <a:spcPts val="1240"/>
              </a:lnSpc>
            </a:pPr>
            <a:fld id="{81D60167-4931-47E6-BA6A-407CBD079E47}" type="slidenum">
              <a:rPr spc="-50" dirty="0"/>
              <a:t>7</a:t>
            </a:fld>
            <a:endParaRPr spc="-50" dirty="0"/>
          </a:p>
        </p:txBody>
      </p:sp>
      <p:sp>
        <p:nvSpPr>
          <p:cNvPr id="3" name="object 3"/>
          <p:cNvSpPr txBox="1"/>
          <p:nvPr/>
        </p:nvSpPr>
        <p:spPr>
          <a:xfrm>
            <a:off x="916939" y="1838833"/>
            <a:ext cx="10296525" cy="2228815"/>
          </a:xfrm>
          <a:prstGeom prst="rect">
            <a:avLst/>
          </a:prstGeom>
        </p:spPr>
        <p:txBody>
          <a:bodyPr vert="horz" wrap="square" lIns="0" tIns="12700" rIns="0" bIns="0" rtlCol="0">
            <a:spAutoFit/>
          </a:bodyPr>
          <a:lstStyle/>
          <a:p>
            <a:pPr marL="240029" marR="5080" indent="-227329">
              <a:lnSpc>
                <a:spcPct val="100000"/>
              </a:lnSpc>
              <a:spcBef>
                <a:spcPts val="100"/>
              </a:spcBef>
              <a:buFont typeface="Arial"/>
              <a:buChar char="•"/>
              <a:tabLst>
                <a:tab pos="241300" algn="l"/>
              </a:tabLst>
            </a:pPr>
            <a:r>
              <a:rPr sz="2400" dirty="0">
                <a:solidFill>
                  <a:srgbClr val="003864"/>
                </a:solidFill>
                <a:latin typeface="Calibri"/>
                <a:cs typeface="Calibri"/>
              </a:rPr>
              <a:t>Loo shaqeeyuhu waa inuu qabto bil kasta sida lagu sheegay xeerka Minn. Stat. 182.676, ilaa oo la gaaro laba sano oo isku xigta oo goobta shaqada ama loo shaqeeyuhu uuna haysanin heerka dhacdooyinka shilalka ku dhaca shaqaalaha oo gaaraya 30% wax ka sarreeya celceliska heerka dhacdooyinka shilalka sanadlaha ah ee North American Industry Classification System (NAICS) ee nooca shaqada </a:t>
            </a:r>
            <a:r>
              <a:rPr sz="2400" dirty="0" err="1">
                <a:solidFill>
                  <a:srgbClr val="003864"/>
                </a:solidFill>
                <a:latin typeface="Calibri"/>
                <a:cs typeface="Calibri"/>
              </a:rPr>
              <a:t>khuseeya</a:t>
            </a:r>
            <a:r>
              <a:rPr sz="2400" dirty="0">
                <a:solidFill>
                  <a:srgbClr val="003864"/>
                </a:solidFill>
                <a:latin typeface="Calibri"/>
                <a:cs typeface="Calibri"/>
              </a:rPr>
              <a:t>.</a:t>
            </a:r>
            <a:endParaRPr sz="2400" dirty="0">
              <a:latin typeface="Calibri"/>
              <a:cs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1216152"/>
            <a:ext cx="12192000" cy="119380"/>
          </a:xfrm>
          <a:custGeom>
            <a:avLst/>
            <a:gdLst/>
            <a:ahLst/>
            <a:cxnLst/>
            <a:rect l="l" t="t" r="r" b="b"/>
            <a:pathLst>
              <a:path w="12192000" h="119380">
                <a:moveTo>
                  <a:pt x="12192000" y="0"/>
                </a:moveTo>
                <a:lnTo>
                  <a:pt x="0" y="0"/>
                </a:lnTo>
                <a:lnTo>
                  <a:pt x="0" y="118872"/>
                </a:lnTo>
                <a:lnTo>
                  <a:pt x="12192000" y="118872"/>
                </a:lnTo>
                <a:lnTo>
                  <a:pt x="12192000" y="0"/>
                </a:lnTo>
                <a:close/>
              </a:path>
            </a:pathLst>
          </a:custGeom>
          <a:solidFill>
            <a:srgbClr val="78BD20"/>
          </a:solidFill>
        </p:spPr>
        <p:txBody>
          <a:bodyPr wrap="square" lIns="0" tIns="0" rIns="0" bIns="0" rtlCol="0"/>
          <a:lstStyle/>
          <a:p>
            <a:endParaRPr/>
          </a:p>
        </p:txBody>
      </p:sp>
      <p:sp>
        <p:nvSpPr>
          <p:cNvPr id="3" name="object 3"/>
          <p:cNvSpPr/>
          <p:nvPr/>
        </p:nvSpPr>
        <p:spPr>
          <a:xfrm>
            <a:off x="0" y="0"/>
            <a:ext cx="12192000" cy="1158240"/>
          </a:xfrm>
          <a:custGeom>
            <a:avLst/>
            <a:gdLst/>
            <a:ahLst/>
            <a:cxnLst/>
            <a:rect l="l" t="t" r="r" b="b"/>
            <a:pathLst>
              <a:path w="12192000" h="1158240">
                <a:moveTo>
                  <a:pt x="12192000" y="0"/>
                </a:moveTo>
                <a:lnTo>
                  <a:pt x="0" y="0"/>
                </a:lnTo>
                <a:lnTo>
                  <a:pt x="0" y="1158239"/>
                </a:lnTo>
                <a:lnTo>
                  <a:pt x="12192000" y="1158239"/>
                </a:lnTo>
                <a:lnTo>
                  <a:pt x="12192000" y="0"/>
                </a:lnTo>
                <a:close/>
              </a:path>
            </a:pathLst>
          </a:custGeom>
          <a:solidFill>
            <a:srgbClr val="003864"/>
          </a:solidFill>
        </p:spPr>
        <p:txBody>
          <a:bodyPr wrap="square" lIns="0" tIns="0" rIns="0" bIns="0" rtlCol="0"/>
          <a:lstStyle/>
          <a:p>
            <a:endParaRPr/>
          </a:p>
        </p:txBody>
      </p:sp>
      <p:sp>
        <p:nvSpPr>
          <p:cNvPr id="4" name="object 4"/>
          <p:cNvSpPr txBox="1">
            <a:spLocks noGrp="1"/>
          </p:cNvSpPr>
          <p:nvPr>
            <p:ph type="title"/>
          </p:nvPr>
        </p:nvSpPr>
        <p:spPr>
          <a:prstGeom prst="rect">
            <a:avLst/>
          </a:prstGeom>
        </p:spPr>
        <p:txBody>
          <a:bodyPr vert="horz" wrap="square" lIns="0" tIns="201923" rIns="0" bIns="0" rtlCol="0">
            <a:spAutoFit/>
          </a:bodyPr>
          <a:lstStyle/>
          <a:p>
            <a:pPr marL="12700">
              <a:lnSpc>
                <a:spcPct val="100000"/>
              </a:lnSpc>
              <a:spcBef>
                <a:spcPts val="100"/>
              </a:spcBef>
            </a:pPr>
            <a:r>
              <a:rPr dirty="0"/>
              <a:t>Koodhka NAICS ee wixii ka badan 30% qaybta</a:t>
            </a:r>
          </a:p>
        </p:txBody>
      </p:sp>
      <p:sp>
        <p:nvSpPr>
          <p:cNvPr id="6" name="object 6"/>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sz="1200" spc="-10" dirty="0">
                <a:latin typeface="Calibri"/>
                <a:cs typeface="Calibri"/>
              </a:rPr>
              <a:t>dli.mn.gov</a:t>
            </a:r>
            <a:endParaRPr sz="1200">
              <a:latin typeface="Calibri"/>
              <a:cs typeface="Calibri"/>
            </a:endParaRPr>
          </a:p>
        </p:txBody>
      </p:sp>
      <p:sp>
        <p:nvSpPr>
          <p:cNvPr id="7" name="object 7"/>
          <p:cNvSpPr txBox="1">
            <a:spLocks noGrp="1"/>
          </p:cNvSpPr>
          <p:nvPr>
            <p:ph type="sldNum" sz="quarter" idx="7"/>
          </p:nvPr>
        </p:nvSpPr>
        <p:spPr>
          <a:prstGeom prst="rect">
            <a:avLst/>
          </a:prstGeom>
        </p:spPr>
        <p:txBody>
          <a:bodyPr vert="horz" wrap="square" lIns="0" tIns="0" rIns="0" bIns="0" rtlCol="0">
            <a:spAutoFit/>
          </a:bodyPr>
          <a:lstStyle/>
          <a:p>
            <a:pPr marL="117475">
              <a:lnSpc>
                <a:spcPts val="1240"/>
              </a:lnSpc>
            </a:pPr>
            <a:fld id="{81D60167-4931-47E6-BA6A-407CBD079E47}" type="slidenum">
              <a:rPr spc="-50" dirty="0"/>
              <a:t>8</a:t>
            </a:fld>
            <a:endParaRPr spc="-50" dirty="0"/>
          </a:p>
        </p:txBody>
      </p:sp>
      <p:graphicFrame>
        <p:nvGraphicFramePr>
          <p:cNvPr id="5" name="object 5"/>
          <p:cNvGraphicFramePr>
            <a:graphicFrameLocks noGrp="1"/>
          </p:cNvGraphicFramePr>
          <p:nvPr>
            <p:extLst>
              <p:ext uri="{D42A27DB-BD31-4B8C-83A1-F6EECF244321}">
                <p14:modId xmlns:p14="http://schemas.microsoft.com/office/powerpoint/2010/main" val="1399167256"/>
              </p:ext>
            </p:extLst>
          </p:nvPr>
        </p:nvGraphicFramePr>
        <p:xfrm>
          <a:off x="782447" y="1567439"/>
          <a:ext cx="10811510" cy="4607116"/>
        </p:xfrm>
        <a:graphic>
          <a:graphicData uri="http://schemas.openxmlformats.org/drawingml/2006/table">
            <a:tbl>
              <a:tblPr firstRow="1" bandRow="1">
                <a:tableStyleId>{2D5ABB26-0587-4C30-8999-92F81FD0307C}</a:tableStyleId>
              </a:tblPr>
              <a:tblGrid>
                <a:gridCol w="5025390">
                  <a:extLst>
                    <a:ext uri="{9D8B030D-6E8A-4147-A177-3AD203B41FA5}">
                      <a16:colId xmlns:a16="http://schemas.microsoft.com/office/drawing/2014/main" val="20000"/>
                    </a:ext>
                  </a:extLst>
                </a:gridCol>
                <a:gridCol w="2235200">
                  <a:extLst>
                    <a:ext uri="{9D8B030D-6E8A-4147-A177-3AD203B41FA5}">
                      <a16:colId xmlns:a16="http://schemas.microsoft.com/office/drawing/2014/main" val="20001"/>
                    </a:ext>
                  </a:extLst>
                </a:gridCol>
                <a:gridCol w="3550920">
                  <a:extLst>
                    <a:ext uri="{9D8B030D-6E8A-4147-A177-3AD203B41FA5}">
                      <a16:colId xmlns:a16="http://schemas.microsoft.com/office/drawing/2014/main" val="20002"/>
                    </a:ext>
                  </a:extLst>
                </a:gridCol>
              </a:tblGrid>
              <a:tr h="1123950">
                <a:tc>
                  <a:txBody>
                    <a:bodyPr/>
                    <a:lstStyle/>
                    <a:p>
                      <a:pPr>
                        <a:lnSpc>
                          <a:spcPct val="100000"/>
                        </a:lnSpc>
                        <a:spcBef>
                          <a:spcPts val="1575"/>
                        </a:spcBef>
                      </a:pPr>
                      <a:endParaRPr sz="1600">
                        <a:latin typeface="Times New Roman"/>
                        <a:cs typeface="Times New Roman"/>
                      </a:endParaRPr>
                    </a:p>
                    <a:p>
                      <a:pPr algn="ctr">
                        <a:lnSpc>
                          <a:spcPct val="100000"/>
                        </a:lnSpc>
                      </a:pPr>
                      <a:r>
                        <a:rPr sz="1600" b="1" spc="-10" dirty="0">
                          <a:solidFill>
                            <a:srgbClr val="FFFFFF"/>
                          </a:solidFill>
                          <a:latin typeface="Calibri"/>
                          <a:cs typeface="Calibri"/>
                        </a:rPr>
                        <a:t>Industry</a:t>
                      </a:r>
                      <a:endParaRPr sz="1600">
                        <a:latin typeface="Calibri"/>
                        <a:cs typeface="Calibri"/>
                      </a:endParaRPr>
                    </a:p>
                  </a:txBody>
                  <a:tcPr marL="0" marR="0" marT="20002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003864"/>
                    </a:solidFill>
                  </a:tcPr>
                </a:tc>
                <a:tc>
                  <a:txBody>
                    <a:bodyPr/>
                    <a:lstStyle/>
                    <a:p>
                      <a:pPr>
                        <a:lnSpc>
                          <a:spcPct val="100000"/>
                        </a:lnSpc>
                        <a:spcBef>
                          <a:spcPts val="260"/>
                        </a:spcBef>
                      </a:pPr>
                      <a:endParaRPr sz="1400" dirty="0">
                        <a:latin typeface="Times New Roman"/>
                        <a:cs typeface="Times New Roman"/>
                      </a:endParaRPr>
                    </a:p>
                    <a:p>
                      <a:pPr marL="659130" marR="271780" indent="-379730">
                        <a:lnSpc>
                          <a:spcPct val="112500"/>
                        </a:lnSpc>
                      </a:pPr>
                      <a:r>
                        <a:rPr sz="1400" b="1" dirty="0" err="1">
                          <a:solidFill>
                            <a:srgbClr val="FFFFFF"/>
                          </a:solidFill>
                          <a:latin typeface="Calibri"/>
                          <a:cs typeface="Calibri"/>
                        </a:rPr>
                        <a:t>Heerka</a:t>
                      </a:r>
                      <a:r>
                        <a:rPr lang="en-US" sz="1400" b="1" dirty="0">
                          <a:solidFill>
                            <a:srgbClr val="FFFFFF"/>
                          </a:solidFill>
                          <a:latin typeface="Calibri"/>
                          <a:cs typeface="Calibri"/>
                        </a:rPr>
                        <a:t> </a:t>
                      </a:r>
                      <a:r>
                        <a:rPr sz="1400" b="1" dirty="0" err="1">
                          <a:solidFill>
                            <a:srgbClr val="FFFFFF"/>
                          </a:solidFill>
                          <a:latin typeface="Calibri"/>
                          <a:cs typeface="Calibri"/>
                        </a:rPr>
                        <a:t>dhacdooyinka</a:t>
                      </a:r>
                      <a:r>
                        <a:rPr sz="1400" b="1" dirty="0">
                          <a:solidFill>
                            <a:srgbClr val="FFFFFF"/>
                          </a:solidFill>
                          <a:latin typeface="Calibri"/>
                          <a:cs typeface="Calibri"/>
                        </a:rPr>
                        <a:t> shilalka shaqaalaha (2021)</a:t>
                      </a:r>
                      <a:endParaRPr sz="1400" dirty="0">
                        <a:latin typeface="Calibri"/>
                        <a:cs typeface="Calibri"/>
                      </a:endParaRPr>
                    </a:p>
                  </a:txBody>
                  <a:tcPr marL="0" marR="0" marT="3302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003864"/>
                    </a:solidFill>
                  </a:tcPr>
                </a:tc>
                <a:tc>
                  <a:txBody>
                    <a:bodyPr/>
                    <a:lstStyle/>
                    <a:p>
                      <a:pPr marL="464820" marR="456565" algn="ctr">
                        <a:lnSpc>
                          <a:spcPct val="112200"/>
                        </a:lnSpc>
                        <a:spcBef>
                          <a:spcPts val="1030"/>
                        </a:spcBef>
                      </a:pPr>
                      <a:r>
                        <a:rPr sz="1600" b="1" dirty="0">
                          <a:solidFill>
                            <a:srgbClr val="FFFFFF"/>
                          </a:solidFill>
                          <a:latin typeface="Calibri"/>
                          <a:cs typeface="Calibri"/>
                        </a:rPr>
                        <a:t>Heerka shilka oo 30% ka sarreeya celceliska meesha loo baahan yahay guddiyada badbaadada</a:t>
                      </a:r>
                      <a:endParaRPr sz="1600">
                        <a:latin typeface="Calibri"/>
                        <a:cs typeface="Calibri"/>
                      </a:endParaRPr>
                    </a:p>
                  </a:txBody>
                  <a:tcPr marL="0" marR="0" marT="13081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003864"/>
                    </a:solidFill>
                  </a:tcPr>
                </a:tc>
                <a:extLst>
                  <a:ext uri="{0D108BD9-81ED-4DB2-BD59-A6C34878D82A}">
                    <a16:rowId xmlns:a16="http://schemas.microsoft.com/office/drawing/2014/main" val="10000"/>
                  </a:ext>
                </a:extLst>
              </a:tr>
              <a:tr h="662940">
                <a:tc>
                  <a:txBody>
                    <a:bodyPr/>
                    <a:lstStyle/>
                    <a:p>
                      <a:pPr marL="142240">
                        <a:lnSpc>
                          <a:spcPct val="100000"/>
                        </a:lnSpc>
                        <a:spcBef>
                          <a:spcPts val="1600"/>
                        </a:spcBef>
                      </a:pPr>
                      <a:r>
                        <a:rPr sz="1600" b="1" dirty="0">
                          <a:solidFill>
                            <a:srgbClr val="FFFFFF"/>
                          </a:solidFill>
                          <a:latin typeface="Calibri"/>
                          <a:cs typeface="Calibri"/>
                        </a:rPr>
                        <a:t>493110 ee loogu talagalay Bakhaarada Guud iyo goobaha Kaydinta</a:t>
                      </a:r>
                      <a:endParaRPr sz="1600" dirty="0">
                        <a:latin typeface="Calibri"/>
                        <a:cs typeface="Calibri"/>
                      </a:endParaRPr>
                    </a:p>
                  </a:txBody>
                  <a:tcPr marL="0" marR="0" marT="20320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003864"/>
                    </a:solidFill>
                  </a:tcPr>
                </a:tc>
                <a:tc>
                  <a:txBody>
                    <a:bodyPr/>
                    <a:lstStyle/>
                    <a:p>
                      <a:pPr algn="ctr">
                        <a:lnSpc>
                          <a:spcPct val="100000"/>
                        </a:lnSpc>
                        <a:spcBef>
                          <a:spcPts val="1600"/>
                        </a:spcBef>
                      </a:pPr>
                      <a:r>
                        <a:rPr sz="1600" spc="-25" dirty="0">
                          <a:solidFill>
                            <a:srgbClr val="003864"/>
                          </a:solidFill>
                          <a:latin typeface="Calibri"/>
                          <a:cs typeface="Calibri"/>
                        </a:rPr>
                        <a:t>5.6</a:t>
                      </a:r>
                      <a:endParaRPr sz="1600" dirty="0">
                        <a:latin typeface="Calibri"/>
                        <a:cs typeface="Calibri"/>
                      </a:endParaRPr>
                    </a:p>
                  </a:txBody>
                  <a:tcPr marL="0" marR="0" marT="20320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ACED2"/>
                    </a:solidFill>
                  </a:tcPr>
                </a:tc>
                <a:tc>
                  <a:txBody>
                    <a:bodyPr/>
                    <a:lstStyle/>
                    <a:p>
                      <a:pPr algn="ctr">
                        <a:lnSpc>
                          <a:spcPct val="100000"/>
                        </a:lnSpc>
                        <a:spcBef>
                          <a:spcPts val="1600"/>
                        </a:spcBef>
                      </a:pPr>
                      <a:r>
                        <a:rPr sz="1600" spc="-20" dirty="0">
                          <a:solidFill>
                            <a:srgbClr val="003864"/>
                          </a:solidFill>
                          <a:latin typeface="Calibri"/>
                          <a:cs typeface="Calibri"/>
                        </a:rPr>
                        <a:t>7.28</a:t>
                      </a:r>
                      <a:endParaRPr sz="1600">
                        <a:latin typeface="Calibri"/>
                        <a:cs typeface="Calibri"/>
                      </a:endParaRPr>
                    </a:p>
                  </a:txBody>
                  <a:tcPr marL="0" marR="0" marT="20320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ACED2"/>
                    </a:solidFill>
                  </a:tcPr>
                </a:tc>
                <a:extLst>
                  <a:ext uri="{0D108BD9-81ED-4DB2-BD59-A6C34878D82A}">
                    <a16:rowId xmlns:a16="http://schemas.microsoft.com/office/drawing/2014/main" val="10001"/>
                  </a:ext>
                </a:extLst>
              </a:tr>
              <a:tr h="662940">
                <a:tc>
                  <a:txBody>
                    <a:bodyPr/>
                    <a:lstStyle/>
                    <a:p>
                      <a:pPr marL="142240">
                        <a:lnSpc>
                          <a:spcPct val="100000"/>
                        </a:lnSpc>
                        <a:spcBef>
                          <a:spcPts val="1600"/>
                        </a:spcBef>
                      </a:pPr>
                      <a:r>
                        <a:rPr sz="1600" b="1" dirty="0">
                          <a:solidFill>
                            <a:srgbClr val="FFFFFF"/>
                          </a:solidFill>
                          <a:latin typeface="Calibri"/>
                          <a:cs typeface="Calibri"/>
                        </a:rPr>
                        <a:t>423  Jumladleyda Ganacsiga, Alaabaha Waarta</a:t>
                      </a:r>
                      <a:endParaRPr sz="1600">
                        <a:latin typeface="Calibri"/>
                        <a:cs typeface="Calibri"/>
                      </a:endParaRPr>
                    </a:p>
                  </a:txBody>
                  <a:tcPr marL="0" marR="0" marT="20320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003864"/>
                    </a:solidFill>
                  </a:tcPr>
                </a:tc>
                <a:tc>
                  <a:txBody>
                    <a:bodyPr/>
                    <a:lstStyle/>
                    <a:p>
                      <a:pPr algn="ctr">
                        <a:lnSpc>
                          <a:spcPct val="100000"/>
                        </a:lnSpc>
                        <a:spcBef>
                          <a:spcPts val="1600"/>
                        </a:spcBef>
                      </a:pPr>
                      <a:r>
                        <a:rPr sz="1600" spc="-25" dirty="0">
                          <a:solidFill>
                            <a:srgbClr val="003864"/>
                          </a:solidFill>
                          <a:latin typeface="Calibri"/>
                          <a:cs typeface="Calibri"/>
                        </a:rPr>
                        <a:t>2.1</a:t>
                      </a:r>
                      <a:endParaRPr sz="1600">
                        <a:latin typeface="Calibri"/>
                        <a:cs typeface="Calibri"/>
                      </a:endParaRPr>
                    </a:p>
                  </a:txBody>
                  <a:tcPr marL="0" marR="0" marT="20320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7E8EA"/>
                    </a:solidFill>
                  </a:tcPr>
                </a:tc>
                <a:tc>
                  <a:txBody>
                    <a:bodyPr/>
                    <a:lstStyle/>
                    <a:p>
                      <a:pPr algn="ctr">
                        <a:lnSpc>
                          <a:spcPct val="100000"/>
                        </a:lnSpc>
                        <a:spcBef>
                          <a:spcPts val="1600"/>
                        </a:spcBef>
                      </a:pPr>
                      <a:r>
                        <a:rPr sz="1600" spc="-20" dirty="0">
                          <a:solidFill>
                            <a:srgbClr val="003864"/>
                          </a:solidFill>
                          <a:latin typeface="Calibri"/>
                          <a:cs typeface="Calibri"/>
                        </a:rPr>
                        <a:t>2.73</a:t>
                      </a:r>
                      <a:endParaRPr sz="1600">
                        <a:latin typeface="Calibri"/>
                        <a:cs typeface="Calibri"/>
                      </a:endParaRPr>
                    </a:p>
                  </a:txBody>
                  <a:tcPr marL="0" marR="0" marT="20320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7E8EA"/>
                    </a:solidFill>
                  </a:tcPr>
                </a:tc>
                <a:extLst>
                  <a:ext uri="{0D108BD9-81ED-4DB2-BD59-A6C34878D82A}">
                    <a16:rowId xmlns:a16="http://schemas.microsoft.com/office/drawing/2014/main" val="10002"/>
                  </a:ext>
                </a:extLst>
              </a:tr>
              <a:tr h="662940">
                <a:tc>
                  <a:txBody>
                    <a:bodyPr/>
                    <a:lstStyle/>
                    <a:p>
                      <a:pPr marL="142240">
                        <a:lnSpc>
                          <a:spcPct val="100000"/>
                        </a:lnSpc>
                        <a:spcBef>
                          <a:spcPts val="1600"/>
                        </a:spcBef>
                      </a:pPr>
                      <a:r>
                        <a:rPr sz="1600" b="1" dirty="0">
                          <a:solidFill>
                            <a:srgbClr val="FFFFFF"/>
                          </a:solidFill>
                          <a:latin typeface="Calibri"/>
                          <a:cs typeface="Calibri"/>
                        </a:rPr>
                        <a:t>424  Jumladleyda Ganacsiga, Alaabaha aan Waarin</a:t>
                      </a:r>
                      <a:endParaRPr sz="1600">
                        <a:latin typeface="Calibri"/>
                        <a:cs typeface="Calibri"/>
                      </a:endParaRPr>
                    </a:p>
                  </a:txBody>
                  <a:tcPr marL="0" marR="0" marT="20320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003864"/>
                    </a:solidFill>
                  </a:tcPr>
                </a:tc>
                <a:tc>
                  <a:txBody>
                    <a:bodyPr/>
                    <a:lstStyle/>
                    <a:p>
                      <a:pPr algn="ctr">
                        <a:lnSpc>
                          <a:spcPct val="100000"/>
                        </a:lnSpc>
                        <a:spcBef>
                          <a:spcPts val="1600"/>
                        </a:spcBef>
                      </a:pPr>
                      <a:r>
                        <a:rPr sz="1600" spc="-25" dirty="0">
                          <a:solidFill>
                            <a:srgbClr val="003864"/>
                          </a:solidFill>
                          <a:latin typeface="Calibri"/>
                          <a:cs typeface="Calibri"/>
                        </a:rPr>
                        <a:t>3.5</a:t>
                      </a:r>
                      <a:endParaRPr sz="1600">
                        <a:latin typeface="Calibri"/>
                        <a:cs typeface="Calibri"/>
                      </a:endParaRPr>
                    </a:p>
                  </a:txBody>
                  <a:tcPr marL="0" marR="0" marT="20320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ACED2"/>
                    </a:solidFill>
                  </a:tcPr>
                </a:tc>
                <a:tc>
                  <a:txBody>
                    <a:bodyPr/>
                    <a:lstStyle/>
                    <a:p>
                      <a:pPr algn="ctr">
                        <a:lnSpc>
                          <a:spcPct val="100000"/>
                        </a:lnSpc>
                        <a:spcBef>
                          <a:spcPts val="1600"/>
                        </a:spcBef>
                      </a:pPr>
                      <a:r>
                        <a:rPr sz="1600" spc="-20" dirty="0">
                          <a:solidFill>
                            <a:srgbClr val="003864"/>
                          </a:solidFill>
                          <a:latin typeface="Calibri"/>
                          <a:cs typeface="Calibri"/>
                        </a:rPr>
                        <a:t>4.55</a:t>
                      </a:r>
                      <a:endParaRPr sz="1600">
                        <a:latin typeface="Calibri"/>
                        <a:cs typeface="Calibri"/>
                      </a:endParaRPr>
                    </a:p>
                  </a:txBody>
                  <a:tcPr marL="0" marR="0" marT="20320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ACED2"/>
                    </a:solidFill>
                  </a:tcPr>
                </a:tc>
                <a:extLst>
                  <a:ext uri="{0D108BD9-81ED-4DB2-BD59-A6C34878D82A}">
                    <a16:rowId xmlns:a16="http://schemas.microsoft.com/office/drawing/2014/main" val="10003"/>
                  </a:ext>
                </a:extLst>
              </a:tr>
              <a:tr h="662940">
                <a:tc>
                  <a:txBody>
                    <a:bodyPr/>
                    <a:lstStyle/>
                    <a:p>
                      <a:pPr marL="142240">
                        <a:lnSpc>
                          <a:spcPct val="100000"/>
                        </a:lnSpc>
                        <a:spcBef>
                          <a:spcPts val="1600"/>
                        </a:spcBef>
                      </a:pPr>
                      <a:r>
                        <a:rPr sz="1600" b="1" dirty="0">
                          <a:solidFill>
                            <a:srgbClr val="FFFFFF"/>
                          </a:solidFill>
                          <a:latin typeface="Calibri"/>
                          <a:cs typeface="Calibri"/>
                        </a:rPr>
                        <a:t>454110 Wax iibsiga Elektarooniga ah iyo ka dalbashada ee Guryaha ee Boostada</a:t>
                      </a:r>
                      <a:endParaRPr sz="1600">
                        <a:latin typeface="Calibri"/>
                        <a:cs typeface="Calibri"/>
                      </a:endParaRPr>
                    </a:p>
                  </a:txBody>
                  <a:tcPr marL="0" marR="0" marT="20320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003864"/>
                    </a:solidFill>
                  </a:tcPr>
                </a:tc>
                <a:tc>
                  <a:txBody>
                    <a:bodyPr/>
                    <a:lstStyle/>
                    <a:p>
                      <a:pPr algn="ctr">
                        <a:lnSpc>
                          <a:spcPct val="100000"/>
                        </a:lnSpc>
                        <a:spcBef>
                          <a:spcPts val="1600"/>
                        </a:spcBef>
                      </a:pPr>
                      <a:r>
                        <a:rPr sz="1600" spc="-25" dirty="0">
                          <a:solidFill>
                            <a:srgbClr val="003864"/>
                          </a:solidFill>
                          <a:latin typeface="Calibri"/>
                          <a:cs typeface="Calibri"/>
                        </a:rPr>
                        <a:t>1.4</a:t>
                      </a:r>
                      <a:endParaRPr sz="1600">
                        <a:latin typeface="Calibri"/>
                        <a:cs typeface="Calibri"/>
                      </a:endParaRPr>
                    </a:p>
                  </a:txBody>
                  <a:tcPr marL="0" marR="0" marT="20320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7E8EA"/>
                    </a:solidFill>
                  </a:tcPr>
                </a:tc>
                <a:tc>
                  <a:txBody>
                    <a:bodyPr/>
                    <a:lstStyle/>
                    <a:p>
                      <a:pPr algn="ctr">
                        <a:lnSpc>
                          <a:spcPct val="100000"/>
                        </a:lnSpc>
                        <a:spcBef>
                          <a:spcPts val="1600"/>
                        </a:spcBef>
                      </a:pPr>
                      <a:r>
                        <a:rPr sz="1600" spc="-20" dirty="0">
                          <a:solidFill>
                            <a:srgbClr val="003864"/>
                          </a:solidFill>
                          <a:latin typeface="Calibri"/>
                          <a:cs typeface="Calibri"/>
                        </a:rPr>
                        <a:t>1.82</a:t>
                      </a:r>
                      <a:endParaRPr sz="1600">
                        <a:latin typeface="Calibri"/>
                        <a:cs typeface="Calibri"/>
                      </a:endParaRPr>
                    </a:p>
                  </a:txBody>
                  <a:tcPr marL="0" marR="0" marT="20320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7E8EA"/>
                    </a:solidFill>
                  </a:tcPr>
                </a:tc>
                <a:extLst>
                  <a:ext uri="{0D108BD9-81ED-4DB2-BD59-A6C34878D82A}">
                    <a16:rowId xmlns:a16="http://schemas.microsoft.com/office/drawing/2014/main" val="10004"/>
                  </a:ext>
                </a:extLst>
              </a:tr>
              <a:tr h="662940">
                <a:tc>
                  <a:txBody>
                    <a:bodyPr/>
                    <a:lstStyle/>
                    <a:p>
                      <a:pPr marL="142240">
                        <a:lnSpc>
                          <a:spcPct val="100000"/>
                        </a:lnSpc>
                        <a:spcBef>
                          <a:spcPts val="1600"/>
                        </a:spcBef>
                      </a:pPr>
                      <a:r>
                        <a:rPr sz="1600" b="1" dirty="0">
                          <a:solidFill>
                            <a:srgbClr val="FFFFFF"/>
                          </a:solidFill>
                          <a:latin typeface="Calibri"/>
                          <a:cs typeface="Calibri"/>
                        </a:rPr>
                        <a:t>492110 loogu talagalay Alaabo Qaadista iyo Adeegyada Alaabo geynta degdega ah</a:t>
                      </a:r>
                      <a:endParaRPr sz="1600">
                        <a:latin typeface="Calibri"/>
                        <a:cs typeface="Calibri"/>
                      </a:endParaRPr>
                    </a:p>
                  </a:txBody>
                  <a:tcPr marL="0" marR="0" marT="20320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003864"/>
                    </a:solidFill>
                  </a:tcPr>
                </a:tc>
                <a:tc>
                  <a:txBody>
                    <a:bodyPr/>
                    <a:lstStyle/>
                    <a:p>
                      <a:pPr algn="ctr">
                        <a:lnSpc>
                          <a:spcPct val="100000"/>
                        </a:lnSpc>
                        <a:spcBef>
                          <a:spcPts val="1600"/>
                        </a:spcBef>
                      </a:pPr>
                      <a:r>
                        <a:rPr sz="1600" spc="-50" dirty="0">
                          <a:solidFill>
                            <a:srgbClr val="003864"/>
                          </a:solidFill>
                          <a:latin typeface="Calibri"/>
                          <a:cs typeface="Calibri"/>
                        </a:rPr>
                        <a:t>8</a:t>
                      </a:r>
                      <a:endParaRPr sz="1600">
                        <a:latin typeface="Calibri"/>
                        <a:cs typeface="Calibri"/>
                      </a:endParaRPr>
                    </a:p>
                  </a:txBody>
                  <a:tcPr marL="0" marR="0" marT="20320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ACED2"/>
                    </a:solidFill>
                  </a:tcPr>
                </a:tc>
                <a:tc>
                  <a:txBody>
                    <a:bodyPr/>
                    <a:lstStyle/>
                    <a:p>
                      <a:pPr algn="ctr">
                        <a:lnSpc>
                          <a:spcPct val="100000"/>
                        </a:lnSpc>
                        <a:spcBef>
                          <a:spcPts val="1600"/>
                        </a:spcBef>
                      </a:pPr>
                      <a:r>
                        <a:rPr sz="1600" spc="-20" dirty="0">
                          <a:solidFill>
                            <a:srgbClr val="003864"/>
                          </a:solidFill>
                          <a:latin typeface="Calibri"/>
                          <a:cs typeface="Calibri"/>
                        </a:rPr>
                        <a:t>10.4</a:t>
                      </a:r>
                      <a:endParaRPr sz="1600" dirty="0">
                        <a:latin typeface="Calibri"/>
                        <a:cs typeface="Calibri"/>
                      </a:endParaRPr>
                    </a:p>
                  </a:txBody>
                  <a:tcPr marL="0" marR="0" marT="20320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ACED2"/>
                    </a:solid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10259" y="17715"/>
            <a:ext cx="9071610" cy="1068070"/>
          </a:xfrm>
          <a:prstGeom prst="rect">
            <a:avLst/>
          </a:prstGeom>
        </p:spPr>
        <p:txBody>
          <a:bodyPr vert="horz" wrap="square" lIns="0" tIns="74295" rIns="0" bIns="0" rtlCol="0">
            <a:spAutoFit/>
          </a:bodyPr>
          <a:lstStyle/>
          <a:p>
            <a:pPr marL="12700" marR="5080">
              <a:lnSpc>
                <a:spcPts val="3890"/>
              </a:lnSpc>
              <a:spcBef>
                <a:spcPts val="585"/>
              </a:spcBef>
              <a:tabLst>
                <a:tab pos="5027295" algn="l"/>
              </a:tabLst>
            </a:pPr>
            <a:r>
              <a:rPr dirty="0"/>
              <a:t>Goobaha farsamada habaynta hilibka: Shuruudaha guddiga dheeraadka ah</a:t>
            </a:r>
          </a:p>
        </p:txBody>
      </p:sp>
      <p:sp>
        <p:nvSpPr>
          <p:cNvPr id="4" name="object 4"/>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sz="1200" spc="-10" dirty="0">
                <a:latin typeface="Calibri"/>
                <a:cs typeface="Calibri"/>
              </a:rPr>
              <a:t>dli.mn.gov</a:t>
            </a:r>
            <a:endParaRPr sz="1200">
              <a:latin typeface="Calibri"/>
              <a:cs typeface="Calibri"/>
            </a:endParaRP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17475">
              <a:lnSpc>
                <a:spcPts val="1240"/>
              </a:lnSpc>
            </a:pPr>
            <a:fld id="{81D60167-4931-47E6-BA6A-407CBD079E47}" type="slidenum">
              <a:rPr spc="-50" dirty="0"/>
              <a:t>9</a:t>
            </a:fld>
            <a:endParaRPr spc="-50" dirty="0"/>
          </a:p>
        </p:txBody>
      </p:sp>
      <p:sp>
        <p:nvSpPr>
          <p:cNvPr id="3" name="object 3"/>
          <p:cNvSpPr txBox="1"/>
          <p:nvPr/>
        </p:nvSpPr>
        <p:spPr>
          <a:xfrm>
            <a:off x="916938" y="1838833"/>
            <a:ext cx="8303261" cy="1746632"/>
          </a:xfrm>
          <a:prstGeom prst="rect">
            <a:avLst/>
          </a:prstGeom>
        </p:spPr>
        <p:txBody>
          <a:bodyPr vert="horz" wrap="square" lIns="0" tIns="12700" rIns="0" bIns="0" rtlCol="0">
            <a:spAutoFit/>
          </a:bodyPr>
          <a:lstStyle/>
          <a:p>
            <a:pPr marL="240029" indent="-227329">
              <a:lnSpc>
                <a:spcPct val="100000"/>
              </a:lnSpc>
              <a:spcBef>
                <a:spcPts val="100"/>
              </a:spcBef>
              <a:buFont typeface="Arial"/>
              <a:buChar char="•"/>
              <a:tabLst>
                <a:tab pos="240029" algn="l"/>
              </a:tabLst>
            </a:pPr>
            <a:r>
              <a:rPr sz="2400" dirty="0">
                <a:solidFill>
                  <a:srgbClr val="003864"/>
                </a:solidFill>
                <a:latin typeface="Calibri"/>
                <a:cs typeface="Calibri"/>
              </a:rPr>
              <a:t>Shuruudaha dheeraadka ah ee guddiyada </a:t>
            </a:r>
            <a:r>
              <a:rPr sz="2400" dirty="0" err="1">
                <a:solidFill>
                  <a:srgbClr val="003864"/>
                </a:solidFill>
                <a:latin typeface="Calibri"/>
                <a:cs typeface="Calibri"/>
              </a:rPr>
              <a:t>meelaha</a:t>
            </a:r>
            <a:r>
              <a:rPr sz="2400" dirty="0">
                <a:solidFill>
                  <a:srgbClr val="003864"/>
                </a:solidFill>
                <a:latin typeface="Calibri"/>
                <a:cs typeface="Calibri"/>
              </a:rPr>
              <a:t> </a:t>
            </a:r>
            <a:r>
              <a:rPr lang="en-US" sz="2400" dirty="0">
                <a:solidFill>
                  <a:srgbClr val="003864"/>
                </a:solidFill>
                <a:latin typeface="Calibri"/>
                <a:cs typeface="Calibri"/>
              </a:rPr>
              <a:t>  </a:t>
            </a:r>
            <a:r>
              <a:rPr sz="2400" dirty="0" err="1">
                <a:solidFill>
                  <a:srgbClr val="003864"/>
                </a:solidFill>
                <a:latin typeface="Calibri"/>
                <a:cs typeface="Calibri"/>
              </a:rPr>
              <a:t>baakadaynta</a:t>
            </a:r>
            <a:r>
              <a:rPr sz="2400" dirty="0">
                <a:solidFill>
                  <a:srgbClr val="003864"/>
                </a:solidFill>
                <a:latin typeface="Calibri"/>
                <a:cs typeface="Calibri"/>
              </a:rPr>
              <a:t> hilibka</a:t>
            </a:r>
            <a:endParaRPr sz="2400" dirty="0">
              <a:latin typeface="Calibri"/>
              <a:cs typeface="Calibri"/>
            </a:endParaRPr>
          </a:p>
          <a:p>
            <a:pPr marL="240029" marR="1562100" indent="-227329">
              <a:lnSpc>
                <a:spcPct val="100000"/>
              </a:lnSpc>
              <a:spcBef>
                <a:spcPts val="2000"/>
              </a:spcBef>
              <a:buFont typeface="Arial"/>
              <a:buChar char="•"/>
              <a:tabLst>
                <a:tab pos="241300" algn="l"/>
              </a:tabLst>
            </a:pPr>
            <a:r>
              <a:rPr sz="2400" spc="-10" dirty="0">
                <a:solidFill>
                  <a:srgbClr val="003864"/>
                </a:solidFill>
                <a:latin typeface="Calibri"/>
                <a:cs typeface="Calibri"/>
              </a:rPr>
              <a:t>Tixraac xeerka Minn. Stat. 179.876 si aad u hesho shuruudaha </a:t>
            </a:r>
            <a:r>
              <a:rPr sz="2400" spc="-10" dirty="0">
                <a:solidFill>
                  <a:srgbClr val="003864"/>
                </a:solidFill>
                <a:latin typeface="Calibri"/>
                <a:cs typeface="Calibri"/>
                <a:hlinkClick r:id="rId2" action="ppaction://hlinkfile"/>
              </a:rPr>
              <a:t>revisor.mn.gov/statutes/cite/179.876</a:t>
            </a:r>
            <a:endParaRPr sz="2400" dirty="0">
              <a:latin typeface="Calibri"/>
              <a:cs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562C1"/>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68</TotalTime>
  <Words>5184</Words>
  <Application>Microsoft Office PowerPoint</Application>
  <PresentationFormat>Widescreen</PresentationFormat>
  <Paragraphs>372</Paragraphs>
  <Slides>53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53</vt:i4>
      </vt:variant>
    </vt:vector>
  </HeadingPairs>
  <TitlesOfParts>
    <vt:vector size="58" baseType="lpstr">
      <vt:lpstr>Arial</vt:lpstr>
      <vt:lpstr>Calibri</vt:lpstr>
      <vt:lpstr>Times New Roman</vt:lpstr>
      <vt:lpstr>Wingdings</vt:lpstr>
      <vt:lpstr>Office Theme</vt:lpstr>
      <vt:lpstr>Hordhac: Isticmaalka bandhigan</vt:lpstr>
      <vt:lpstr>PowerPoint Presentation</vt:lpstr>
      <vt:lpstr>PowerPoint Presentation</vt:lpstr>
      <vt:lpstr>Shuruudaha tababarka</vt:lpstr>
      <vt:lpstr>Minn. Stat. 182.676, Guddiyada Badbaadada</vt:lpstr>
      <vt:lpstr>Minn. Stat. 182.676, Guddiyada Badbaadada,              sii socota</vt:lpstr>
      <vt:lpstr>Xarumaha bakhaarka qaybinta: Shuruudaha dheeraadka ah ee badbaadada</vt:lpstr>
      <vt:lpstr>Koodhka NAICS ee wixii ka badan 30% qaybta</vt:lpstr>
      <vt:lpstr>Goobaha farsamada habaynta hilibka: Shuruudaha guddiga dheeraadka ah</vt:lpstr>
      <vt:lpstr>Xubnaha guddiga badbaadada</vt:lpstr>
      <vt:lpstr>Xubnaha guddiga badbaadada, sii socota</vt:lpstr>
      <vt:lpstr>Xubnaha guddiga badbaadada, sii socota</vt:lpstr>
      <vt:lpstr>Isku haboonaanta dadka iyo shaqada (ergonomics)</vt:lpstr>
      <vt:lpstr>Isku haboonaanta dadka iyo shaqada (ergonomics),  sii socota</vt:lpstr>
      <vt:lpstr>Khayraadka isku haboonaanta dadka iyo shaqada (ergonomics)</vt:lpstr>
      <vt:lpstr>NIOSH: Qaybaha barnaamijyada isku haboonaanta dadka iyo shaqada (ergonomics)</vt:lpstr>
      <vt:lpstr>Barnaamijka [xarunta] ee isku haboonaanta dadka iyo shaqada (ergonomics)</vt:lpstr>
      <vt:lpstr>Barnaamijka [Xarunta] ee isku haboonaanta dadka iyo shaqada (ergonomics), sii socota</vt:lpstr>
      <vt:lpstr>Daryeelka caafimaadka - koodhka NAICS</vt:lpstr>
      <vt:lpstr>Ka soo warbixinta dhaawacyada iyo waxyaabaha kale ee khatarta ah</vt:lpstr>
      <vt:lpstr>Ka soo warbixinta goor hore ah ee astaamaha hore, calaamadaha MSDs</vt:lpstr>
      <vt:lpstr>Ka soo warbixinta goor hore ah ee astaamaha hore, calaamadaha MSDs, sii socota</vt:lpstr>
      <vt:lpstr>Astaamaha iyo calaamadaha MSD waxaa laga yaabaa in ay ka mid yihiin</vt:lpstr>
      <vt:lpstr>Astaamaha iyo calaamadaha MSD waxaa laga yaabaa in ay ka mid yihiin</vt:lpstr>
      <vt:lpstr>Shuruudaha kaydinta diiwaanka ee OSHA</vt:lpstr>
      <vt:lpstr>Shuruudaha aasaasiga ah ee Diiwaan haynta OSHA</vt:lpstr>
      <vt:lpstr>Diiwaan haynta OSHA - ka soo warbixinta shaqaalaha ee dhaawacyada, jirrooyinka</vt:lpstr>
      <vt:lpstr>Diiwaan haynta OSHA - ka soo warbixinta shaqaalaha ee dhaawacyada, jirrooyinka, sii socota</vt:lpstr>
      <vt:lpstr>Barnaamijyada siinta wax dhiirigelinaya</vt:lpstr>
      <vt:lpstr>Nidaamyada loogu talagalay in lagaga soo warbixiyo astaamaha hore, calaamadaha MSDs</vt:lpstr>
      <vt:lpstr>Ka soo warbixinta waxyaabaha kale ee khatarta ah</vt:lpstr>
      <vt:lpstr>Ka soo warbixinta waxyaabaha kale ee khatarta ah,  sii socota</vt:lpstr>
      <vt:lpstr>Ka soo warbixinta waxyaabaha kale ee khatarta ah,  sii socota</vt:lpstr>
      <vt:lpstr>Ka soo warbixinta waxyaabaha kale ee khatarta ah</vt:lpstr>
      <vt:lpstr>Habka loogu talagalay ka soo warbixinta waxyaabaha kale ee khatarta ah</vt:lpstr>
      <vt:lpstr>Habka kala saraynta kontaroolitaanka</vt:lpstr>
      <vt:lpstr>Xakamaynta Injineerada </vt:lpstr>
      <vt:lpstr>Xakamaynta Injineerada , sii socota</vt:lpstr>
      <vt:lpstr>[ Kontaroolada Injineerada ee khataraha ka iman karan isku haboonaanta dadka iyo shaqada (ergonomics) ee hadda jirta ama la furlin doono.]</vt:lpstr>
      <vt:lpstr>Xakamaynta maamulka </vt:lpstr>
      <vt:lpstr>Xakamaynta maamulka, sii socota</vt:lpstr>
      <vt:lpstr>[Kontaroolada maamulka ee khataraha ka iman karan isku haboonaanta dadka iyo shaqada (ergonomics) ee hadda jirta ama la furlin doono.]</vt:lpstr>
      <vt:lpstr>Subd. 9, soo gudbinta oo la dhiiri galiyay</vt:lpstr>
      <vt:lpstr>Barnaamijyada, xeerarka, iyo dhaqamada laga yaabo in ay saameeyaan warbixinta</vt:lpstr>
      <vt:lpstr>Barnaamijyada, xeerarka, iyo dhaqamada laga yaabo in ay saameeyaan warbixinta, sii socota</vt:lpstr>
      <vt:lpstr>Barnaamijyada, xeerarka, iyo dhaqamada laga yaabo in ay saameeyaan warbixinta, sii socota</vt:lpstr>
      <vt:lpstr>Soo gudbinta oo la dhiiri galiyay</vt:lpstr>
      <vt:lpstr>Inta jeer ee tababarka la bixiyo</vt:lpstr>
      <vt:lpstr>Link-yada khayraadka</vt:lpstr>
      <vt:lpstr>Link-yada khayraadka, sii socota</vt:lpstr>
      <vt:lpstr>Latalinta MNOSHA ee Badbaadada Goobta Shaqada</vt:lpstr>
      <vt:lpstr>Afeef</vt:lpstr>
      <vt:lpstr>Mahadsanid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Template:  2023 Minnesot OSHA ergonomics employee training</dc:title>
  <dc:creator>Minnesota OSHA Workplace Safety Consultation, Minnesota Department of Labor and Industry</dc:creator>
  <cp:lastModifiedBy>April Peterson</cp:lastModifiedBy>
  <cp:revision>7</cp:revision>
  <dcterms:created xsi:type="dcterms:W3CDTF">2024-04-11T13:39:40Z</dcterms:created>
  <dcterms:modified xsi:type="dcterms:W3CDTF">2024-05-08T22:40:54Z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0x01010090DFDE64AAE0974A8908DD3553DDBF03</vt:lpwstr>
  </property>
  <property fmtid="{D5CDD505-2E9C-101B-9397-08002B2CF9AE}" pid="3" name="Created">
    <vt:filetime>2024-04-05T00:00:00Z</vt:filetime>
  </property>
  <property fmtid="{D5CDD505-2E9C-101B-9397-08002B2CF9AE}" pid="4" name="Creator">
    <vt:lpwstr>Acrobat PDFMaker 23 for PowerPoint</vt:lpwstr>
  </property>
  <property fmtid="{D5CDD505-2E9C-101B-9397-08002B2CF9AE}" pid="5" name="LastSaved">
    <vt:filetime>2024-04-11T00:00:00Z</vt:filetime>
  </property>
  <property fmtid="{D5CDD505-2E9C-101B-9397-08002B2CF9AE}" pid="6" name="Producer">
    <vt:lpwstr>Adobe PDF Library 23.8.75</vt:lpwstr>
  </property>
</Properties>
</file>