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41"/>
  </p:notesMasterIdLst>
  <p:handoutMasterIdLst>
    <p:handoutMasterId r:id="rId42"/>
  </p:handoutMasterIdLst>
  <p:sldIdLst>
    <p:sldId id="256" r:id="rId5"/>
    <p:sldId id="285" r:id="rId6"/>
    <p:sldId id="302" r:id="rId7"/>
    <p:sldId id="257" r:id="rId8"/>
    <p:sldId id="258" r:id="rId9"/>
    <p:sldId id="272" r:id="rId10"/>
    <p:sldId id="306" r:id="rId11"/>
    <p:sldId id="305" r:id="rId12"/>
    <p:sldId id="284" r:id="rId13"/>
    <p:sldId id="292" r:id="rId14"/>
    <p:sldId id="286" r:id="rId15"/>
    <p:sldId id="275" r:id="rId16"/>
    <p:sldId id="276" r:id="rId17"/>
    <p:sldId id="296" r:id="rId18"/>
    <p:sldId id="277" r:id="rId19"/>
    <p:sldId id="300" r:id="rId20"/>
    <p:sldId id="295" r:id="rId21"/>
    <p:sldId id="265" r:id="rId22"/>
    <p:sldId id="278" r:id="rId23"/>
    <p:sldId id="264" r:id="rId24"/>
    <p:sldId id="301" r:id="rId25"/>
    <p:sldId id="280" r:id="rId26"/>
    <p:sldId id="281" r:id="rId27"/>
    <p:sldId id="282" r:id="rId28"/>
    <p:sldId id="291" r:id="rId29"/>
    <p:sldId id="287" r:id="rId30"/>
    <p:sldId id="267" r:id="rId31"/>
    <p:sldId id="293" r:id="rId32"/>
    <p:sldId id="297" r:id="rId33"/>
    <p:sldId id="290" r:id="rId34"/>
    <p:sldId id="288" r:id="rId35"/>
    <p:sldId id="269" r:id="rId36"/>
    <p:sldId id="299" r:id="rId37"/>
    <p:sldId id="289" r:id="rId38"/>
    <p:sldId id="270" r:id="rId39"/>
    <p:sldId id="294" r:id="rId4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E4B642E-ABAA-B8CB-8F10-CA581AD530A7}" name="Afsharjavan, Ali (DLI)" initials="AA(" userId="S::ali.afsharjavan@state.mn.us::12c9c9e6-49ec-4860-80e0-de7b2296f886" providerId="AD"/>
  <p188:author id="{133EFD5B-406A-C555-7FCA-FEB4A383C6EB}" name="Solo, Leah (She/They) (DLI)" initials="LS" userId="S::Leah.Solo@state.mn.us::ee0d2403-3e2c-4037-babf-4f28bfb2c981" providerId="AD"/>
  <p188:author id="{E640FF77-48D0-C52E-AAA4-EB53172F5EB4}" name="Becerra, Linnea (She/Her/Hers) (DLI)" initials="BL((" userId="S::Linnea.Becerra@state.mn.us::b1dc1a88-df16-4730-a761-5d3ad2e758d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845"/>
    <a:srgbClr val="78BE21"/>
    <a:srgbClr val="003865"/>
    <a:srgbClr val="000000"/>
    <a:srgbClr val="0D0D0D"/>
    <a:srgbClr val="E8E8E8"/>
    <a:srgbClr val="B20738"/>
    <a:srgbClr val="00A3E2"/>
    <a:srgbClr val="2C2C2C"/>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613167-ADD8-474A-92DF-4108F7A6F83C}" v="30" dt="2026-01-28T20:40:24.6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78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47"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6434"/>
          </a:xfrm>
          <a:prstGeom prst="rect">
            <a:avLst/>
          </a:prstGeom>
        </p:spPr>
        <p:txBody>
          <a:bodyPr vert="horz" lIns="93177" tIns="46589" rIns="93177" bIns="46589" rtlCol="0"/>
          <a:lstStyle>
            <a:lvl1pPr algn="l">
              <a:defRPr sz="1200"/>
            </a:lvl1pPr>
          </a:lstStyle>
          <a:p>
            <a:endParaRPr lang="en-US">
              <a:latin typeface="NeueHaasGroteskText Std" panose="020B0504020202020204" pitchFamily="34" charset="0"/>
            </a:endParaRPr>
          </a:p>
        </p:txBody>
      </p:sp>
      <p:sp>
        <p:nvSpPr>
          <p:cNvPr id="3" name="Date Placeholder 2"/>
          <p:cNvSpPr>
            <a:spLocks noGrp="1"/>
          </p:cNvSpPr>
          <p:nvPr>
            <p:ph type="dt" sz="quarter" idx="1"/>
          </p:nvPr>
        </p:nvSpPr>
        <p:spPr>
          <a:xfrm>
            <a:off x="3970938" y="3"/>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NeueHaasGroteskText Std" panose="020B0504020202020204" pitchFamily="34" charset="0"/>
              </a:rPr>
              <a:t>2/2/2026</a:t>
            </a:fld>
            <a:endParaRPr lang="en-US">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6434"/>
          </a:xfrm>
          <a:prstGeom prst="rect">
            <a:avLst/>
          </a:prstGeom>
        </p:spPr>
        <p:txBody>
          <a:bodyPr vert="horz" lIns="93177" tIns="46589" rIns="93177" bIns="46589" rtlCol="0"/>
          <a:lstStyle>
            <a:lvl1pPr algn="l">
              <a:defRPr sz="1200">
                <a:latin typeface="NeueHaasGroteskText Std" panose="020B0504020202020204" pitchFamily="34" charset="0"/>
              </a:defRPr>
            </a:lvl1pPr>
          </a:lstStyle>
          <a:p>
            <a:endParaRPr lang="en-US"/>
          </a:p>
        </p:txBody>
      </p:sp>
      <p:sp>
        <p:nvSpPr>
          <p:cNvPr id="3" name="Date Placeholder 2"/>
          <p:cNvSpPr>
            <a:spLocks noGrp="1"/>
          </p:cNvSpPr>
          <p:nvPr>
            <p:ph type="dt" idx="1"/>
          </p:nvPr>
        </p:nvSpPr>
        <p:spPr>
          <a:xfrm>
            <a:off x="3970938" y="3"/>
            <a:ext cx="3037840" cy="466434"/>
          </a:xfrm>
          <a:prstGeom prst="rect">
            <a:avLst/>
          </a:prstGeom>
        </p:spPr>
        <p:txBody>
          <a:bodyPr vert="horz" lIns="93177" tIns="46589" rIns="93177" bIns="46589" rtlCol="0"/>
          <a:lstStyle>
            <a:lvl1pPr algn="r">
              <a:defRPr sz="1200">
                <a:latin typeface="NeueHaasGroteskText Std" panose="020B0504020202020204" pitchFamily="34" charset="0"/>
              </a:defRPr>
            </a:lvl1pPr>
          </a:lstStyle>
          <a:p>
            <a:fld id="{A50CD39D-89B0-4C68-805A-35C75A7C20C8}" type="datetimeFigureOut">
              <a:rPr lang="en-US" smtClean="0"/>
              <a:pPr/>
              <a:t>2/2/2026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NeueHaasGroteskText Std" panose="020B0504020202020204" pitchFamily="34" charset="0"/>
              </a:defRPr>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1</a:t>
            </a:fld>
            <a:endParaRPr lang="en-US"/>
          </a:p>
        </p:txBody>
      </p:sp>
    </p:spTree>
    <p:extLst>
      <p:ext uri="{BB962C8B-B14F-4D97-AF65-F5344CB8AC3E}">
        <p14:creationId xmlns:p14="http://schemas.microsoft.com/office/powerpoint/2010/main" val="1690761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181.214, subd. 3</a:t>
            </a:r>
          </a:p>
          <a:p>
            <a:r>
              <a:rPr lang="en-US" sz="1200" kern="1200">
                <a:solidFill>
                  <a:schemeClr val="tx1"/>
                </a:solidFill>
                <a:effectLst/>
                <a:latin typeface="NeueHaasGroteskText Std" panose="020B0504020202020204" pitchFamily="34" charset="0"/>
                <a:ea typeface="+mn-ea"/>
                <a:cs typeface="+mn-cs"/>
              </a:rPr>
              <a:t>§ 181.214, subd. 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181.214, subd. 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**Nursing Home Workforce Standards Board recommends certified worker organizations include instruction to nursing home workers to check with their employer about these policies during the sign-up process for a training held not on site. </a:t>
            </a: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19</a:t>
            </a:fld>
            <a:endParaRPr lang="en-US"/>
          </a:p>
        </p:txBody>
      </p:sp>
    </p:spTree>
    <p:extLst>
      <p:ext uri="{BB962C8B-B14F-4D97-AF65-F5344CB8AC3E}">
        <p14:creationId xmlns:p14="http://schemas.microsoft.com/office/powerpoint/2010/main" val="26865457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 subd. 1</a:t>
            </a: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20</a:t>
            </a:fld>
            <a:endParaRPr lang="en-US"/>
          </a:p>
        </p:txBody>
      </p:sp>
    </p:spTree>
    <p:extLst>
      <p:ext uri="{BB962C8B-B14F-4D97-AF65-F5344CB8AC3E}">
        <p14:creationId xmlns:p14="http://schemas.microsoft.com/office/powerpoint/2010/main" val="1898484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200">
                <a:solidFill>
                  <a:schemeClr val="tx1"/>
                </a:solidFill>
                <a:effectLst/>
                <a:latin typeface="NeueHaasGroteskText Std" panose="020B0504020202020204" pitchFamily="34" charset="0"/>
                <a:ea typeface="+mn-ea"/>
                <a:cs typeface="+mn-cs"/>
              </a:rPr>
              <a:t>§</a:t>
            </a:r>
            <a:r>
              <a:rPr lang="en-US" sz="1800">
                <a:effectLst/>
                <a:latin typeface="Calibri" panose="020F0502020204030204" pitchFamily="34" charset="0"/>
                <a:ea typeface="Calibri" panose="020F0502020204030204" pitchFamily="34" charset="0"/>
              </a:rPr>
              <a:t>181.213 subd 5 and 6</a:t>
            </a:r>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21</a:t>
            </a:fld>
            <a:endParaRPr lang="en-US"/>
          </a:p>
        </p:txBody>
      </p:sp>
    </p:spTree>
    <p:extLst>
      <p:ext uri="{BB962C8B-B14F-4D97-AF65-F5344CB8AC3E}">
        <p14:creationId xmlns:p14="http://schemas.microsoft.com/office/powerpoint/2010/main" val="8035006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181.216</a:t>
            </a: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22</a:t>
            </a:fld>
            <a:endParaRPr lang="en-US"/>
          </a:p>
        </p:txBody>
      </p:sp>
    </p:spTree>
    <p:extLst>
      <p:ext uri="{BB962C8B-B14F-4D97-AF65-F5344CB8AC3E}">
        <p14:creationId xmlns:p14="http://schemas.microsoft.com/office/powerpoint/2010/main" val="4984150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181.216</a:t>
            </a:r>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23</a:t>
            </a:fld>
            <a:endParaRPr lang="en-US"/>
          </a:p>
        </p:txBody>
      </p:sp>
    </p:spTree>
    <p:extLst>
      <p:ext uri="{BB962C8B-B14F-4D97-AF65-F5344CB8AC3E}">
        <p14:creationId xmlns:p14="http://schemas.microsoft.com/office/powerpoint/2010/main" val="32628516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181.216</a:t>
            </a: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24</a:t>
            </a:fld>
            <a:endParaRPr lang="en-US"/>
          </a:p>
        </p:txBody>
      </p:sp>
    </p:spTree>
    <p:extLst>
      <p:ext uri="{BB962C8B-B14F-4D97-AF65-F5344CB8AC3E}">
        <p14:creationId xmlns:p14="http://schemas.microsoft.com/office/powerpoint/2010/main" val="33760484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181.217,</a:t>
            </a:r>
            <a:r>
              <a:rPr lang="en-US" sz="1200" kern="1200" baseline="0">
                <a:solidFill>
                  <a:schemeClr val="tx1"/>
                </a:solidFill>
                <a:effectLst/>
                <a:latin typeface="NeueHaasGroteskText Std" panose="020B0504020202020204" pitchFamily="34" charset="0"/>
                <a:ea typeface="+mn-ea"/>
                <a:cs typeface="+mn-cs"/>
              </a:rPr>
              <a:t> subd. 3</a:t>
            </a:r>
            <a:endParaRPr lang="en-US"/>
          </a:p>
          <a:p>
            <a:endParaRPr lang="en-US" b="1"/>
          </a:p>
        </p:txBody>
      </p:sp>
      <p:sp>
        <p:nvSpPr>
          <p:cNvPr id="4" name="Slide Number Placeholder 3"/>
          <p:cNvSpPr>
            <a:spLocks noGrp="1"/>
          </p:cNvSpPr>
          <p:nvPr>
            <p:ph type="sldNum" sz="quarter" idx="5"/>
          </p:nvPr>
        </p:nvSpPr>
        <p:spPr/>
        <p:txBody>
          <a:bodyPr/>
          <a:lstStyle/>
          <a:p>
            <a:fld id="{F9F08466-AEA7-4FC0-9459-6A32F61DA297}" type="slidenum">
              <a:rPr lang="en-US" smtClean="0"/>
              <a:pPr/>
              <a:t>27</a:t>
            </a:fld>
            <a:endParaRPr lang="en-US"/>
          </a:p>
        </p:txBody>
      </p:sp>
    </p:spTree>
    <p:extLst>
      <p:ext uri="{BB962C8B-B14F-4D97-AF65-F5344CB8AC3E}">
        <p14:creationId xmlns:p14="http://schemas.microsoft.com/office/powerpoint/2010/main" val="31354717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181.217,</a:t>
            </a:r>
            <a:r>
              <a:rPr lang="en-US" sz="1200" kern="1200" baseline="0">
                <a:solidFill>
                  <a:schemeClr val="tx1"/>
                </a:solidFill>
                <a:effectLst/>
                <a:latin typeface="NeueHaasGroteskText Std" panose="020B0504020202020204" pitchFamily="34" charset="0"/>
                <a:ea typeface="+mn-ea"/>
                <a:cs typeface="+mn-cs"/>
              </a:rPr>
              <a:t> subd. 3</a:t>
            </a: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28</a:t>
            </a:fld>
            <a:endParaRPr lang="en-US"/>
          </a:p>
        </p:txBody>
      </p:sp>
    </p:spTree>
    <p:extLst>
      <p:ext uri="{BB962C8B-B14F-4D97-AF65-F5344CB8AC3E}">
        <p14:creationId xmlns:p14="http://schemas.microsoft.com/office/powerpoint/2010/main" val="3856371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181.214,</a:t>
            </a:r>
            <a:r>
              <a:rPr lang="en-US" sz="1200" kern="1200" baseline="0">
                <a:solidFill>
                  <a:schemeClr val="tx1"/>
                </a:solidFill>
                <a:effectLst/>
                <a:latin typeface="NeueHaasGroteskText Std" panose="020B0504020202020204" pitchFamily="34" charset="0"/>
                <a:ea typeface="+mn-ea"/>
                <a:cs typeface="+mn-cs"/>
              </a:rPr>
              <a:t> subd. 2 (8)</a:t>
            </a: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32</a:t>
            </a:fld>
            <a:endParaRPr lang="en-US"/>
          </a:p>
        </p:txBody>
      </p:sp>
    </p:spTree>
    <p:extLst>
      <p:ext uri="{BB962C8B-B14F-4D97-AF65-F5344CB8AC3E}">
        <p14:creationId xmlns:p14="http://schemas.microsoft.com/office/powerpoint/2010/main" val="5652322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181.214,</a:t>
            </a:r>
            <a:r>
              <a:rPr lang="en-US" sz="1200" kern="1200" baseline="0">
                <a:solidFill>
                  <a:schemeClr val="tx1"/>
                </a:solidFill>
                <a:effectLst/>
                <a:latin typeface="NeueHaasGroteskText Std" panose="020B0504020202020204" pitchFamily="34" charset="0"/>
                <a:ea typeface="+mn-ea"/>
                <a:cs typeface="+mn-cs"/>
              </a:rPr>
              <a:t> subd. 2 (8)</a:t>
            </a: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33</a:t>
            </a:fld>
            <a:endParaRPr lang="en-US"/>
          </a:p>
        </p:txBody>
      </p:sp>
    </p:spTree>
    <p:extLst>
      <p:ext uri="{BB962C8B-B14F-4D97-AF65-F5344CB8AC3E}">
        <p14:creationId xmlns:p14="http://schemas.microsoft.com/office/powerpoint/2010/main" val="1911746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181.213, subd. 1</a:t>
            </a:r>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4</a:t>
            </a:fld>
            <a:endParaRPr lang="en-US"/>
          </a:p>
        </p:txBody>
      </p:sp>
    </p:spTree>
    <p:extLst>
      <p:ext uri="{BB962C8B-B14F-4D97-AF65-F5344CB8AC3E}">
        <p14:creationId xmlns:p14="http://schemas.microsoft.com/office/powerpoint/2010/main" val="31107424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181.214,</a:t>
            </a:r>
            <a:r>
              <a:rPr lang="en-US" sz="1200" kern="1200" baseline="0">
                <a:solidFill>
                  <a:schemeClr val="tx1"/>
                </a:solidFill>
                <a:effectLst/>
                <a:latin typeface="NeueHaasGroteskText Std" panose="020B0504020202020204" pitchFamily="34" charset="0"/>
                <a:ea typeface="+mn-ea"/>
                <a:cs typeface="+mn-cs"/>
              </a:rPr>
              <a:t> subd. 2 (4)</a:t>
            </a: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35</a:t>
            </a:fld>
            <a:endParaRPr lang="en-US"/>
          </a:p>
        </p:txBody>
      </p:sp>
    </p:spTree>
    <p:extLst>
      <p:ext uri="{BB962C8B-B14F-4D97-AF65-F5344CB8AC3E}">
        <p14:creationId xmlns:p14="http://schemas.microsoft.com/office/powerpoint/2010/main" val="2141802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NeueHaasGroteskText Std" panose="020B0504020202020204" pitchFamily="34" charset="0"/>
                <a:ea typeface="+mn-ea"/>
                <a:cs typeface="+mn-cs"/>
              </a:rPr>
              <a:t>§ </a:t>
            </a:r>
            <a:r>
              <a:rPr lang="en-US"/>
              <a:t>181.212, subd. 1 </a:t>
            </a:r>
          </a:p>
          <a:p>
            <a:r>
              <a:rPr lang="en-US" sz="1200" kern="1200">
                <a:solidFill>
                  <a:schemeClr val="tx1"/>
                </a:solidFill>
                <a:effectLst/>
                <a:latin typeface="NeueHaasGroteskText Std" panose="020B0504020202020204" pitchFamily="34" charset="0"/>
                <a:ea typeface="+mn-ea"/>
                <a:cs typeface="+mn-cs"/>
              </a:rPr>
              <a:t>§ 181.212, subd. 4</a:t>
            </a:r>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5</a:t>
            </a:fld>
            <a:endParaRPr lang="en-US"/>
          </a:p>
        </p:txBody>
      </p:sp>
    </p:spTree>
    <p:extLst>
      <p:ext uri="{BB962C8B-B14F-4D97-AF65-F5344CB8AC3E}">
        <p14:creationId xmlns:p14="http://schemas.microsoft.com/office/powerpoint/2010/main" val="40927129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NeueHaasGroteskText Std" panose="020B0504020202020204" pitchFamily="34" charset="0"/>
                <a:ea typeface="+mn-ea"/>
                <a:cs typeface="+mn-cs"/>
              </a:rPr>
              <a:t>§ 181.212, subd. 8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181.213, subd.</a:t>
            </a:r>
            <a:r>
              <a:rPr lang="en-US" sz="1200" kern="1200" baseline="0">
                <a:solidFill>
                  <a:schemeClr val="tx1"/>
                </a:solidFill>
                <a:effectLst/>
                <a:latin typeface="NeueHaasGroteskText Std" panose="020B0504020202020204" pitchFamily="34" charset="0"/>
                <a:ea typeface="+mn-ea"/>
                <a:cs typeface="+mn-cs"/>
              </a:rPr>
              <a:t> 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a:t>
            </a:r>
            <a:r>
              <a:rPr lang="en-US" sz="1200" kern="1200" baseline="0">
                <a:solidFill>
                  <a:schemeClr val="tx1"/>
                </a:solidFill>
                <a:effectLst/>
                <a:latin typeface="NeueHaasGroteskText Std" panose="020B0504020202020204" pitchFamily="34" charset="0"/>
                <a:ea typeface="+mn-ea"/>
                <a:cs typeface="+mn-cs"/>
              </a:rPr>
              <a:t>181.214, subd. 2</a:t>
            </a:r>
            <a:endParaRPr lang="en-US"/>
          </a:p>
          <a:p>
            <a:endParaRPr lang="en-US" sz="1200" kern="1200">
              <a:solidFill>
                <a:schemeClr val="tx1"/>
              </a:solidFill>
              <a:effectLst/>
              <a:latin typeface="NeueHaasGroteskText Std" panose="020B0504020202020204" pitchFamily="34" charset="0"/>
              <a:ea typeface="+mn-ea"/>
              <a:cs typeface="+mn-cs"/>
            </a:endParaRPr>
          </a:p>
        </p:txBody>
      </p:sp>
      <p:sp>
        <p:nvSpPr>
          <p:cNvPr id="4" name="Slide Number Placeholder 3"/>
          <p:cNvSpPr>
            <a:spLocks noGrp="1"/>
          </p:cNvSpPr>
          <p:nvPr>
            <p:ph type="sldNum" sz="quarter" idx="5"/>
          </p:nvPr>
        </p:nvSpPr>
        <p:spPr/>
        <p:txBody>
          <a:bodyPr/>
          <a:lstStyle/>
          <a:p>
            <a:fld id="{F9F08466-AEA7-4FC0-9459-6A32F61DA297}" type="slidenum">
              <a:rPr lang="en-US" smtClean="0"/>
              <a:pPr/>
              <a:t>6</a:t>
            </a:fld>
            <a:endParaRPr lang="en-US"/>
          </a:p>
        </p:txBody>
      </p:sp>
    </p:spTree>
    <p:extLst>
      <p:ext uri="{BB962C8B-B14F-4D97-AF65-F5344CB8AC3E}">
        <p14:creationId xmlns:p14="http://schemas.microsoft.com/office/powerpoint/2010/main" val="2762644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181.212, subd, 11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181.213,</a:t>
            </a:r>
            <a:r>
              <a:rPr lang="en-US" sz="1200" kern="1200" baseline="0">
                <a:solidFill>
                  <a:schemeClr val="tx1"/>
                </a:solidFill>
                <a:effectLst/>
                <a:latin typeface="NeueHaasGroteskText Std" panose="020B0504020202020204" pitchFamily="34" charset="0"/>
                <a:ea typeface="+mn-ea"/>
                <a:cs typeface="+mn-cs"/>
              </a:rPr>
              <a:t> subd. 4</a:t>
            </a: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9</a:t>
            </a:fld>
            <a:endParaRPr lang="en-US"/>
          </a:p>
        </p:txBody>
      </p:sp>
    </p:spTree>
    <p:extLst>
      <p:ext uri="{BB962C8B-B14F-4D97-AF65-F5344CB8AC3E}">
        <p14:creationId xmlns:p14="http://schemas.microsoft.com/office/powerpoint/2010/main" val="3360503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181.213, subd. 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MN Rule number</a:t>
            </a:r>
            <a:r>
              <a:rPr lang="en-US" sz="1200" kern="1200" baseline="0">
                <a:solidFill>
                  <a:schemeClr val="tx1"/>
                </a:solidFill>
                <a:effectLst/>
                <a:latin typeface="NeueHaasGroteskText Std" panose="020B0504020202020204" pitchFamily="34" charset="0"/>
                <a:ea typeface="+mn-ea"/>
                <a:cs typeface="+mn-cs"/>
              </a:rPr>
              <a:t> __________</a:t>
            </a:r>
            <a:endParaRPr lang="en-US" sz="1200" kern="120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12</a:t>
            </a:fld>
            <a:endParaRPr lang="en-US"/>
          </a:p>
        </p:txBody>
      </p:sp>
    </p:spTree>
    <p:extLst>
      <p:ext uri="{BB962C8B-B14F-4D97-AF65-F5344CB8AC3E}">
        <p14:creationId xmlns:p14="http://schemas.microsoft.com/office/powerpoint/2010/main" val="7328137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 181.213, subd. 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MN Rule number</a:t>
            </a:r>
            <a:r>
              <a:rPr lang="en-US" sz="1200" kern="1200" baseline="0">
                <a:solidFill>
                  <a:schemeClr val="tx1"/>
                </a:solidFill>
                <a:effectLst/>
                <a:latin typeface="NeueHaasGroteskText Std" panose="020B0504020202020204" pitchFamily="34" charset="0"/>
                <a:ea typeface="+mn-ea"/>
                <a:cs typeface="+mn-cs"/>
              </a:rPr>
              <a:t> __________</a:t>
            </a:r>
            <a:endParaRPr lang="en-US" sz="1200" kern="120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NeueHaasGroteskText Std" panose="020B0504020202020204" pitchFamily="34" charset="0"/>
              <a:ea typeface="+mn-ea"/>
              <a:cs typeface="+mn-cs"/>
            </a:endParaRPr>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14</a:t>
            </a:fld>
            <a:endParaRPr lang="en-US"/>
          </a:p>
        </p:txBody>
      </p:sp>
    </p:spTree>
    <p:extLst>
      <p:ext uri="{BB962C8B-B14F-4D97-AF65-F5344CB8AC3E}">
        <p14:creationId xmlns:p14="http://schemas.microsoft.com/office/powerpoint/2010/main" val="2087163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NeueHaasGroteskText Std" panose="020B0504020202020204" pitchFamily="34" charset="0"/>
                <a:ea typeface="+mn-ea"/>
                <a:cs typeface="+mn-cs"/>
              </a:rPr>
              <a:t>MN Rule number</a:t>
            </a:r>
            <a:r>
              <a:rPr lang="en-US" sz="1200" kern="1200" baseline="0">
                <a:solidFill>
                  <a:schemeClr val="tx1"/>
                </a:solidFill>
                <a:effectLst/>
                <a:latin typeface="NeueHaasGroteskText Std" panose="020B0504020202020204" pitchFamily="34" charset="0"/>
                <a:ea typeface="+mn-ea"/>
                <a:cs typeface="+mn-cs"/>
              </a:rPr>
              <a:t> __________</a:t>
            </a:r>
            <a:endParaRPr lang="en-US" sz="1200" kern="1200">
              <a:solidFill>
                <a:schemeClr val="tx1"/>
              </a:solidFill>
              <a:effectLst/>
              <a:latin typeface="NeueHaasGroteskText Std" panose="020B0504020202020204" pitchFamily="34" charset="0"/>
              <a:ea typeface="+mn-ea"/>
              <a:cs typeface="+mn-cs"/>
            </a:endParaRPr>
          </a:p>
          <a:p>
            <a:endParaRPr lang="en-US"/>
          </a:p>
        </p:txBody>
      </p:sp>
      <p:sp>
        <p:nvSpPr>
          <p:cNvPr id="4" name="Slide Number Placeholder 3"/>
          <p:cNvSpPr>
            <a:spLocks noGrp="1"/>
          </p:cNvSpPr>
          <p:nvPr>
            <p:ph type="sldNum" sz="quarter" idx="5"/>
          </p:nvPr>
        </p:nvSpPr>
        <p:spPr/>
        <p:txBody>
          <a:bodyPr/>
          <a:lstStyle/>
          <a:p>
            <a:fld id="{F9F08466-AEA7-4FC0-9459-6A32F61DA297}" type="slidenum">
              <a:rPr lang="en-US" smtClean="0"/>
              <a:pPr/>
              <a:t>15</a:t>
            </a:fld>
            <a:endParaRPr lang="en-US"/>
          </a:p>
        </p:txBody>
      </p:sp>
    </p:spTree>
    <p:extLst>
      <p:ext uri="{BB962C8B-B14F-4D97-AF65-F5344CB8AC3E}">
        <p14:creationId xmlns:p14="http://schemas.microsoft.com/office/powerpoint/2010/main" val="1076859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30000">
                <a:solidFill>
                  <a:schemeClr val="tx1"/>
                </a:solidFill>
                <a:effectLst/>
                <a:latin typeface="NeueHaasGroteskText Std" panose="020B0504020202020204" pitchFamily="34" charset="0"/>
                <a:ea typeface="+mn-ea"/>
                <a:cs typeface="+mn-cs"/>
              </a:rPr>
              <a:t>§ 181.214, subd. 1</a:t>
            </a:r>
            <a:endParaRPr lang="en-US" sz="1200" kern="1200" baseline="0">
              <a:solidFill>
                <a:schemeClr val="tx1"/>
              </a:solidFill>
              <a:effectLst/>
              <a:latin typeface="NeueHaasGroteskText Std" panose="020B0504020202020204" pitchFamily="34" charset="0"/>
              <a:ea typeface="+mn-ea"/>
              <a:cs typeface="+mn-cs"/>
            </a:endParaRPr>
          </a:p>
          <a:p>
            <a:r>
              <a:rPr lang="en-US" sz="1200" kern="1200" baseline="30000">
                <a:solidFill>
                  <a:schemeClr val="tx1"/>
                </a:solidFill>
                <a:effectLst/>
                <a:latin typeface="NeueHaasGroteskText Std" panose="020B0504020202020204" pitchFamily="34" charset="0"/>
                <a:ea typeface="+mn-ea"/>
                <a:cs typeface="+mn-cs"/>
              </a:rPr>
              <a:t>§ 181.214, subd. 5 </a:t>
            </a:r>
          </a:p>
          <a:p>
            <a:r>
              <a:rPr lang="en-US" sz="1200" kern="1200" baseline="30000">
                <a:solidFill>
                  <a:schemeClr val="tx1"/>
                </a:solidFill>
                <a:effectLst/>
                <a:latin typeface="NeueHaasGroteskText Std" panose="020B0504020202020204" pitchFamily="34" charset="0"/>
                <a:ea typeface="+mn-ea"/>
                <a:cs typeface="+mn-cs"/>
              </a:rPr>
              <a:t>§ 181.214, subd. 7</a:t>
            </a:r>
          </a:p>
          <a:p>
            <a:endParaRPr lang="en-US" sz="1200" kern="1200" baseline="30000">
              <a:solidFill>
                <a:schemeClr val="tx1"/>
              </a:solidFill>
              <a:effectLst/>
              <a:latin typeface="NeueHaasGroteskText Std" panose="020B0504020202020204" pitchFamily="34" charset="0"/>
              <a:ea typeface="+mn-ea"/>
              <a:cs typeface="+mn-cs"/>
            </a:endParaRPr>
          </a:p>
        </p:txBody>
      </p:sp>
      <p:sp>
        <p:nvSpPr>
          <p:cNvPr id="4" name="Slide Number Placeholder 3"/>
          <p:cNvSpPr>
            <a:spLocks noGrp="1"/>
          </p:cNvSpPr>
          <p:nvPr>
            <p:ph type="sldNum" sz="quarter" idx="5"/>
          </p:nvPr>
        </p:nvSpPr>
        <p:spPr/>
        <p:txBody>
          <a:bodyPr/>
          <a:lstStyle/>
          <a:p>
            <a:fld id="{F9F08466-AEA7-4FC0-9459-6A32F61DA297}" type="slidenum">
              <a:rPr lang="en-US" smtClean="0"/>
              <a:pPr/>
              <a:t>18</a:t>
            </a:fld>
            <a:endParaRPr lang="en-US"/>
          </a:p>
        </p:txBody>
      </p:sp>
    </p:spTree>
    <p:extLst>
      <p:ext uri="{BB962C8B-B14F-4D97-AF65-F5344CB8AC3E}">
        <p14:creationId xmlns:p14="http://schemas.microsoft.com/office/powerpoint/2010/main" val="9983884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a:t>Click to enter the slideshow title</a:t>
            </a:r>
          </a:p>
        </p:txBody>
      </p:sp>
      <p:sp>
        <p:nvSpPr>
          <p:cNvPr id="3" name="Rectangle 2"/>
          <p:cNvSpPr/>
          <p:nvPr userDrawn="1"/>
        </p:nvSpPr>
        <p:spPr bwMode="auto">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041204"/>
            <a:ext cx="6587067" cy="1097128"/>
          </a:xfrm>
        </p:spPr>
        <p:txBody>
          <a:bodyPr>
            <a:normAutofit/>
          </a:bodyPr>
          <a:lstStyle>
            <a:lvl1pPr marL="0" indent="0" algn="ctr">
              <a:spcBef>
                <a:spcPts val="0"/>
              </a:spcBef>
              <a:buNone/>
              <a:defRPr sz="1800" baseline="0"/>
            </a:lvl1pPr>
          </a:lstStyle>
          <a:p>
            <a:r>
              <a:rPr lang="en-US" sz="1800" err="1"/>
              <a:t>Firstname</a:t>
            </a:r>
            <a:r>
              <a:rPr lang="en-US" sz="1800"/>
              <a:t> </a:t>
            </a:r>
            <a:r>
              <a:rPr lang="en-US" sz="1800" err="1"/>
              <a:t>Lastname</a:t>
            </a:r>
            <a:r>
              <a:rPr lang="en-US" sz="1800"/>
              <a:t> | Job Title</a:t>
            </a:r>
          </a:p>
          <a:p>
            <a:r>
              <a:rPr lang="en-US" sz="1800"/>
              <a:t>Date</a:t>
            </a:r>
            <a:endParaRPr lang="en-US"/>
          </a:p>
        </p:txBody>
      </p:sp>
      <p:pic>
        <p:nvPicPr>
          <p:cNvPr id="10" name="Picture 9" descr="DLI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83322" y="5724327"/>
            <a:ext cx="3183297" cy="927174"/>
          </a:xfrm>
          <a:prstGeom prst="rect">
            <a:avLst/>
          </a:prstGeom>
        </p:spPr>
      </p:pic>
      <p:sp>
        <p:nvSpPr>
          <p:cNvPr id="9" name="Footer Placeholder 4"/>
          <p:cNvSpPr>
            <a:spLocks noGrp="1"/>
          </p:cNvSpPr>
          <p:nvPr>
            <p:ph type="ftr" sz="quarter" idx="3"/>
          </p:nvPr>
        </p:nvSpPr>
        <p:spPr bwMode="black">
          <a:xfrm>
            <a:off x="6253560" y="6138332"/>
            <a:ext cx="5587647" cy="365125"/>
          </a:xfrm>
          <a:prstGeom prst="rect">
            <a:avLst/>
          </a:prstGeom>
        </p:spPr>
        <p:txBody>
          <a:bodyPr anchor="b"/>
          <a:lstStyle>
            <a:lvl1pPr algn="r">
              <a:defRPr sz="1200">
                <a:solidFill>
                  <a:schemeClr val="tx2"/>
                </a:solidFill>
              </a:defRPr>
            </a:lvl1pPr>
          </a:lstStyle>
          <a:p>
            <a:r>
              <a:rPr lang="en-US"/>
              <a:t>www.dli.mn.gov</a:t>
            </a:r>
          </a:p>
        </p:txBody>
      </p:sp>
      <p:sp>
        <p:nvSpPr>
          <p:cNvPr id="6" name="Picture Placeholder 5"/>
          <p:cNvSpPr>
            <a:spLocks noGrp="1"/>
          </p:cNvSpPr>
          <p:nvPr>
            <p:ph type="pic" sz="quarter" idx="17"/>
          </p:nvPr>
        </p:nvSpPr>
        <p:spPr bwMode="gray">
          <a:xfrm>
            <a:off x="0" y="0"/>
            <a:ext cx="12192000" cy="3380732"/>
          </a:xfrm>
        </p:spPr>
        <p:txBody>
          <a:bodyPr/>
          <a:lstStyle/>
          <a:p>
            <a:r>
              <a:rPr lang="en-US"/>
              <a:t>Click icon to add picture</a:t>
            </a:r>
          </a:p>
        </p:txBody>
      </p:sp>
    </p:spTree>
    <p:extLst>
      <p:ext uri="{BB962C8B-B14F-4D97-AF65-F5344CB8AC3E}">
        <p14:creationId xmlns:p14="http://schemas.microsoft.com/office/powerpoint/2010/main" val="1788824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 (Split Boxed)">
    <p:spTree>
      <p:nvGrpSpPr>
        <p:cNvPr id="1" name=""/>
        <p:cNvGrpSpPr/>
        <p:nvPr/>
      </p:nvGrpSpPr>
      <p:grpSpPr>
        <a:xfrm>
          <a:off x="0" y="0"/>
          <a:ext cx="0" cy="0"/>
          <a:chOff x="0" y="0"/>
          <a:chExt cx="0" cy="0"/>
        </a:xfrm>
      </p:grpSpPr>
      <p:sp>
        <p:nvSpPr>
          <p:cNvPr id="9" name="Rectangle 8"/>
          <p:cNvSpPr/>
          <p:nvPr userDrawn="1"/>
        </p:nvSpPr>
        <p:spPr bwMode="auto">
          <a:xfrm>
            <a:off x="0" y="6810526"/>
            <a:ext cx="12192000" cy="4572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userDrawn="1"/>
        </p:nvSpPr>
        <p:spPr bwMode="auto">
          <a:xfrm>
            <a:off x="0" y="6764404"/>
            <a:ext cx="1219200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Placehold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4" name="Text Placeholder 2"/>
          <p:cNvSpPr>
            <a:spLocks noGrp="1"/>
          </p:cNvSpPr>
          <p:nvPr>
            <p:ph idx="1"/>
          </p:nvPr>
        </p:nvSpPr>
        <p:spPr bwMode="auto">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descr="DLI logo" title="Department of Labor and Industry"/>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424852" y="5996414"/>
            <a:ext cx="3183297" cy="927174"/>
          </a:xfrm>
          <a:prstGeom prst="rect">
            <a:avLst/>
          </a:prstGeom>
        </p:spPr>
      </p:pic>
      <p:sp>
        <p:nvSpPr>
          <p:cNvPr id="11" name="Rectangle 10"/>
          <p:cNvSpPr/>
          <p:nvPr userDrawn="1"/>
        </p:nvSpPr>
        <p:spPr bwMode="auto">
          <a:xfrm>
            <a:off x="1" y="-376"/>
            <a:ext cx="12192000" cy="4572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userDrawn="1"/>
        </p:nvSpPr>
        <p:spPr bwMode="auto">
          <a:xfrm>
            <a:off x="1" y="44942"/>
            <a:ext cx="1219200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545339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Title and Content (Split Boxed)">
    <p:spTree>
      <p:nvGrpSpPr>
        <p:cNvPr id="1" name=""/>
        <p:cNvGrpSpPr/>
        <p:nvPr/>
      </p:nvGrpSpPr>
      <p:grpSpPr>
        <a:xfrm>
          <a:off x="0" y="0"/>
          <a:ext cx="0" cy="0"/>
          <a:chOff x="0" y="0"/>
          <a:chExt cx="0" cy="0"/>
        </a:xfrm>
      </p:grpSpPr>
      <p:sp>
        <p:nvSpPr>
          <p:cNvPr id="9" name="Rectangle 8"/>
          <p:cNvSpPr/>
          <p:nvPr userDrawn="1"/>
        </p:nvSpPr>
        <p:spPr bwMode="auto">
          <a:xfrm>
            <a:off x="0" y="6810526"/>
            <a:ext cx="12192000" cy="4572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userDrawn="1"/>
        </p:nvSpPr>
        <p:spPr bwMode="auto">
          <a:xfrm>
            <a:off x="0" y="6764404"/>
            <a:ext cx="1219200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Placehold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4" name="Text Placeholder 2"/>
          <p:cNvSpPr>
            <a:spLocks noGrp="1"/>
          </p:cNvSpPr>
          <p:nvPr>
            <p:ph idx="1"/>
          </p:nvPr>
        </p:nvSpPr>
        <p:spPr bwMode="auto">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bwMode="auto">
          <a:xfrm>
            <a:off x="1" y="-376"/>
            <a:ext cx="12192000" cy="4572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userDrawn="1"/>
        </p:nvSpPr>
        <p:spPr bwMode="auto">
          <a:xfrm>
            <a:off x="1" y="44942"/>
            <a:ext cx="1219200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32517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9" name="Rectangle 8"/>
          <p:cNvSpPr/>
          <p:nvPr userDrawn="1"/>
        </p:nvSpPr>
        <p:spPr bwMode="auto">
          <a:xfrm>
            <a:off x="0" y="6814737"/>
            <a:ext cx="12192000" cy="4572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userDrawn="1"/>
        </p:nvSpPr>
        <p:spPr bwMode="auto">
          <a:xfrm>
            <a:off x="0" y="6769016"/>
            <a:ext cx="1219200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Placehold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4" name="Text Placeholder 2"/>
          <p:cNvSpPr>
            <a:spLocks noGrp="1"/>
          </p:cNvSpPr>
          <p:nvPr>
            <p:ph idx="1"/>
          </p:nvPr>
        </p:nvSpPr>
        <p:spPr bwMode="auto">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descr="DLI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424852" y="5996414"/>
            <a:ext cx="3183297" cy="927174"/>
          </a:xfrm>
          <a:prstGeom prst="rect">
            <a:avLst/>
          </a:prstGeom>
        </p:spPr>
      </p:pic>
      <p:sp>
        <p:nvSpPr>
          <p:cNvPr id="18" name="Rectangle 17"/>
          <p:cNvSpPr/>
          <p:nvPr userDrawn="1"/>
        </p:nvSpPr>
        <p:spPr bwMode="auto">
          <a:xfrm>
            <a:off x="1" y="-376"/>
            <a:ext cx="12192000" cy="4572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Rectangle 18"/>
          <p:cNvSpPr/>
          <p:nvPr userDrawn="1"/>
        </p:nvSpPr>
        <p:spPr bwMode="auto">
          <a:xfrm>
            <a:off x="1" y="44942"/>
            <a:ext cx="1219200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63624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9" name="Rectangle 8"/>
          <p:cNvSpPr/>
          <p:nvPr userDrawn="1"/>
        </p:nvSpPr>
        <p:spPr bwMode="auto">
          <a:xfrm>
            <a:off x="0" y="6814737"/>
            <a:ext cx="12192000" cy="4572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userDrawn="1"/>
        </p:nvSpPr>
        <p:spPr bwMode="auto">
          <a:xfrm>
            <a:off x="0" y="6769016"/>
            <a:ext cx="1219200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Placehold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4" name="Text Placeholder 2"/>
          <p:cNvSpPr>
            <a:spLocks noGrp="1"/>
          </p:cNvSpPr>
          <p:nvPr>
            <p:ph idx="1"/>
          </p:nvPr>
        </p:nvSpPr>
        <p:spPr bwMode="auto">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Rectangle 17"/>
          <p:cNvSpPr/>
          <p:nvPr userDrawn="1"/>
        </p:nvSpPr>
        <p:spPr bwMode="auto">
          <a:xfrm>
            <a:off x="1" y="-376"/>
            <a:ext cx="12192000" cy="4572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Rectangle 18"/>
          <p:cNvSpPr/>
          <p:nvPr userDrawn="1"/>
        </p:nvSpPr>
        <p:spPr bwMode="auto">
          <a:xfrm>
            <a:off x="1" y="44942"/>
            <a:ext cx="12192000" cy="457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621930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0"/>
            <a:ext cx="12192000" cy="1219198"/>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9" name="Picture Placeholder 12"/>
          <p:cNvSpPr>
            <a:spLocks noGrp="1"/>
          </p:cNvSpPr>
          <p:nvPr>
            <p:ph type="pic" sz="quarter" idx="13" hasCustomPrompt="1"/>
          </p:nvPr>
        </p:nvSpPr>
        <p:spPr bwMode="gray">
          <a:xfrm>
            <a:off x="0" y="1219198"/>
            <a:ext cx="12192000" cy="5638802"/>
          </a:xfrm>
        </p:spPr>
        <p:txBody>
          <a:bodyPr/>
          <a:lstStyle/>
          <a:p>
            <a:r>
              <a:rPr lang="en-US"/>
              <a:t>Click Icon to add picture</a:t>
            </a:r>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838200" y="152400"/>
            <a:ext cx="10515600" cy="914400"/>
          </a:xfrm>
        </p:spPr>
        <p:txBody>
          <a:bodyPr>
            <a:normAutofit/>
          </a:bodyPr>
          <a:lstStyle>
            <a:lvl1pPr algn="l">
              <a:defRPr sz="3600">
                <a:solidFill>
                  <a:schemeClr val="accent1"/>
                </a:solidFill>
              </a:defRPr>
            </a:lvl1pPr>
          </a:lstStyle>
          <a:p>
            <a:r>
              <a:rPr lang="en-US"/>
              <a:t>Click to edit title</a:t>
            </a:r>
          </a:p>
        </p:txBody>
      </p:sp>
      <p:sp>
        <p:nvSpPr>
          <p:cNvPr id="9" name="Picture Placeholder 12"/>
          <p:cNvSpPr>
            <a:spLocks noGrp="1"/>
          </p:cNvSpPr>
          <p:nvPr>
            <p:ph type="pic" sz="quarter" idx="13" hasCustomPrompt="1"/>
          </p:nvPr>
        </p:nvSpPr>
        <p:spPr bwMode="gray">
          <a:xfrm>
            <a:off x="0" y="1219198"/>
            <a:ext cx="12192000" cy="5638802"/>
          </a:xfrm>
        </p:spPr>
        <p:txBody>
          <a:bodyPr/>
          <a:lstStyle>
            <a:lvl1pPr>
              <a:defRPr baseline="0"/>
            </a:lvl1pPr>
          </a:lstStyle>
          <a:p>
            <a:r>
              <a:rPr lang="en-US"/>
              <a:t>Click Icon to add picture</a:t>
            </a:r>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l">
              <a:defRPr sz="3600">
                <a:solidFill>
                  <a:schemeClr val="accent1"/>
                </a:solidFill>
              </a:defRPr>
            </a:lvl1pPr>
          </a:lstStyle>
          <a:p>
            <a:r>
              <a:rPr lang="en-US"/>
              <a:t>Click to edit title</a:t>
            </a:r>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4"/>
          <p:cNvSpPr>
            <a:spLocks noGrp="1"/>
          </p:cNvSpPr>
          <p:nvPr>
            <p:ph type="dt" sz="half" idx="11"/>
          </p:nvPr>
        </p:nvSpPr>
        <p:spPr bwMode="black">
          <a:xfrm>
            <a:off x="838200" y="6356350"/>
            <a:ext cx="1358590" cy="365125"/>
          </a:xfrm>
        </p:spPr>
        <p:txBody>
          <a:bodyPr/>
          <a:lstStyle/>
          <a:p>
            <a:fld id="{66C283A4-7960-4BFD-B3A5-A2CC5BB2A473}" type="datetime1">
              <a:rPr lang="en-US" smtClean="0"/>
              <a:t>2/2/2026</a:t>
            </a:fld>
            <a:endParaRPr lang="en-US"/>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3597657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l">
              <a:defRPr sz="3600">
                <a:solidFill>
                  <a:schemeClr val="accent2"/>
                </a:solidFill>
              </a:defRPr>
            </a:lvl1pPr>
          </a:lstStyle>
          <a:p>
            <a:r>
              <a:rPr lang="en-US"/>
              <a:t>Click to edit title</a:t>
            </a:r>
          </a:p>
        </p:txBody>
      </p:sp>
      <p:sp>
        <p:nvSpPr>
          <p:cNvPr id="5" name="Content Placeholder 4"/>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2/2/2026</a:t>
            </a:fld>
            <a:endParaRPr lang="en-US"/>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www.dli.mn.gov</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17679810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l">
              <a:defRPr sz="3600">
                <a:solidFill>
                  <a:schemeClr val="accent2"/>
                </a:solidFill>
              </a:defRPr>
            </a:lvl1pPr>
          </a:lstStyle>
          <a:p>
            <a:r>
              <a:rPr lang="en-US"/>
              <a:t>Click to edit title</a:t>
            </a:r>
          </a:p>
        </p:txBody>
      </p:sp>
      <p:sp>
        <p:nvSpPr>
          <p:cNvPr id="5" name="Content Placeholder 4"/>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2/2/2026</a:t>
            </a:fld>
            <a:endParaRPr lang="en-US"/>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www.dli.mn.gov</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230257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l">
              <a:defRPr sz="3600">
                <a:solidFill>
                  <a:schemeClr val="accent1"/>
                </a:solidFill>
              </a:defRPr>
            </a:lvl1pPr>
          </a:lstStyle>
          <a:p>
            <a:r>
              <a:rPr lang="en-US"/>
              <a:t>Click to edit title</a:t>
            </a:r>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2/2/2026</a:t>
            </a:fld>
            <a:endParaRPr lang="en-US"/>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824870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Logo Only)">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a:t>Click to enter the slideshow title</a:t>
            </a:r>
          </a:p>
        </p:txBody>
      </p:sp>
      <p:sp>
        <p:nvSpPr>
          <p:cNvPr id="3" name="Rectangle 2"/>
          <p:cNvSpPr/>
          <p:nvPr userDrawn="1"/>
        </p:nvSpPr>
        <p:spPr bwMode="auto">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err="1"/>
              <a:t>Firstname</a:t>
            </a:r>
            <a:r>
              <a:rPr lang="en-US" sz="1800"/>
              <a:t> </a:t>
            </a:r>
            <a:r>
              <a:rPr lang="en-US" sz="1800" err="1"/>
              <a:t>Lastname</a:t>
            </a:r>
            <a:r>
              <a:rPr lang="en-US" sz="1800"/>
              <a:t> | Job Title</a:t>
            </a:r>
          </a:p>
          <a:p>
            <a:r>
              <a:rPr lang="en-US" sz="1800"/>
              <a:t>Date</a:t>
            </a:r>
            <a:endParaRPr lang="en-US"/>
          </a:p>
        </p:txBody>
      </p:sp>
      <p:sp>
        <p:nvSpPr>
          <p:cNvPr id="18" name="Date Placeholder 17"/>
          <p:cNvSpPr>
            <a:spLocks noGrp="1"/>
          </p:cNvSpPr>
          <p:nvPr>
            <p:ph type="dt" sz="half" idx="15"/>
          </p:nvPr>
        </p:nvSpPr>
        <p:spPr bwMode="black"/>
        <p:txBody>
          <a:bodyPr/>
          <a:lstStyle/>
          <a:p>
            <a:fld id="{D7ED242C-24FB-43A0-BCB6-43756FC812F6}" type="datetime1">
              <a:rPr lang="en-US" smtClean="0"/>
              <a:t>2/2/2026</a:t>
            </a:fld>
            <a:endParaRPr lang="en-US"/>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a:p>
        </p:txBody>
      </p:sp>
    </p:spTree>
    <p:extLst>
      <p:ext uri="{BB962C8B-B14F-4D97-AF65-F5344CB8AC3E}">
        <p14:creationId xmlns:p14="http://schemas.microsoft.com/office/powerpoint/2010/main" val="36973892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white">
          <a:xfrm>
            <a:off x="838200" y="152400"/>
            <a:ext cx="10515600" cy="914400"/>
          </a:xfrm>
        </p:spPr>
        <p:txBody>
          <a:bodyPr>
            <a:normAutofit/>
          </a:bodyPr>
          <a:lstStyle>
            <a:lvl1pPr algn="l">
              <a:defRPr sz="3600">
                <a:solidFill>
                  <a:schemeClr val="accent2"/>
                </a:solidFill>
              </a:defRPr>
            </a:lvl1pPr>
          </a:lstStyle>
          <a:p>
            <a:r>
              <a:rPr lang="en-US"/>
              <a:t>Click to edit title</a:t>
            </a:r>
          </a:p>
        </p:txBody>
      </p:sp>
      <p:sp>
        <p:nvSpPr>
          <p:cNvPr id="11" name="Content Placeholder 4"/>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2"/>
          <p:cNvSpPr>
            <a:spLocks noGrp="1"/>
          </p:cNvSpPr>
          <p:nvPr>
            <p:ph type="pic" sz="quarter" idx="13"/>
          </p:nvPr>
        </p:nvSpPr>
        <p:spPr bwMode="gray">
          <a:xfrm>
            <a:off x="7653566" y="1364826"/>
            <a:ext cx="4538434" cy="4538434"/>
          </a:xfrm>
        </p:spPr>
        <p:txBody>
          <a:bodyPr/>
          <a:lstStyle>
            <a:lvl1pPr>
              <a:buClr>
                <a:schemeClr val="accent2"/>
              </a:buClr>
              <a:defRPr>
                <a:solidFill>
                  <a:schemeClr val="bg1"/>
                </a:solidFill>
              </a:defRPr>
            </a:lvl1pPr>
          </a:lstStyle>
          <a:p>
            <a:r>
              <a:rPr lang="en-US"/>
              <a:t>Click icon to add picture</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2/2/2026</a:t>
            </a:fld>
            <a:endParaRPr lang="en-US"/>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www.dli.mn.gov</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15389878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a:t>Click to edit title</a:t>
            </a:r>
          </a:p>
        </p:txBody>
      </p:sp>
      <p:sp>
        <p:nvSpPr>
          <p:cNvPr id="10" name="Content Placeholder 4"/>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2"/>
          <p:cNvSpPr>
            <a:spLocks noGrp="1"/>
          </p:cNvSpPr>
          <p:nvPr>
            <p:ph type="pic" sz="quarter" idx="13"/>
          </p:nvPr>
        </p:nvSpPr>
        <p:spPr bwMode="gray">
          <a:xfrm>
            <a:off x="7653566" y="1364826"/>
            <a:ext cx="4538434" cy="4538434"/>
          </a:xfrm>
        </p:spPr>
        <p:txBody>
          <a:bodyPr/>
          <a:lstStyle>
            <a:lvl1pPr>
              <a:buClr>
                <a:schemeClr val="accent2"/>
              </a:buClr>
              <a:defRPr>
                <a:solidFill>
                  <a:schemeClr val="bg1"/>
                </a:solidFill>
              </a:defRPr>
            </a:lvl1pPr>
          </a:lstStyle>
          <a:p>
            <a:r>
              <a:rPr lang="en-US"/>
              <a:t>Click icon to add picture</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2/2/2026</a:t>
            </a:fld>
            <a:endParaRPr lang="en-US"/>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www.dli.mn.gov</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1694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l">
              <a:defRPr sz="3600">
                <a:solidFill>
                  <a:schemeClr val="accent1"/>
                </a:solidFill>
              </a:defRPr>
            </a:lvl1pPr>
          </a:lstStyle>
          <a:p>
            <a:r>
              <a:rPr lang="en-US"/>
              <a:t>Click to edit title</a:t>
            </a:r>
          </a:p>
        </p:txBody>
      </p:sp>
      <p:sp>
        <p:nvSpPr>
          <p:cNvPr id="7" name="Content Placeholder 4"/>
          <p:cNvSpPr>
            <a:spLocks noGrp="1"/>
          </p:cNvSpPr>
          <p:nvPr>
            <p:ph sz="quarter" idx="10"/>
          </p:nvPr>
        </p:nvSpPr>
        <p:spPr bwMode="black">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Picture Placeholder 2"/>
          <p:cNvSpPr>
            <a:spLocks noGrp="1"/>
          </p:cNvSpPr>
          <p:nvPr>
            <p:ph type="pic" sz="quarter" idx="13"/>
          </p:nvPr>
        </p:nvSpPr>
        <p:spPr bwMode="gray">
          <a:xfrm>
            <a:off x="7653566" y="1364826"/>
            <a:ext cx="4538434" cy="4538434"/>
          </a:xfrm>
        </p:spPr>
        <p:txBody>
          <a:bodyPr/>
          <a:lstStyle>
            <a:lvl1pPr>
              <a:buClr>
                <a:schemeClr val="tx1"/>
              </a:buClr>
              <a:defRPr>
                <a:solidFill>
                  <a:schemeClr val="tx1"/>
                </a:solidFill>
              </a:defRPr>
            </a:lvl1pPr>
          </a:lstStyle>
          <a:p>
            <a:r>
              <a:rPr lang="en-US"/>
              <a:t>Click icon to add picture</a:t>
            </a:r>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2/2/2026</a:t>
            </a:fld>
            <a:endParaRPr lang="en-US"/>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9864900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2"/>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7" name="Text Placeholder 3"/>
          <p:cNvSpPr>
            <a:spLocks noGrp="1"/>
          </p:cNvSpPr>
          <p:nvPr>
            <p:ph type="body" sz="quarter" idx="15" hasCustomPrompt="1"/>
          </p:nvPr>
        </p:nvSpPr>
        <p:spPr bwMode="black">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err="1"/>
              <a:t>Firstname</a:t>
            </a:r>
            <a:r>
              <a:rPr lang="en-US"/>
              <a:t> </a:t>
            </a:r>
            <a:r>
              <a:rPr lang="en-US" err="1"/>
              <a:t>Lastname</a:t>
            </a:r>
            <a:endParaRPr lang="en-US"/>
          </a:p>
          <a:p>
            <a:pPr lvl="0"/>
            <a:r>
              <a:rPr lang="en-US"/>
              <a:t>Job Title</a:t>
            </a:r>
          </a:p>
        </p:txBody>
      </p:sp>
      <p:sp>
        <p:nvSpPr>
          <p:cNvPr id="10" name="Picture Placeholder 2"/>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11" name="Text Placeholder 3"/>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err="1"/>
              <a:t>Firstname</a:t>
            </a:r>
            <a:r>
              <a:rPr lang="en-US"/>
              <a:t> </a:t>
            </a:r>
            <a:r>
              <a:rPr lang="en-US" err="1"/>
              <a:t>Lastname</a:t>
            </a:r>
            <a:endParaRPr lang="en-US"/>
          </a:p>
          <a:p>
            <a:pPr lvl="0"/>
            <a:r>
              <a:rPr lang="en-US"/>
              <a:t>Job Title</a:t>
            </a:r>
          </a:p>
        </p:txBody>
      </p:sp>
      <p:sp>
        <p:nvSpPr>
          <p:cNvPr id="12" name="Picture Placeholder 2"/>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13" name="Text Placeholder 3"/>
          <p:cNvSpPr>
            <a:spLocks noGrp="1"/>
          </p:cNvSpPr>
          <p:nvPr>
            <p:ph type="body" sz="quarter" idx="19" hasCustomPrompt="1"/>
          </p:nvPr>
        </p:nvSpPr>
        <p:spPr bwMode="black">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err="1"/>
              <a:t>Firstname</a:t>
            </a:r>
            <a:r>
              <a:rPr lang="en-US"/>
              <a:t> </a:t>
            </a:r>
            <a:r>
              <a:rPr lang="en-US" err="1"/>
              <a:t>Lastname</a:t>
            </a:r>
            <a:endParaRPr lang="en-US"/>
          </a:p>
          <a:p>
            <a:pPr lvl="0"/>
            <a:r>
              <a:rPr lang="en-US"/>
              <a:t>Job Title</a:t>
            </a:r>
          </a:p>
        </p:txBody>
      </p:sp>
      <p:sp>
        <p:nvSpPr>
          <p:cNvPr id="14" name="Picture Placeholder 2"/>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15" name="Text Placeholder 3"/>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err="1"/>
              <a:t>Firstname</a:t>
            </a:r>
            <a:r>
              <a:rPr lang="en-US"/>
              <a:t> </a:t>
            </a:r>
            <a:r>
              <a:rPr lang="en-US" err="1"/>
              <a:t>Lastname</a:t>
            </a:r>
            <a:endParaRPr lang="en-US"/>
          </a:p>
          <a:p>
            <a:pPr lvl="0"/>
            <a:r>
              <a:rPr lang="en-US"/>
              <a:t>Job Title</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2/2/2026</a:t>
            </a:fld>
            <a:endParaRPr lang="en-US"/>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 www.dli.mn.gov</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327802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2"/>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7" name="Text Placeholder 3"/>
          <p:cNvSpPr>
            <a:spLocks noGrp="1"/>
          </p:cNvSpPr>
          <p:nvPr>
            <p:ph type="body" sz="quarter" idx="15" hasCustomPrompt="1"/>
          </p:nvPr>
        </p:nvSpPr>
        <p:spPr bwMode="black">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err="1"/>
              <a:t>Firstname</a:t>
            </a:r>
            <a:r>
              <a:rPr lang="en-US"/>
              <a:t> </a:t>
            </a:r>
            <a:r>
              <a:rPr lang="en-US" err="1"/>
              <a:t>Lastname</a:t>
            </a:r>
            <a:endParaRPr lang="en-US"/>
          </a:p>
          <a:p>
            <a:pPr lvl="0"/>
            <a:r>
              <a:rPr lang="en-US"/>
              <a:t>Job Title</a:t>
            </a:r>
          </a:p>
        </p:txBody>
      </p:sp>
      <p:sp>
        <p:nvSpPr>
          <p:cNvPr id="10" name="Picture Placeholder 2"/>
          <p:cNvSpPr>
            <a:spLocks noGrp="1"/>
          </p:cNvSpPr>
          <p:nvPr>
            <p:ph type="pic" sz="quarter" idx="16" hasCustomPrompt="1"/>
          </p:nvPr>
        </p:nvSpPr>
        <p:spPr bwMode="gray">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11" name="Text Placeholder 3"/>
          <p:cNvSpPr>
            <a:spLocks noGrp="1"/>
          </p:cNvSpPr>
          <p:nvPr>
            <p:ph type="body" sz="quarter" idx="17" hasCustomPrompt="1"/>
          </p:nvPr>
        </p:nvSpPr>
        <p:spPr bwMode="black">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err="1"/>
              <a:t>Firstname</a:t>
            </a:r>
            <a:r>
              <a:rPr lang="en-US"/>
              <a:t> </a:t>
            </a:r>
            <a:r>
              <a:rPr lang="en-US" err="1"/>
              <a:t>Lastname</a:t>
            </a:r>
            <a:endParaRPr lang="en-US"/>
          </a:p>
          <a:p>
            <a:pPr lvl="0"/>
            <a:r>
              <a:rPr lang="en-US"/>
              <a:t>Job Title</a:t>
            </a:r>
          </a:p>
        </p:txBody>
      </p:sp>
      <p:sp>
        <p:nvSpPr>
          <p:cNvPr id="12" name="Picture Placeholder 2"/>
          <p:cNvSpPr>
            <a:spLocks noGrp="1"/>
          </p:cNvSpPr>
          <p:nvPr>
            <p:ph type="pic" sz="quarter" idx="18" hasCustomPrompt="1"/>
          </p:nvPr>
        </p:nvSpPr>
        <p:spPr bwMode="gray">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13" name="Text Placeholder 3"/>
          <p:cNvSpPr>
            <a:spLocks noGrp="1"/>
          </p:cNvSpPr>
          <p:nvPr>
            <p:ph type="body" sz="quarter" idx="19" hasCustomPrompt="1"/>
          </p:nvPr>
        </p:nvSpPr>
        <p:spPr bwMode="black">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err="1"/>
              <a:t>Firstname</a:t>
            </a:r>
            <a:r>
              <a:rPr lang="en-US"/>
              <a:t> </a:t>
            </a:r>
            <a:r>
              <a:rPr lang="en-US" err="1"/>
              <a:t>Lastname</a:t>
            </a:r>
            <a:endParaRPr lang="en-US"/>
          </a:p>
          <a:p>
            <a:pPr lvl="0"/>
            <a:r>
              <a:rPr lang="en-US"/>
              <a:t>Job Title</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2/2/2026</a:t>
            </a:fld>
            <a:endParaRPr lang="en-US"/>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9608245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4-Up White Vertical">
    <p:bg bwMode="gray">
      <p:bgRef idx="1001">
        <a:schemeClr val="bg1"/>
      </p:bgRef>
    </p:bg>
    <p:spTree>
      <p:nvGrpSpPr>
        <p:cNvPr id="1" name=""/>
        <p:cNvGrpSpPr/>
        <p:nvPr/>
      </p:nvGrpSpPr>
      <p:grpSpPr>
        <a:xfrm>
          <a:off x="0" y="0"/>
          <a:ext cx="0" cy="0"/>
          <a:chOff x="0" y="0"/>
          <a:chExt cx="0" cy="0"/>
        </a:xfrm>
      </p:grpSpPr>
      <p:sp>
        <p:nvSpPr>
          <p:cNvPr id="16"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6" name="Picture Placeholder 2"/>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7" name="Text Placeholder 3"/>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a:t>Click to edit text</a:t>
            </a:r>
          </a:p>
        </p:txBody>
      </p:sp>
      <p:sp>
        <p:nvSpPr>
          <p:cNvPr id="10" name="Picture Placeholder 2"/>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11" name="Text Placeholder 3"/>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a:t>Click to edit text</a:t>
            </a:r>
          </a:p>
        </p:txBody>
      </p:sp>
      <p:sp>
        <p:nvSpPr>
          <p:cNvPr id="12" name="Picture Placeholder 2"/>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13" name="Text Placeholder 3"/>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a:t>Click to edit text</a:t>
            </a:r>
          </a:p>
        </p:txBody>
      </p:sp>
      <p:sp>
        <p:nvSpPr>
          <p:cNvPr id="14" name="Picture Placeholder 2"/>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15" name="Text Placeholder 3"/>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a:t>Click to edit text</a:t>
            </a:r>
          </a:p>
        </p:txBody>
      </p:sp>
      <p:sp>
        <p:nvSpPr>
          <p:cNvPr id="19" name="Rectangle 1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4B4EEDC6-36CA-4209-B482-2ED76AA0BF08}" type="datetime1">
              <a:rPr lang="en-US" smtClean="0"/>
              <a:t>2/2/2026</a:t>
            </a:fld>
            <a:endParaRPr lang="en-US"/>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 www.dli.mn.gov</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7236465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3"/>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24" name="Text Placeholder 3"/>
          <p:cNvSpPr>
            <a:spLocks noGrp="1"/>
          </p:cNvSpPr>
          <p:nvPr>
            <p:ph type="body" sz="quarter" idx="16"/>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3" name="Picture Placeholder 2"/>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4" name="Text Placeholder 3"/>
          <p:cNvSpPr>
            <a:spLocks noGrp="1"/>
          </p:cNvSpPr>
          <p:nvPr>
            <p:ph type="body" sz="quarter" idx="15"/>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2"/>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26" name="Text Placeholder 3"/>
          <p:cNvSpPr>
            <a:spLocks noGrp="1"/>
          </p:cNvSpPr>
          <p:nvPr>
            <p:ph type="body" sz="quarter" idx="18"/>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7" name="Picture Placeholder 2"/>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28" name="Text Placeholder 3"/>
          <p:cNvSpPr>
            <a:spLocks noGrp="1"/>
          </p:cNvSpPr>
          <p:nvPr>
            <p:ph type="body" sz="quarter" idx="20"/>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8DC79626-CE5A-4834-975C-E7305BA2E281}" type="datetime1">
              <a:rPr lang="en-US" smtClean="0"/>
              <a:t>2/2/2026</a:t>
            </a:fld>
            <a:endParaRPr lang="en-US"/>
          </a:p>
        </p:txBody>
      </p:sp>
      <p:sp>
        <p:nvSpPr>
          <p:cNvPr id="2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2632564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12" name="Picture Placeholder 2"/>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15" name="Text Placeholder 3"/>
          <p:cNvSpPr>
            <a:spLocks noGrp="1"/>
          </p:cNvSpPr>
          <p:nvPr>
            <p:ph type="body" sz="quarter" idx="16"/>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3" name="Picture Placeholder 2"/>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14" name="Text Placeholder 3"/>
          <p:cNvSpPr>
            <a:spLocks noGrp="1"/>
          </p:cNvSpPr>
          <p:nvPr>
            <p:ph type="body" sz="quarter" idx="15"/>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2"/>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17" name="Text Placeholder 3"/>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8" name="Picture Placeholder 2"/>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19" name="Text Placeholder 3"/>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bwMode="black"/>
        <p:txBody>
          <a:bodyPr/>
          <a:lstStyle/>
          <a:p>
            <a:fld id="{1815FB38-58F3-410A-8DA4-4B706967601F}" type="datetime1">
              <a:rPr lang="en-US" smtClean="0"/>
              <a:t>2/2/2026</a:t>
            </a:fld>
            <a:endParaRPr lang="en-US"/>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020693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auto">
          <a:xfrm>
            <a:off x="0" y="-20425"/>
            <a:ext cx="12192000" cy="1236448"/>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24" name="Text Placeholder 3"/>
          <p:cNvSpPr>
            <a:spLocks noGrp="1"/>
          </p:cNvSpPr>
          <p:nvPr>
            <p:ph type="body" sz="quarter" idx="16"/>
          </p:nvPr>
        </p:nvSpPr>
        <p:spPr bwMode="black">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2"/>
          <p:cNvSpPr>
            <a:spLocks noGrp="1"/>
          </p:cNvSpPr>
          <p:nvPr>
            <p:ph type="pic" sz="quarter" idx="17" hasCustomPrompt="1"/>
          </p:nvPr>
        </p:nvSpPr>
        <p:spPr bwMode="gray">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a:t>Click Icon to add picture</a:t>
            </a:r>
          </a:p>
        </p:txBody>
      </p:sp>
      <p:sp>
        <p:nvSpPr>
          <p:cNvPr id="26" name="Text Placeholder 3"/>
          <p:cNvSpPr>
            <a:spLocks noGrp="1"/>
          </p:cNvSpPr>
          <p:nvPr>
            <p:ph type="body" sz="quarter" idx="18"/>
          </p:nvPr>
        </p:nvSpPr>
        <p:spPr bwMode="black">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7F519661-29C3-4FE0-9FC3-375A85A42C46}" type="datetime1">
              <a:rPr lang="en-US" smtClean="0"/>
              <a:t>2/2/2026</a:t>
            </a:fld>
            <a:endParaRPr lang="en-US"/>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345329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bwMode="gray">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15" name="Text Placeholder 3"/>
          <p:cNvSpPr>
            <a:spLocks noGrp="1"/>
          </p:cNvSpPr>
          <p:nvPr>
            <p:ph type="body" sz="quarter" idx="16"/>
          </p:nvPr>
        </p:nvSpPr>
        <p:spPr bwMode="black">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2"/>
          <p:cNvSpPr>
            <a:spLocks noGrp="1"/>
          </p:cNvSpPr>
          <p:nvPr>
            <p:ph type="pic" sz="quarter" idx="17" hasCustomPrompt="1"/>
          </p:nvPr>
        </p:nvSpPr>
        <p:spPr bwMode="gray">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a:t>Click Icon to add picture</a:t>
            </a:r>
          </a:p>
        </p:txBody>
      </p:sp>
      <p:sp>
        <p:nvSpPr>
          <p:cNvPr id="17" name="Text Placeholder 3"/>
          <p:cNvSpPr>
            <a:spLocks noGrp="1"/>
          </p:cNvSpPr>
          <p:nvPr>
            <p:ph type="body" sz="quarter" idx="18"/>
          </p:nvPr>
        </p:nvSpPr>
        <p:spPr bwMode="black">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4" name="Date Placeholder 3"/>
          <p:cNvSpPr>
            <a:spLocks noGrp="1"/>
          </p:cNvSpPr>
          <p:nvPr>
            <p:ph type="dt" sz="half" idx="10"/>
          </p:nvPr>
        </p:nvSpPr>
        <p:spPr bwMode="black"/>
        <p:txBody>
          <a:bodyPr/>
          <a:lstStyle/>
          <a:p>
            <a:fld id="{0366E0EA-2D80-452F-9963-33FA7A36BC09}" type="datetime1">
              <a:rPr lang="en-US" smtClean="0"/>
              <a:t>2/2/2026</a:t>
            </a:fld>
            <a:endParaRPr lang="en-US"/>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922812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Logo Only)">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a:t>Click to enter the slideshow title</a:t>
            </a:r>
          </a:p>
        </p:txBody>
      </p:sp>
      <p:sp>
        <p:nvSpPr>
          <p:cNvPr id="3" name="Rectangle 2"/>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err="1"/>
              <a:t>Firstname</a:t>
            </a:r>
            <a:r>
              <a:rPr lang="en-US" sz="1800"/>
              <a:t> </a:t>
            </a:r>
            <a:r>
              <a:rPr lang="en-US" sz="1800" err="1"/>
              <a:t>Lastname</a:t>
            </a:r>
            <a:r>
              <a:rPr lang="en-US" sz="1800"/>
              <a:t> | Job Title</a:t>
            </a:r>
          </a:p>
          <a:p>
            <a:r>
              <a:rPr lang="en-US" sz="1800"/>
              <a:t>Date</a:t>
            </a:r>
            <a:endParaRPr lang="en-US"/>
          </a:p>
        </p:txBody>
      </p:sp>
      <p:sp>
        <p:nvSpPr>
          <p:cNvPr id="18" name="Date Placeholder 17"/>
          <p:cNvSpPr>
            <a:spLocks noGrp="1"/>
          </p:cNvSpPr>
          <p:nvPr>
            <p:ph type="dt" sz="half" idx="15"/>
          </p:nvPr>
        </p:nvSpPr>
        <p:spPr bwMode="black"/>
        <p:txBody>
          <a:bodyPr/>
          <a:lstStyle/>
          <a:p>
            <a:fld id="{D7ED242C-24FB-43A0-BCB6-43756FC812F6}" type="datetime1">
              <a:rPr lang="en-US" smtClean="0"/>
              <a:t>2/2/2026</a:t>
            </a:fld>
            <a:endParaRPr lang="en-US"/>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a:p>
        </p:txBody>
      </p:sp>
      <p:pic>
        <p:nvPicPr>
          <p:cNvPr id="10" name="Picture 9" descr="DLI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137991" y="1193277"/>
            <a:ext cx="6296026" cy="1833794"/>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8"/>
          </a:xfrm>
        </p:spPr>
        <p:txBody>
          <a:bodyPr/>
          <a:lstStyle/>
          <a:p>
            <a:r>
              <a:rPr lang="en-US"/>
              <a:t>Click icon to add picture</a:t>
            </a:r>
          </a:p>
        </p:txBody>
      </p:sp>
      <p:sp>
        <p:nvSpPr>
          <p:cNvPr id="9" name="Title 1"/>
          <p:cNvSpPr>
            <a:spLocks noGrp="1"/>
          </p:cNvSpPr>
          <p:nvPr>
            <p:ph type="title" hasCustomPrompt="1"/>
          </p:nvPr>
        </p:nvSpPr>
        <p:spPr bwMode="auto">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a:t>Click to edit title</a:t>
            </a:r>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a:t>Click icon to add picture</a:t>
            </a:r>
          </a:p>
        </p:txBody>
      </p:sp>
      <p:sp>
        <p:nvSpPr>
          <p:cNvPr id="9" name="Title 1"/>
          <p:cNvSpPr>
            <a:spLocks noGrp="1"/>
          </p:cNvSpPr>
          <p:nvPr>
            <p:ph type="title" hasCustomPrompt="1"/>
          </p:nvPr>
        </p:nvSpPr>
        <p:spPr bwMode="gray">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a:t>Click to edit title</a:t>
            </a:r>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a:t>Click icon to add picture</a:t>
            </a:r>
          </a:p>
        </p:txBody>
      </p:sp>
      <p:sp>
        <p:nvSpPr>
          <p:cNvPr id="9" name="Title 1"/>
          <p:cNvSpPr>
            <a:spLocks noGrp="1"/>
          </p:cNvSpPr>
          <p:nvPr>
            <p:ph type="title" hasCustomPrompt="1"/>
          </p:nvPr>
        </p:nvSpPr>
        <p:spPr bwMode="auto">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a:t>Click to edit title</a:t>
            </a:r>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de - Gray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bwMode="black">
          <a:xfrm>
            <a:off x="838200" y="152400"/>
            <a:ext cx="10515600" cy="914400"/>
          </a:xfrm>
        </p:spPr>
        <p:txBody>
          <a:bodyPr>
            <a:normAutofit/>
          </a:bodyPr>
          <a:lstStyle>
            <a:lvl1pPr algn="l">
              <a:defRPr sz="3600">
                <a:solidFill>
                  <a:schemeClr val="accent1"/>
                </a:solidFill>
              </a:defRPr>
            </a:lvl1pPr>
          </a:lstStyle>
          <a:p>
            <a:r>
              <a:rPr lang="en-US"/>
              <a:t>Code Demo (Click to Edit)</a:t>
            </a:r>
          </a:p>
        </p:txBody>
      </p:sp>
      <p:sp>
        <p:nvSpPr>
          <p:cNvPr id="10" name="Table Placeholder 8"/>
          <p:cNvSpPr>
            <a:spLocks noGrp="1"/>
          </p:cNvSpPr>
          <p:nvPr>
            <p:ph type="tbl" sz="quarter" idx="13"/>
          </p:nvPr>
        </p:nvSpPr>
        <p:spPr bwMode="gray">
          <a:xfrm>
            <a:off x="2032000" y="2233262"/>
            <a:ext cx="8128000" cy="2966751"/>
          </a:xfrm>
        </p:spPr>
        <p:txBody>
          <a:bodyPr/>
          <a:lstStyle/>
          <a:p>
            <a:r>
              <a:rPr lang="en-US"/>
              <a:t>Click icon to add table</a:t>
            </a:r>
          </a:p>
        </p:txBody>
      </p:sp>
      <p:sp>
        <p:nvSpPr>
          <p:cNvPr id="8" name="Date Placeholder 4"/>
          <p:cNvSpPr>
            <a:spLocks noGrp="1"/>
          </p:cNvSpPr>
          <p:nvPr>
            <p:ph type="dt" sz="half" idx="11"/>
          </p:nvPr>
        </p:nvSpPr>
        <p:spPr bwMode="black">
          <a:xfrm>
            <a:off x="838200" y="6356350"/>
            <a:ext cx="1358590" cy="365125"/>
          </a:xfrm>
        </p:spPr>
        <p:txBody>
          <a:bodyPr/>
          <a:lstStyle/>
          <a:p>
            <a:fld id="{06B78D62-7A3F-4136-9CF2-CB03510DA06A}" type="datetime1">
              <a:rPr lang="en-US" smtClean="0"/>
              <a:t>2/2/2026</a:t>
            </a:fld>
            <a:endParaRPr lang="en-US"/>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5490615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bwMode="black">
          <a:xfrm>
            <a:off x="838200" y="152400"/>
            <a:ext cx="10515600" cy="914400"/>
          </a:xfrm>
        </p:spPr>
        <p:txBody>
          <a:bodyPr>
            <a:normAutofit/>
          </a:bodyPr>
          <a:lstStyle>
            <a:lvl1pPr algn="l">
              <a:defRPr sz="3600">
                <a:solidFill>
                  <a:schemeClr val="accent1"/>
                </a:solidFill>
              </a:defRPr>
            </a:lvl1pPr>
          </a:lstStyle>
          <a:p>
            <a:r>
              <a:rPr lang="en-US"/>
              <a:t>Code Demo (Click to Edit)</a:t>
            </a:r>
          </a:p>
        </p:txBody>
      </p:sp>
      <p:sp>
        <p:nvSpPr>
          <p:cNvPr id="14" name="Table Placeholder 8"/>
          <p:cNvSpPr>
            <a:spLocks noGrp="1"/>
          </p:cNvSpPr>
          <p:nvPr>
            <p:ph type="tbl" sz="quarter" idx="13"/>
          </p:nvPr>
        </p:nvSpPr>
        <p:spPr bwMode="gray">
          <a:xfrm>
            <a:off x="2032000" y="2233262"/>
            <a:ext cx="8128000" cy="2966751"/>
          </a:xfrm>
        </p:spPr>
        <p:txBody>
          <a:bodyPr/>
          <a:lstStyle>
            <a:lvl1pPr>
              <a:buClr>
                <a:schemeClr val="accent2"/>
              </a:buClr>
              <a:defRPr>
                <a:solidFill>
                  <a:schemeClr val="bg1"/>
                </a:solidFill>
              </a:defRPr>
            </a:lvl1pPr>
          </a:lstStyle>
          <a:p>
            <a:r>
              <a:rPr lang="en-US"/>
              <a:t>Click icon to add table</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2/2/2026</a:t>
            </a:fld>
            <a:endParaRPr lang="en-US"/>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 www.dli.mn.gov</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1305128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a:t>Click to edit title</a:t>
            </a:r>
          </a:p>
        </p:txBody>
      </p:sp>
      <p:sp>
        <p:nvSpPr>
          <p:cNvPr id="15"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a:t>Click icon to insert screenshot</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2/2/2026</a:t>
            </a:fld>
            <a:endParaRPr lang="en-US"/>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www.dli.mn.gov</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75560126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white">
          <a:xfrm>
            <a:off x="838200" y="152400"/>
            <a:ext cx="10515600" cy="914400"/>
          </a:xfrm>
        </p:spPr>
        <p:txBody>
          <a:bodyPr>
            <a:normAutofit/>
          </a:bodyPr>
          <a:lstStyle>
            <a:lvl1pPr algn="l">
              <a:defRPr sz="3600">
                <a:solidFill>
                  <a:schemeClr val="accent2"/>
                </a:solidFill>
              </a:defRPr>
            </a:lvl1pPr>
          </a:lstStyle>
          <a:p>
            <a:r>
              <a:rPr lang="en-US"/>
              <a:t>Click to edit title</a:t>
            </a:r>
          </a:p>
        </p:txBody>
      </p:sp>
      <p:sp>
        <p:nvSpPr>
          <p:cNvPr id="11" name="Text Placeholder 3"/>
          <p:cNvSpPr>
            <a:spLocks noGrp="1"/>
          </p:cNvSpPr>
          <p:nvPr>
            <p:ph type="body" sz="quarter" idx="13"/>
          </p:nvPr>
        </p:nvSpPr>
        <p:spPr bwMode="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a:t>Click icon to insert screenshot</a:t>
            </a:r>
          </a:p>
        </p:txBody>
      </p:sp>
      <p:sp>
        <p:nvSpPr>
          <p:cNvPr id="6" name="Date Placeholder 3"/>
          <p:cNvSpPr>
            <a:spLocks noGrp="1"/>
          </p:cNvSpPr>
          <p:nvPr>
            <p:ph type="dt" sz="half" idx="11"/>
          </p:nvPr>
        </p:nvSpPr>
        <p:spPr bwMode="white">
          <a:xfrm>
            <a:off x="838200" y="6356350"/>
            <a:ext cx="1358590" cy="365125"/>
          </a:xfrm>
        </p:spPr>
        <p:txBody>
          <a:bodyPr/>
          <a:lstStyle/>
          <a:p>
            <a:fld id="{5CAE31FF-A086-40D5-909F-A9E138181237}" type="datetime1">
              <a:rPr lang="en-US" smtClean="0"/>
              <a:t>2/2/2026</a:t>
            </a:fld>
            <a:endParaRPr lang="en-US"/>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 www.dli.mn.gov</a:t>
            </a:r>
          </a:p>
        </p:txBody>
      </p:sp>
      <p:sp>
        <p:nvSpPr>
          <p:cNvPr id="8" name="Slide Number Placeholder 5"/>
          <p:cNvSpPr>
            <a:spLocks noGrp="1"/>
          </p:cNvSpPr>
          <p:nvPr>
            <p:ph type="sldNum" sz="quarter" idx="12"/>
          </p:nvPr>
        </p:nvSpPr>
        <p:spPr bwMode="white">
          <a:xfrm>
            <a:off x="9891132" y="6356350"/>
            <a:ext cx="1462668" cy="365125"/>
          </a:xfrm>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6399159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bwMode="black">
          <a:xfrm>
            <a:off x="815897" y="287066"/>
            <a:ext cx="3521927" cy="2734914"/>
          </a:xfrm>
        </p:spPr>
        <p:txBody>
          <a:bodyPr/>
          <a:lstStyle>
            <a:lvl1pPr>
              <a:defRPr>
                <a:solidFill>
                  <a:schemeClr val="accent1"/>
                </a:solidFill>
              </a:defRPr>
            </a:lvl1pPr>
          </a:lstStyle>
          <a:p>
            <a:r>
              <a:rPr lang="en-US"/>
              <a:t>Click to edit title</a:t>
            </a:r>
          </a:p>
        </p:txBody>
      </p:sp>
      <p:sp>
        <p:nvSpPr>
          <p:cNvPr id="4" name="Text Placeholder 3"/>
          <p:cNvSpPr>
            <a:spLocks noGrp="1"/>
          </p:cNvSpPr>
          <p:nvPr>
            <p:ph type="body" sz="quarter" idx="11"/>
          </p:nvPr>
        </p:nvSpPr>
        <p:spPr bwMode="black">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a:t>Click icon to insert screenshot</a:t>
            </a:r>
          </a:p>
        </p:txBody>
      </p:sp>
      <p:sp>
        <p:nvSpPr>
          <p:cNvPr id="10" name="Date Placeholder 4"/>
          <p:cNvSpPr>
            <a:spLocks noGrp="1"/>
          </p:cNvSpPr>
          <p:nvPr>
            <p:ph type="dt" sz="half" idx="12"/>
          </p:nvPr>
        </p:nvSpPr>
        <p:spPr bwMode="black">
          <a:xfrm>
            <a:off x="838200" y="6356350"/>
            <a:ext cx="1358590" cy="365125"/>
          </a:xfrm>
        </p:spPr>
        <p:txBody>
          <a:bodyPr/>
          <a:lstStyle/>
          <a:p>
            <a:fld id="{5D76A200-3168-4D33-A718-3974884CE863}" type="datetime1">
              <a:rPr lang="en-US" smtClean="0"/>
              <a:t>2/2/2026</a:t>
            </a:fld>
            <a:endParaRPr lang="en-US"/>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11" name="Slide Number Placeholder 6"/>
          <p:cNvSpPr>
            <a:spLocks noGrp="1"/>
          </p:cNvSpPr>
          <p:nvPr>
            <p:ph type="sldNum" sz="quarter" idx="13"/>
          </p:nvPr>
        </p:nvSpPr>
        <p:spPr bwMode="black">
          <a:xfrm>
            <a:off x="9891132" y="6356350"/>
            <a:ext cx="1462668" cy="365125"/>
          </a:xfrm>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00903788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a:t>Click to edit title</a:t>
            </a:r>
          </a:p>
        </p:txBody>
      </p:sp>
      <p:sp>
        <p:nvSpPr>
          <p:cNvPr id="7" name="Text Placeholder 3"/>
          <p:cNvSpPr>
            <a:spLocks noGrp="1"/>
          </p:cNvSpPr>
          <p:nvPr>
            <p:ph type="body" sz="quarter" idx="11"/>
          </p:nvPr>
        </p:nvSpPr>
        <p:spPr bwMode="black">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bwMode="gray">
          <a:xfrm>
            <a:off x="1373459" y="3771871"/>
            <a:ext cx="9287236" cy="4733889"/>
          </a:xfrm>
        </p:spPr>
        <p:txBody>
          <a:bodyPr/>
          <a:lstStyle>
            <a:lvl1pPr>
              <a:defRPr/>
            </a:lvl1pPr>
          </a:lstStyle>
          <a:p>
            <a:r>
              <a:rPr lang="en-US"/>
              <a:t>Click icon to insert screenshot</a:t>
            </a:r>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a:t>Click to edit title</a:t>
            </a:r>
          </a:p>
        </p:txBody>
      </p:sp>
      <p:sp>
        <p:nvSpPr>
          <p:cNvPr id="16"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bwMode="gray">
          <a:xfrm>
            <a:off x="4976787" y="691882"/>
            <a:ext cx="6300787" cy="3411537"/>
          </a:xfrm>
        </p:spPr>
        <p:txBody>
          <a:bodyPr/>
          <a:lstStyle>
            <a:lvl1pPr>
              <a:defRPr/>
            </a:lvl1pPr>
          </a:lstStyle>
          <a:p>
            <a:r>
              <a:rPr lang="en-US"/>
              <a:t>Click icon to insert screenshot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2/2/2026</a:t>
            </a:fld>
            <a:endParaRPr lang="en-US"/>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www.dli.mn.gov</a:t>
            </a:r>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761752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l">
              <a:defRPr sz="3600">
                <a:solidFill>
                  <a:schemeClr val="bg1"/>
                </a:solidFill>
              </a:defRPr>
            </a:lvl1pPr>
          </a:lstStyle>
          <a:p>
            <a:r>
              <a:rPr lang="en-US"/>
              <a:t>Agenda</a:t>
            </a:r>
          </a:p>
        </p:txBody>
      </p:sp>
      <p:sp>
        <p:nvSpPr>
          <p:cNvPr id="12" name="Table Placeholder 9"/>
          <p:cNvSpPr>
            <a:spLocks noGrp="1"/>
          </p:cNvSpPr>
          <p:nvPr>
            <p:ph type="tbl" sz="quarter" idx="13"/>
          </p:nvPr>
        </p:nvSpPr>
        <p:spPr bwMode="gray">
          <a:xfrm>
            <a:off x="838200" y="1335088"/>
            <a:ext cx="10515600" cy="4841875"/>
          </a:xfrm>
        </p:spPr>
        <p:txBody>
          <a:bodyPr/>
          <a:lstStyle/>
          <a:p>
            <a:r>
              <a:rPr lang="en-US"/>
              <a:t>Click icon to add table</a:t>
            </a:r>
          </a:p>
        </p:txBody>
      </p:sp>
      <p:sp>
        <p:nvSpPr>
          <p:cNvPr id="4" name="Date Placeholder 3"/>
          <p:cNvSpPr>
            <a:spLocks noGrp="1"/>
          </p:cNvSpPr>
          <p:nvPr>
            <p:ph type="dt" sz="half" idx="10"/>
          </p:nvPr>
        </p:nvSpPr>
        <p:spPr bwMode="black"/>
        <p:txBody>
          <a:bodyPr/>
          <a:lstStyle/>
          <a:p>
            <a:fld id="{9A198C9B-0587-4A1E-9E03-E4C9FE222F08}" type="datetime1">
              <a:rPr lang="en-US" smtClean="0"/>
              <a:t>2/2/2026</a:t>
            </a:fld>
            <a:endParaRPr lang="en-US"/>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a:t>Click to edit title</a:t>
            </a:r>
          </a:p>
        </p:txBody>
      </p:sp>
      <p:sp>
        <p:nvSpPr>
          <p:cNvPr id="15"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a:t>Click icon to insert screenshot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2/2/2026</a:t>
            </a:fld>
            <a:endParaRPr lang="en-US"/>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www.dli.mn.gov</a:t>
            </a:r>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196932636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38200" y="152400"/>
            <a:ext cx="10515600" cy="914400"/>
          </a:xfrm>
        </p:spPr>
        <p:txBody>
          <a:bodyPr>
            <a:normAutofit/>
          </a:bodyPr>
          <a:lstStyle>
            <a:lvl1pPr algn="l">
              <a:defRPr sz="3600">
                <a:solidFill>
                  <a:schemeClr val="accent2"/>
                </a:solidFill>
              </a:defRPr>
            </a:lvl1pPr>
          </a:lstStyle>
          <a:p>
            <a:r>
              <a:rPr lang="en-US"/>
              <a:t>Click to edit title</a:t>
            </a:r>
          </a:p>
        </p:txBody>
      </p:sp>
      <p:sp>
        <p:nvSpPr>
          <p:cNvPr id="14" name="Text Placeholder 3"/>
          <p:cNvSpPr>
            <a:spLocks noGrp="1"/>
          </p:cNvSpPr>
          <p:nvPr>
            <p:ph type="body" sz="quarter" idx="13"/>
          </p:nvPr>
        </p:nvSpPr>
        <p:spPr bwMode="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a:t>“Click to edit quote.”</a:t>
            </a:r>
          </a:p>
        </p:txBody>
      </p:sp>
      <p:sp>
        <p:nvSpPr>
          <p:cNvPr id="8" name="Text Placeholder 6"/>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a:t>- Click to edit name or subtext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2/2/2026</a:t>
            </a:fld>
            <a:endParaRPr lang="en-US"/>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www.dli.mn.gov</a:t>
            </a:r>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25396629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a:t>“Click to edit quote.”</a:t>
            </a:r>
          </a:p>
        </p:txBody>
      </p:sp>
      <p:sp>
        <p:nvSpPr>
          <p:cNvPr id="15" name="Text Placeholder 6"/>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a:t>- Click to edit name or subtext</a:t>
            </a:r>
          </a:p>
        </p:txBody>
      </p:sp>
      <p:sp>
        <p:nvSpPr>
          <p:cNvPr id="16"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2/2/2026</a:t>
            </a:fld>
            <a:endParaRPr lang="en-US"/>
          </a:p>
        </p:txBody>
      </p:sp>
      <p:sp>
        <p:nvSpPr>
          <p:cNvPr id="18"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a:t>www.dli.mn.gov</a:t>
            </a:r>
          </a:p>
        </p:txBody>
      </p:sp>
      <p:sp>
        <p:nvSpPr>
          <p:cNvPr id="1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1434411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bwMode="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gray">
          <a:xfrm>
            <a:off x="0" y="0"/>
            <a:ext cx="12192000" cy="6858000"/>
          </a:xfrm>
        </p:spPr>
        <p:txBody>
          <a:bodyPr/>
          <a:lstStyle/>
          <a:p>
            <a:r>
              <a:rPr lang="en-US"/>
              <a:t>Click icon to add picture</a:t>
            </a:r>
          </a:p>
        </p:txBody>
      </p:sp>
      <p:sp>
        <p:nvSpPr>
          <p:cNvPr id="2" name="Title 1"/>
          <p:cNvSpPr>
            <a:spLocks noGrp="1"/>
          </p:cNvSpPr>
          <p:nvPr>
            <p:ph type="title" hasCustomPrompt="1"/>
          </p:nvPr>
        </p:nvSpPr>
        <p:spPr bwMode="auto">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a:t>Click to edit title</a:t>
            </a:r>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bwMode="gray">
          <a:xfrm>
            <a:off x="0" y="0"/>
            <a:ext cx="12192000" cy="6858000"/>
          </a:xfrm>
        </p:spPr>
        <p:txBody>
          <a:bodyPr/>
          <a:lstStyle/>
          <a:p>
            <a:r>
              <a:rPr lang="en-US"/>
              <a:t>Click icon to add picture</a:t>
            </a:r>
          </a:p>
        </p:txBody>
      </p:sp>
      <p:sp>
        <p:nvSpPr>
          <p:cNvPr id="2" name="Title 1"/>
          <p:cNvSpPr>
            <a:spLocks noGrp="1"/>
          </p:cNvSpPr>
          <p:nvPr>
            <p:ph type="title" hasCustomPrompt="1"/>
          </p:nvPr>
        </p:nvSpPr>
        <p:spPr bwMode="auto">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a:t>Click to edit title</a:t>
            </a:r>
          </a:p>
        </p:txBody>
      </p:sp>
      <p:sp>
        <p:nvSpPr>
          <p:cNvPr id="9" name="Text Placeholder 7"/>
          <p:cNvSpPr>
            <a:spLocks noGrp="1"/>
          </p:cNvSpPr>
          <p:nvPr>
            <p:ph type="body" sz="quarter" idx="14" hasCustomPrompt="1"/>
          </p:nvPr>
        </p:nvSpPr>
        <p:spPr bwMode="auto">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a:t>Second Point</a:t>
            </a:r>
          </a:p>
        </p:txBody>
      </p:sp>
      <p:sp>
        <p:nvSpPr>
          <p:cNvPr id="8" name="Text Placeholder 7"/>
          <p:cNvSpPr>
            <a:spLocks noGrp="1"/>
          </p:cNvSpPr>
          <p:nvPr>
            <p:ph type="body" sz="quarter" idx="13" hasCustomPrompt="1"/>
          </p:nvPr>
        </p:nvSpPr>
        <p:spPr bwMode="auto">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a:t>Third Point</a:t>
            </a:r>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gray">
          <a:xfrm>
            <a:off x="0" y="0"/>
            <a:ext cx="12192000" cy="6858000"/>
          </a:xfrm>
        </p:spPr>
        <p:txBody>
          <a:bodyPr/>
          <a:lstStyle/>
          <a:p>
            <a:r>
              <a:rPr lang="en-US"/>
              <a:t>Click icon to add picture</a:t>
            </a:r>
          </a:p>
        </p:txBody>
      </p:sp>
      <p:sp>
        <p:nvSpPr>
          <p:cNvPr id="2" name="Title 1"/>
          <p:cNvSpPr>
            <a:spLocks noGrp="1"/>
          </p:cNvSpPr>
          <p:nvPr>
            <p:ph type="title" hasCustomPrompt="1"/>
          </p:nvPr>
        </p:nvSpPr>
        <p:spPr bwMode="auto">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a:t>Quote or </a:t>
            </a:r>
            <a:br>
              <a:rPr lang="en-US"/>
            </a:br>
            <a:r>
              <a:rPr lang="en-US"/>
              <a:t>Statement</a:t>
            </a:r>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Solid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accent2"/>
                </a:solidFill>
              </a:defRPr>
            </a:lvl1pPr>
          </a:lstStyle>
          <a:p>
            <a:r>
              <a:rPr lang="en-US"/>
              <a:t>Quote or Statement</a:t>
            </a:r>
          </a:p>
        </p:txBody>
      </p:sp>
      <p:sp>
        <p:nvSpPr>
          <p:cNvPr id="10" name="Text Placeholder 6"/>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a:t>Make a secondary statement here.</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2/2/2026</a:t>
            </a:fld>
            <a:endParaRPr lang="en-US"/>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a:t>www.dli.mn.gov</a:t>
            </a:r>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97953702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auto">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a:t>Quote or Statement</a:t>
            </a:r>
          </a:p>
        </p:txBody>
      </p:sp>
      <p:sp>
        <p:nvSpPr>
          <p:cNvPr id="8" name="Text Placeholder 6"/>
          <p:cNvSpPr>
            <a:spLocks noGrp="1"/>
          </p:cNvSpPr>
          <p:nvPr>
            <p:ph type="body" sz="quarter" idx="13" hasCustomPrompt="1"/>
          </p:nvPr>
        </p:nvSpPr>
        <p:spPr bwMode="black">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a:t>Make a secondary statement here.</a:t>
            </a:r>
          </a:p>
        </p:txBody>
      </p:sp>
      <p:sp>
        <p:nvSpPr>
          <p:cNvPr id="3" name="Date Placeholder 2"/>
          <p:cNvSpPr>
            <a:spLocks noGrp="1"/>
          </p:cNvSpPr>
          <p:nvPr>
            <p:ph type="dt" sz="half" idx="10"/>
          </p:nvPr>
        </p:nvSpPr>
        <p:spPr bwMode="black"/>
        <p:txBody>
          <a:bodyPr/>
          <a:lstStyle/>
          <a:p>
            <a:fld id="{466A75E6-E45B-4C5D-981E-7C8ED0C72F5D}" type="datetime1">
              <a:rPr lang="en-US" smtClean="0"/>
              <a:t>2/2/2026</a:t>
            </a:fld>
            <a:endParaRPr lang="en-US"/>
          </a:p>
        </p:txBody>
      </p:sp>
      <p:sp>
        <p:nvSpPr>
          <p:cNvPr id="5" name="Footer Placeholder 4"/>
          <p:cNvSpPr>
            <a:spLocks noGrp="1"/>
          </p:cNvSpPr>
          <p:nvPr>
            <p:ph type="ftr" sz="quarter" idx="12"/>
          </p:nvPr>
        </p:nvSpPr>
        <p:spPr bwMode="black"/>
        <p:txBody>
          <a:bodyPr/>
          <a:lstStyle>
            <a:lvl1pPr>
              <a:defRPr>
                <a:solidFill>
                  <a:schemeClr val="tx2"/>
                </a:solidFill>
              </a:defRPr>
            </a:lvl1pPr>
          </a:lstStyle>
          <a:p>
            <a:r>
              <a:rPr lang="en-US"/>
              <a:t>www.dli.mn.gov</a:t>
            </a:r>
          </a:p>
        </p:txBody>
      </p:sp>
      <p:sp>
        <p:nvSpPr>
          <p:cNvPr id="4" name="Slide Number Placeholder 3"/>
          <p:cNvSpPr>
            <a:spLocks noGrp="1"/>
          </p:cNvSpPr>
          <p:nvPr>
            <p:ph type="sldNum" sz="quarter" idx="11"/>
          </p:nvPr>
        </p:nvSpPr>
        <p:spPr bwMode="black"/>
        <p:txBody>
          <a:bodyPr/>
          <a:lstStyle/>
          <a:p>
            <a:fld id="{48F63A3B-78C7-47BE-AE5E-E10140E04643}" type="slidenum">
              <a:rPr lang="en-US" smtClean="0"/>
              <a:pPr/>
              <a:t>‹#›</a:t>
            </a:fld>
            <a:endParaRPr lang="en-US"/>
          </a:p>
        </p:txBody>
      </p:sp>
    </p:spTree>
    <p:extLst>
      <p:ext uri="{BB962C8B-B14F-4D97-AF65-F5344CB8AC3E}">
        <p14:creationId xmlns:p14="http://schemas.microsoft.com/office/powerpoint/2010/main" val="393091558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Full Image Background">
    <p:bg bwMode="lt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bwMode="gray">
          <a:xfrm>
            <a:off x="0" y="0"/>
            <a:ext cx="12192000" cy="6858000"/>
          </a:xfrm>
        </p:spPr>
        <p:txBody>
          <a:bodyPr/>
          <a:lstStyle>
            <a:lvl1pPr>
              <a:defRPr/>
            </a:lvl1pPr>
          </a:lstStyle>
          <a:p>
            <a:r>
              <a:rPr lang="en-US"/>
              <a:t>Click icon to edit background picture</a:t>
            </a:r>
          </a:p>
        </p:txBody>
      </p:sp>
      <p:sp>
        <p:nvSpPr>
          <p:cNvPr id="12"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bg1"/>
                </a:solidFill>
              </a:defRPr>
            </a:lvl1pPr>
          </a:lstStyle>
          <a:p>
            <a:r>
              <a:rPr lang="en-US"/>
              <a:t>Quote or Statement</a:t>
            </a:r>
          </a:p>
        </p:txBody>
      </p:sp>
      <p:sp>
        <p:nvSpPr>
          <p:cNvPr id="13" name="Text Placeholder 6"/>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a:t>Make a secondary statement here.</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F8B25D9D-5365-41CD-BF43-4FFFCBF4BBDA}" type="datetime1">
              <a:rPr lang="en-US" smtClean="0"/>
              <a:t>2/2/2026</a:t>
            </a:fld>
            <a:endParaRPr lang="en-US"/>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a:t>www.dli.mn.gov</a:t>
            </a:r>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a:t>Click to edit section title</a:t>
            </a:r>
          </a:p>
        </p:txBody>
      </p:sp>
      <p:sp>
        <p:nvSpPr>
          <p:cNvPr id="3" name="Rectangle 2"/>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440970"/>
          </a:xfrm>
        </p:spPr>
        <p:txBody>
          <a:bodyPr>
            <a:normAutofit/>
          </a:bodyPr>
          <a:lstStyle>
            <a:lvl1pPr marL="0" indent="0" algn="ctr">
              <a:buNone/>
              <a:defRPr sz="1800" baseline="0"/>
            </a:lvl1pPr>
          </a:lstStyle>
          <a:p>
            <a:r>
              <a:rPr lang="en-US" sz="1800" err="1"/>
              <a:t>Firstname</a:t>
            </a:r>
            <a:r>
              <a:rPr lang="en-US" sz="1800"/>
              <a:t> </a:t>
            </a:r>
            <a:r>
              <a:rPr lang="en-US" sz="1800" err="1"/>
              <a:t>Lastname</a:t>
            </a:r>
            <a:r>
              <a:rPr lang="en-US" sz="1800"/>
              <a:t> | Job Title</a:t>
            </a:r>
          </a:p>
        </p:txBody>
      </p:sp>
      <p:sp>
        <p:nvSpPr>
          <p:cNvPr id="11" name="Picture Placeholder 2"/>
          <p:cNvSpPr>
            <a:spLocks noGrp="1"/>
          </p:cNvSpPr>
          <p:nvPr>
            <p:ph type="pic" sz="quarter" idx="13" hasCustomPrompt="1"/>
          </p:nvPr>
        </p:nvSpPr>
        <p:spPr bwMode="gray">
          <a:xfrm>
            <a:off x="0" y="1789113"/>
            <a:ext cx="12192000" cy="2298700"/>
          </a:xfrm>
        </p:spPr>
        <p:txBody>
          <a:bodyPr/>
          <a:lstStyle/>
          <a:p>
            <a:r>
              <a:rPr lang="en-US"/>
              <a:t>Click Icon to add picture</a:t>
            </a:r>
          </a:p>
        </p:txBody>
      </p:sp>
      <p:sp>
        <p:nvSpPr>
          <p:cNvPr id="18" name="Date Placeholder 17"/>
          <p:cNvSpPr>
            <a:spLocks noGrp="1"/>
          </p:cNvSpPr>
          <p:nvPr>
            <p:ph type="dt" sz="half" idx="15"/>
          </p:nvPr>
        </p:nvSpPr>
        <p:spPr bwMode="black"/>
        <p:txBody>
          <a:bodyPr/>
          <a:lstStyle/>
          <a:p>
            <a:fld id="{A8CA1A9B-139F-4606-AD0A-F3253110DAE5}" type="datetime1">
              <a:rPr lang="en-US" smtClean="0"/>
              <a:t>2/2/2026</a:t>
            </a:fld>
            <a:endParaRPr lang="en-US"/>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a:p>
        </p:txBody>
      </p:sp>
      <p:pic>
        <p:nvPicPr>
          <p:cNvPr id="13" name="Picture 12" descr="DLI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424852" y="461870"/>
            <a:ext cx="3183297" cy="927174"/>
          </a:xfrm>
          <a:prstGeom prst="rect">
            <a:avLst/>
          </a:prstGeom>
        </p:spPr>
      </p:pic>
    </p:spTree>
    <p:extLst>
      <p:ext uri="{BB962C8B-B14F-4D97-AF65-F5344CB8AC3E}">
        <p14:creationId xmlns:p14="http://schemas.microsoft.com/office/powerpoint/2010/main" val="2082250229"/>
      </p:ext>
    </p:extLst>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bwMode="auto">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auto">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a:t>Thank you!</a:t>
            </a:r>
          </a:p>
        </p:txBody>
      </p:sp>
      <p:sp>
        <p:nvSpPr>
          <p:cNvPr id="8" name="Text Placeholder 6"/>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err="1"/>
              <a:t>Firstname</a:t>
            </a:r>
            <a:r>
              <a:rPr lang="en-US"/>
              <a:t> </a:t>
            </a:r>
            <a:r>
              <a:rPr lang="en-US" err="1"/>
              <a:t>Lastname</a:t>
            </a:r>
            <a:endParaRPr lang="en-US"/>
          </a:p>
          <a:p>
            <a:pPr lvl="0"/>
            <a:r>
              <a:rPr lang="en-US"/>
              <a:t>firstname.lastname@state.mn.us</a:t>
            </a:r>
          </a:p>
          <a:p>
            <a:pPr lvl="0"/>
            <a:r>
              <a:rPr lang="en-US"/>
              <a:t>555-555-5555</a:t>
            </a:r>
          </a:p>
        </p:txBody>
      </p:sp>
      <p:sp>
        <p:nvSpPr>
          <p:cNvPr id="3" name="Date Placeholder 2"/>
          <p:cNvSpPr>
            <a:spLocks noGrp="1"/>
          </p:cNvSpPr>
          <p:nvPr>
            <p:ph type="dt" sz="half" idx="10"/>
          </p:nvPr>
        </p:nvSpPr>
        <p:spPr bwMode="black"/>
        <p:txBody>
          <a:bodyPr/>
          <a:lstStyle>
            <a:lvl1pPr>
              <a:defRPr>
                <a:solidFill>
                  <a:schemeClr val="tx2"/>
                </a:solidFill>
              </a:defRPr>
            </a:lvl1pPr>
          </a:lstStyle>
          <a:p>
            <a:fld id="{466A75E6-E45B-4C5D-981E-7C8ED0C72F5D}" type="datetime1">
              <a:rPr lang="en-US" smtClean="0"/>
              <a:pPr/>
              <a:t>2/2/2026</a:t>
            </a:fld>
            <a:endParaRPr lang="en-US"/>
          </a:p>
        </p:txBody>
      </p:sp>
      <p:sp>
        <p:nvSpPr>
          <p:cNvPr id="5" name="Footer Placeholder 4"/>
          <p:cNvSpPr>
            <a:spLocks noGrp="1"/>
          </p:cNvSpPr>
          <p:nvPr>
            <p:ph type="ftr" sz="quarter" idx="12"/>
          </p:nvPr>
        </p:nvSpPr>
        <p:spPr bwMode="black"/>
        <p:txBody>
          <a:bodyPr/>
          <a:lstStyle>
            <a:lvl1pPr>
              <a:defRPr>
                <a:solidFill>
                  <a:schemeClr val="tx1"/>
                </a:solidFill>
              </a:defRPr>
            </a:lvl1pPr>
          </a:lstStyle>
          <a:p>
            <a:r>
              <a:rPr lang="en-US">
                <a:solidFill>
                  <a:schemeClr val="tx2"/>
                </a:solidFill>
              </a:rPr>
              <a:t>www.dli.mn.gov</a:t>
            </a:r>
          </a:p>
        </p:txBody>
      </p:sp>
      <p:sp>
        <p:nvSpPr>
          <p:cNvPr id="4" name="Slide Number Placeholder 3"/>
          <p:cNvSpPr>
            <a:spLocks noGrp="1"/>
          </p:cNvSpPr>
          <p:nvPr>
            <p:ph type="sldNum" sz="quarter" idx="11"/>
          </p:nvPr>
        </p:nvSpPr>
        <p:spPr bwMode="black"/>
        <p:txBody>
          <a:bodyPr/>
          <a:lstStyle>
            <a:lvl1pPr>
              <a:defRPr>
                <a:solidFill>
                  <a:schemeClr val="tx1"/>
                </a:solidFill>
              </a:defRPr>
            </a:lvl1pPr>
          </a:lstStyle>
          <a:p>
            <a:fld id="{48F63A3B-78C7-47BE-AE5E-E10140E04643}" type="slidenum">
              <a:rPr lang="en-US" smtClean="0"/>
              <a:pPr/>
              <a:t>‹#›</a:t>
            </a:fld>
            <a:endParaRPr lang="en-US"/>
          </a:p>
        </p:txBody>
      </p:sp>
      <p:sp>
        <p:nvSpPr>
          <p:cNvPr id="6" name="Rectangle 5"/>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DLI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424852" y="367741"/>
            <a:ext cx="3183297" cy="927174"/>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3" name="Content Placeholder 2"/>
          <p:cNvSpPr>
            <a:spLocks noGrp="1"/>
          </p:cNvSpPr>
          <p:nvPr>
            <p:ph idx="1"/>
          </p:nvPr>
        </p:nvSpPr>
        <p:spPr bwMode="black"/>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bwMode="black"/>
        <p:txBody>
          <a:bodyPr/>
          <a:lstStyle/>
          <a:p>
            <a:fld id="{824D5D47-1752-4D84-8BFB-C2F71A34C932}" type="datetime1">
              <a:rPr lang="en-US" smtClean="0"/>
              <a:t>2/2/2026</a:t>
            </a:fld>
            <a:endParaRPr lang="en-US"/>
          </a:p>
        </p:txBody>
      </p:sp>
      <p:sp>
        <p:nvSpPr>
          <p:cNvPr id="1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bwMode="black"/>
        <p:txBody>
          <a:bodyPr/>
          <a:lstStyle/>
          <a:p>
            <a:fld id="{7C198DD1-C477-482D-A126-3FBDD1778E48}" type="datetime1">
              <a:rPr lang="en-US" smtClean="0"/>
              <a:t>2/2/2026</a:t>
            </a:fld>
            <a:endParaRPr lang="en-US"/>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a:p>
        </p:txBody>
      </p:sp>
      <p:sp>
        <p:nvSpPr>
          <p:cNvPr id="10" name="Rectangle 9"/>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bwMode="auto">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3" name="Content Placeholder 2"/>
          <p:cNvSpPr>
            <a:spLocks noGrp="1"/>
          </p:cNvSpPr>
          <p:nvPr>
            <p:ph idx="1"/>
          </p:nvPr>
        </p:nvSpPr>
        <p:spPr bwMode="auto">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bwMode="black"/>
        <p:txBody>
          <a:bodyPr/>
          <a:lstStyle/>
          <a:p>
            <a:fld id="{9A198C9B-0587-4A1E-9E03-E4C9FE222F08}" type="datetime1">
              <a:rPr lang="en-US" smtClean="0"/>
              <a:t>2/2/2026</a:t>
            </a:fld>
            <a:endParaRPr lang="en-US"/>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l">
              <a:defRPr sz="3600">
                <a:solidFill>
                  <a:schemeClr val="bg1"/>
                </a:solidFill>
              </a:defRPr>
            </a:lvl1pPr>
          </a:lstStyle>
          <a:p>
            <a:r>
              <a:rPr lang="en-US"/>
              <a:t>Click to edit title</a:t>
            </a:r>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bwMode="black"/>
        <p:txBody>
          <a:bodyPr/>
          <a:lstStyle/>
          <a:p>
            <a:fld id="{5485A5BA-A5F9-4138-9E4B-FFD626F6437A}" type="datetime1">
              <a:rPr lang="en-US" smtClean="0"/>
              <a:t>2/2/2026</a:t>
            </a:fld>
            <a:endParaRPr lang="en-US"/>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www.dli.mn.gov</a:t>
            </a:r>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2/2/2026</a:t>
            </a:fld>
            <a:endParaRPr lang="en-US"/>
          </a:p>
        </p:txBody>
      </p:sp>
      <p:sp>
        <p:nvSpPr>
          <p:cNvPr id="12"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a:t>
            </a:r>
            <a:r>
              <a:rPr lang="en-US" err="1"/>
              <a:t>websiteurl</a:t>
            </a:r>
            <a:endParaRPr lang="en-US"/>
          </a:p>
        </p:txBody>
      </p:sp>
      <p:sp>
        <p:nvSpPr>
          <p:cNvPr id="6"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a:p>
        </p:txBody>
      </p:sp>
      <p:sp>
        <p:nvSpPr>
          <p:cNvPr id="5" name="TextBox 4">
            <a:extLst>
              <a:ext uri="{FF2B5EF4-FFF2-40B4-BE49-F238E27FC236}">
                <a16:creationId xmlns:a16="http://schemas.microsoft.com/office/drawing/2014/main" id="{822C0819-EB03-7AFB-BE4B-E53750EDF225}"/>
              </a:ext>
            </a:extLst>
          </p:cNvPr>
          <p:cNvSpPr txBox="1"/>
          <p:nvPr userDrawn="1"/>
        </p:nvSpPr>
        <p:spPr>
          <a:xfrm rot="19624617">
            <a:off x="2438985" y="1788927"/>
            <a:ext cx="7844415" cy="2939266"/>
          </a:xfrm>
          <a:prstGeom prst="rect">
            <a:avLst/>
          </a:prstGeom>
          <a:noFill/>
        </p:spPr>
        <p:txBody>
          <a:bodyPr wrap="square" rtlCol="0">
            <a:spAutoFit/>
          </a:bodyPr>
          <a:lstStyle/>
          <a:p>
            <a:r>
              <a:rPr lang="en-US" sz="18500">
                <a:solidFill>
                  <a:srgbClr val="E8E8E8"/>
                </a:solidFill>
                <a:effectLst>
                  <a:outerShdw blurRad="38100" dist="38100" dir="2700000" algn="tl">
                    <a:srgbClr val="000000">
                      <a:alpha val="43137"/>
                    </a:srgbClr>
                  </a:outerShdw>
                </a:effectLst>
              </a:rPr>
              <a:t>Sample</a:t>
            </a:r>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99" r:id="rId3"/>
    <p:sldLayoutId id="2147483795" r:id="rId4"/>
    <p:sldLayoutId id="2147483711" r:id="rId5"/>
    <p:sldLayoutId id="2147483712" r:id="rId6"/>
    <p:sldLayoutId id="2147483790" r:id="rId7"/>
    <p:sldLayoutId id="2147483789" r:id="rId8"/>
    <p:sldLayoutId id="2147483714" r:id="rId9"/>
    <p:sldLayoutId id="2147483820" r:id="rId10"/>
    <p:sldLayoutId id="2147483821" r:id="rId11"/>
    <p:sldLayoutId id="2147483822" r:id="rId12"/>
    <p:sldLayoutId id="2147483823" r:id="rId13"/>
    <p:sldLayoutId id="2147483738" r:id="rId14"/>
    <p:sldLayoutId id="2147483739" r:id="rId15"/>
    <p:sldLayoutId id="2147483780" r:id="rId16"/>
    <p:sldLayoutId id="2147483773" r:id="rId17"/>
    <p:sldLayoutId id="2147483800" r:id="rId18"/>
    <p:sldLayoutId id="2147483688" r:id="rId19"/>
    <p:sldLayoutId id="2147483801" r:id="rId20"/>
    <p:sldLayoutId id="2147483802" r:id="rId21"/>
    <p:sldLayoutId id="2147483803" r:id="rId22"/>
    <p:sldLayoutId id="2147483744" r:id="rId23"/>
    <p:sldLayoutId id="2147483793" r:id="rId24"/>
    <p:sldLayoutId id="2147483772" r:id="rId25"/>
    <p:sldLayoutId id="2147483767" r:id="rId26"/>
    <p:sldLayoutId id="2147483769" r:id="rId27"/>
    <p:sldLayoutId id="2147483771" r:id="rId28"/>
    <p:sldLayoutId id="2147483770" r:id="rId29"/>
    <p:sldLayoutId id="2147483732" r:id="rId30"/>
    <p:sldLayoutId id="2147483794" r:id="rId31"/>
    <p:sldLayoutId id="2147483733" r:id="rId32"/>
    <p:sldLayoutId id="2147483747" r:id="rId33"/>
    <p:sldLayoutId id="2147483818" r:id="rId34"/>
    <p:sldLayoutId id="2147483805" r:id="rId35"/>
    <p:sldLayoutId id="2147483806" r:id="rId36"/>
    <p:sldLayoutId id="2147483750" r:id="rId37"/>
    <p:sldLayoutId id="2147483765" r:id="rId38"/>
    <p:sldLayoutId id="2147483781" r:id="rId39"/>
    <p:sldLayoutId id="2147483809" r:id="rId40"/>
    <p:sldLayoutId id="2147483808" r:id="rId41"/>
    <p:sldLayoutId id="2147483807" r:id="rId42"/>
    <p:sldLayoutId id="2147483819" r:id="rId43"/>
    <p:sldLayoutId id="2147483754" r:id="rId44"/>
    <p:sldLayoutId id="2147483755" r:id="rId45"/>
    <p:sldLayoutId id="2147483759" r:id="rId46"/>
    <p:sldLayoutId id="2147483753" r:id="rId47"/>
    <p:sldLayoutId id="2147483763" r:id="rId48"/>
    <p:sldLayoutId id="2147483762" r:id="rId49"/>
    <p:sldLayoutId id="2147483797" r:id="rId50"/>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slides/_rels/slide19.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32.svg"/><Relationship Id="rId5" Type="http://schemas.openxmlformats.org/officeDocument/2006/relationships/image" Target="../media/image31.png"/><Relationship Id="rId10" Type="http://schemas.openxmlformats.org/officeDocument/2006/relationships/image" Target="../media/image36.svg"/><Relationship Id="rId4" Type="http://schemas.openxmlformats.org/officeDocument/2006/relationships/image" Target="../media/image30.svg"/><Relationship Id="rId9" Type="http://schemas.openxmlformats.org/officeDocument/2006/relationships/image" Target="../media/image3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mailto:dli.laborstandards@state.mn.us"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hyperlink" Target="https://exchange.nela.org/memberdirectory/findalawyer" TargetMode="External"/><Relationship Id="rId2" Type="http://schemas.openxmlformats.org/officeDocument/2006/relationships/hyperlink" Target="https://www.ag.state.mn.us/Consumer/Publications/HiringAnAttorney.asp" TargetMode="External"/><Relationship Id="rId1" Type="http://schemas.openxmlformats.org/officeDocument/2006/relationships/slideLayout" Target="../slideLayouts/slideLayout6.xml"/><Relationship Id="rId4" Type="http://schemas.openxmlformats.org/officeDocument/2006/relationships/hyperlink" Target="https://www.vlnmn.org/help/"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3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hyperlink" Target="https://dli.mn.gov/sick-leave-FAQs" TargetMode="External"/><Relationship Id="rId7" Type="http://schemas.openxmlformats.org/officeDocument/2006/relationships/hyperlink" Target="https://dli.mn.gov/breaks" TargetMode="External"/><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hyperlink" Target="https://www.revisor.mn.gov/statutes/cite/177.254" TargetMode="External"/><Relationship Id="rId5" Type="http://schemas.openxmlformats.org/officeDocument/2006/relationships/hyperlink" Target="https://www.revisor.mn.gov/statutes/cite/177.253" TargetMode="External"/><Relationship Id="rId4" Type="http://schemas.openxmlformats.org/officeDocument/2006/relationships/hyperlink" Target="https://pl.mn.gov/"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s://www.revisor.mn.gov/rules/5206/" TargetMode="External"/><Relationship Id="rId3" Type="http://schemas.openxmlformats.org/officeDocument/2006/relationships/hyperlink" Target="https://www.dli.mn.gov/about-department/our-areas-service/minnesota-osha-compliance" TargetMode="External"/><Relationship Id="rId7" Type="http://schemas.openxmlformats.org/officeDocument/2006/relationships/hyperlink" Target="https://view.officeapps.live.com/op/view.aspx?src=https%3A%2F%2Fwww.dli.mn.gov%2Fsites%2Fdefault%2Ffiles%2Fdoc%2Fhazcom_ertk_model_program.docx&amp;wdOrigin=BROWSELINK"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 Id="rId6" Type="http://schemas.openxmlformats.org/officeDocument/2006/relationships/hyperlink" Target="https://www.dli.mn.gov/workers/worker-rights-and-protection/safety-and-health-workers" TargetMode="External"/><Relationship Id="rId5" Type="http://schemas.openxmlformats.org/officeDocument/2006/relationships/hyperlink" Target="https://www.revisor.mn.gov/statutes/cite/182.6551" TargetMode="External"/><Relationship Id="rId10" Type="http://schemas.openxmlformats.org/officeDocument/2006/relationships/hyperlink" Target="https://www.nlrb.gov/about-nlrb/rights-we-protect/your-rights/your-rights-to-discuss-wages" TargetMode="External"/><Relationship Id="rId4" Type="http://schemas.openxmlformats.org/officeDocument/2006/relationships/hyperlink" Target="https://www.dli.mn.gov/sites/default/files/pdf/sph_long-term_care_mn_update.pdf" TargetMode="External"/><Relationship Id="rId9" Type="http://schemas.openxmlformats.org/officeDocument/2006/relationships/hyperlink" Target="https://www.dli.mn.gov/business/workplace-safety-and-health/mnosha-compliance-ergonomics"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3" Type="http://schemas.openxmlformats.org/officeDocument/2006/relationships/hyperlink" Target="https://dli.mn.gov/about-department/boards-and-councils/nursing-home-workforce-standards-board" TargetMode="External"/><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5.svg"/></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Layout" Target="../slideLayouts/slideLayout6.xml"/><Relationship Id="rId4" Type="http://schemas.openxmlformats.org/officeDocument/2006/relationships/image" Target="../media/image20.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F6CC6-806A-32A0-2C7A-C5F016531C22}"/>
              </a:ext>
            </a:extLst>
          </p:cNvPr>
          <p:cNvSpPr>
            <a:spLocks noGrp="1"/>
          </p:cNvSpPr>
          <p:nvPr>
            <p:ph type="ctrTitle"/>
          </p:nvPr>
        </p:nvSpPr>
        <p:spPr>
          <a:xfrm>
            <a:off x="0" y="4198396"/>
            <a:ext cx="12192000" cy="1199223"/>
          </a:xfrm>
        </p:spPr>
        <p:txBody>
          <a:bodyPr/>
          <a:lstStyle/>
          <a:p>
            <a:r>
              <a:rPr lang="en-US"/>
              <a:t>Sample curriculum</a:t>
            </a:r>
          </a:p>
        </p:txBody>
      </p:sp>
      <p:pic>
        <p:nvPicPr>
          <p:cNvPr id="8" name="Picture 7" descr="Logo:  Minnesota Nursing Home Workforce Standards Board">
            <a:extLst>
              <a:ext uri="{FF2B5EF4-FFF2-40B4-BE49-F238E27FC236}">
                <a16:creationId xmlns:a16="http://schemas.microsoft.com/office/drawing/2014/main" id="{2BC607F2-7E73-C9ED-DA1D-AD110D3BB10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235" y="5477101"/>
            <a:ext cx="4567610" cy="1288795"/>
          </a:xfrm>
          <a:prstGeom prst="rect">
            <a:avLst/>
          </a:prstGeom>
        </p:spPr>
      </p:pic>
      <p:sp>
        <p:nvSpPr>
          <p:cNvPr id="5" name="Footer Placeholder 4">
            <a:extLst>
              <a:ext uri="{FF2B5EF4-FFF2-40B4-BE49-F238E27FC236}">
                <a16:creationId xmlns:a16="http://schemas.microsoft.com/office/drawing/2014/main" id="{CD1843AA-D13C-1190-2740-9DB7FE5B313E}"/>
              </a:ext>
              <a:ext uri="{C183D7F6-B498-43B3-948B-1728B52AA6E4}">
                <adec:decorative xmlns:adec="http://schemas.microsoft.com/office/drawing/2017/decorative" val="1"/>
              </a:ext>
            </a:extLst>
          </p:cNvPr>
          <p:cNvSpPr>
            <a:spLocks noGrp="1"/>
          </p:cNvSpPr>
          <p:nvPr>
            <p:ph type="ftr" sz="quarter" idx="3"/>
          </p:nvPr>
        </p:nvSpPr>
        <p:spPr>
          <a:xfrm>
            <a:off x="5420782" y="6356350"/>
            <a:ext cx="1313385" cy="365125"/>
          </a:xfrm>
        </p:spPr>
        <p:txBody>
          <a:bodyPr/>
          <a:lstStyle/>
          <a:p>
            <a:r>
              <a:rPr lang="en-US"/>
              <a:t>dli.mn.gov</a:t>
            </a:r>
          </a:p>
        </p:txBody>
      </p:sp>
      <p:sp>
        <p:nvSpPr>
          <p:cNvPr id="6" name="Slide Number Placeholder 5">
            <a:extLst>
              <a:ext uri="{FF2B5EF4-FFF2-40B4-BE49-F238E27FC236}">
                <a16:creationId xmlns:a16="http://schemas.microsoft.com/office/drawing/2014/main" id="{7E4C0FF2-AAF9-AB11-DF21-21233D901A11}"/>
              </a:ext>
              <a:ext uri="{C183D7F6-B498-43B3-948B-1728B52AA6E4}">
                <adec:decorative xmlns:adec="http://schemas.microsoft.com/office/drawing/2017/decorative" val="1"/>
              </a:ext>
            </a:extLst>
          </p:cNvPr>
          <p:cNvSpPr>
            <a:spLocks noGrp="1"/>
          </p:cNvSpPr>
          <p:nvPr>
            <p:ph type="sldNum" sz="quarter" idx="16"/>
          </p:nvPr>
        </p:nvSpPr>
        <p:spPr/>
        <p:txBody>
          <a:bodyPr/>
          <a:lstStyle/>
          <a:p>
            <a:fld id="{48F63A3B-78C7-47BE-AE5E-E10140E04643}" type="slidenum">
              <a:rPr lang="en-US" smtClean="0"/>
              <a:pPr/>
              <a:t>1</a:t>
            </a:fld>
            <a:endParaRPr lang="en-US"/>
          </a:p>
        </p:txBody>
      </p:sp>
    </p:spTree>
    <p:extLst>
      <p:ext uri="{BB962C8B-B14F-4D97-AF65-F5344CB8AC3E}">
        <p14:creationId xmlns:p14="http://schemas.microsoft.com/office/powerpoint/2010/main" val="801820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7DD41A-B65D-6BDE-A46D-44A4DFD75A54}"/>
              </a:ext>
              <a:ext uri="{C183D7F6-B498-43B3-948B-1728B52AA6E4}">
                <adec:decorative xmlns:adec="http://schemas.microsoft.com/office/drawing/2017/decorative" val="1"/>
              </a:ext>
            </a:extLst>
          </p:cNvPr>
          <p:cNvSpPr>
            <a:spLocks noGrp="1"/>
          </p:cNvSpPr>
          <p:nvPr>
            <p:ph type="title"/>
          </p:nvPr>
        </p:nvSpPr>
        <p:spPr>
          <a:xfrm>
            <a:off x="2299474" y="1609867"/>
            <a:ext cx="7593051" cy="3638266"/>
          </a:xfrm>
          <a:solidFill>
            <a:srgbClr val="78BE21">
              <a:alpha val="87843"/>
            </a:srgbClr>
          </a:solidFill>
        </p:spPr>
        <p:txBody>
          <a:bodyPr/>
          <a:lstStyle/>
          <a:p>
            <a:r>
              <a:rPr lang="en-US" sz="3600" b="1" dirty="0"/>
              <a:t>Question break 1 </a:t>
            </a:r>
          </a:p>
        </p:txBody>
      </p:sp>
    </p:spTree>
    <p:extLst>
      <p:ext uri="{BB962C8B-B14F-4D97-AF65-F5344CB8AC3E}">
        <p14:creationId xmlns:p14="http://schemas.microsoft.com/office/powerpoint/2010/main" val="3819542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E5582-AA44-B845-944E-2FDF1F0C24E8}"/>
              </a:ext>
            </a:extLst>
          </p:cNvPr>
          <p:cNvSpPr>
            <a:spLocks noGrp="1"/>
          </p:cNvSpPr>
          <p:nvPr>
            <p:ph type="ctrTitle"/>
          </p:nvPr>
        </p:nvSpPr>
        <p:spPr/>
        <p:txBody>
          <a:bodyPr/>
          <a:lstStyle/>
          <a:p>
            <a:r>
              <a:rPr lang="en-US"/>
              <a:t>Wages and other standards</a:t>
            </a:r>
          </a:p>
        </p:txBody>
      </p:sp>
    </p:spTree>
    <p:extLst>
      <p:ext uri="{BB962C8B-B14F-4D97-AF65-F5344CB8AC3E}">
        <p14:creationId xmlns:p14="http://schemas.microsoft.com/office/powerpoint/2010/main" val="1507152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Wages and other standards, 1 of 3 </a:t>
            </a:r>
            <a:r>
              <a:rPr lang="en-US" sz="2400" dirty="0"/>
              <a:t>[please edit highlighted text]</a:t>
            </a:r>
            <a:endParaRPr lang="en-US" dirty="0"/>
          </a:p>
        </p:txBody>
      </p:sp>
      <p:sp>
        <p:nvSpPr>
          <p:cNvPr id="3" name="Content Placeholder 2">
            <a:extLst>
              <a:ext uri="{FF2B5EF4-FFF2-40B4-BE49-F238E27FC236}">
                <a16:creationId xmlns:a16="http://schemas.microsoft.com/office/drawing/2014/main" id="{AADB1BC5-3B40-F411-FC20-27DFC3D1D728}"/>
              </a:ext>
            </a:extLst>
          </p:cNvPr>
          <p:cNvSpPr>
            <a:spLocks noGrp="1"/>
          </p:cNvSpPr>
          <p:nvPr>
            <p:ph idx="1"/>
          </p:nvPr>
        </p:nvSpPr>
        <p:spPr>
          <a:xfrm>
            <a:off x="111201" y="1384875"/>
            <a:ext cx="10340738" cy="4977338"/>
          </a:xfrm>
        </p:spPr>
        <p:txBody>
          <a:bodyPr>
            <a:noAutofit/>
          </a:bodyPr>
          <a:lstStyle/>
          <a:p>
            <a:pPr marL="0" marR="0" indent="0">
              <a:spcBef>
                <a:spcPts val="1000"/>
              </a:spcBef>
              <a:spcAft>
                <a:spcPts val="1000"/>
              </a:spcAft>
              <a:buNone/>
            </a:pP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The Minnesota Legislature appropriated money to fund these wages in 2025 and the federal government </a:t>
            </a:r>
            <a:r>
              <a:rPr lang="en-US" sz="2000">
                <a:solidFill>
                  <a:schemeClr val="tx2"/>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(“approved” or “is expected to approve”)</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the reimbursement rates for nursing homes in 2026.</a:t>
            </a:r>
            <a:endParaRPr lang="en-US" sz="1400">
              <a:solidFill>
                <a:schemeClr val="tx2"/>
              </a:solidFill>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2000"/>
              </a:lnSpc>
              <a:spcBef>
                <a:spcPts val="1000"/>
              </a:spcBef>
              <a:spcAft>
                <a:spcPts val="1000"/>
              </a:spcAft>
              <a:buNone/>
            </a:pPr>
            <a:endParaRPr lang="en-US" sz="1400">
              <a:solidFill>
                <a:schemeClr val="tx2"/>
              </a:solidFill>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2000"/>
              </a:lnSpc>
              <a:spcBef>
                <a:spcPts val="1000"/>
              </a:spcBef>
              <a:spcAft>
                <a:spcPts val="1000"/>
              </a:spcAft>
              <a:buNone/>
            </a:pPr>
            <a:endParaRPr lang="en-US" sz="14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spcBef>
                <a:spcPts val="1000"/>
              </a:spcBef>
              <a:spcAft>
                <a:spcPts val="1000"/>
              </a:spcAft>
              <a:buNone/>
            </a:pPr>
            <a:endParaRPr lang="en-US" sz="14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Rectangle: Single Corner Snipped 3">
            <a:extLst>
              <a:ext uri="{FF2B5EF4-FFF2-40B4-BE49-F238E27FC236}">
                <a16:creationId xmlns:a16="http://schemas.microsoft.com/office/drawing/2014/main" id="{220F4CBD-637B-15DB-995C-BE337B52A7B1}"/>
              </a:ext>
            </a:extLst>
          </p:cNvPr>
          <p:cNvSpPr/>
          <p:nvPr/>
        </p:nvSpPr>
        <p:spPr>
          <a:xfrm flipH="1">
            <a:off x="10406777" y="939639"/>
            <a:ext cx="1569308" cy="1631326"/>
          </a:xfrm>
          <a:prstGeom prst="snip1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2"/>
                </a:solidFill>
              </a:rPr>
              <a:t>The text on this slide was replaced with this sentence</a:t>
            </a:r>
          </a:p>
        </p:txBody>
      </p:sp>
      <p:graphicFrame>
        <p:nvGraphicFramePr>
          <p:cNvPr id="9" name="Table 8" descr="This table details the minimum wages that apply 30 days after federal approval and the minimum wages that apply as of Jan. 1, 2027. The occupations listed are general wage, certified nursing assistant, trained medication aide, and licensed practical nurse. ">
            <a:extLst>
              <a:ext uri="{FF2B5EF4-FFF2-40B4-BE49-F238E27FC236}">
                <a16:creationId xmlns:a16="http://schemas.microsoft.com/office/drawing/2014/main" id="{C4249088-DF12-3F5E-C2E7-EE019A72922C}"/>
              </a:ext>
            </a:extLst>
          </p:cNvPr>
          <p:cNvGraphicFramePr>
            <a:graphicFrameLocks noGrp="1"/>
          </p:cNvGraphicFramePr>
          <p:nvPr>
            <p:extLst>
              <p:ext uri="{D42A27DB-BD31-4B8C-83A1-F6EECF244321}">
                <p14:modId xmlns:p14="http://schemas.microsoft.com/office/powerpoint/2010/main" val="1150109936"/>
              </p:ext>
            </p:extLst>
          </p:nvPr>
        </p:nvGraphicFramePr>
        <p:xfrm>
          <a:off x="602833" y="2579504"/>
          <a:ext cx="6982389" cy="2844573"/>
        </p:xfrm>
        <a:graphic>
          <a:graphicData uri="http://schemas.openxmlformats.org/drawingml/2006/table">
            <a:tbl>
              <a:tblPr firstRow="1" firstCol="1" bandRow="1">
                <a:tableStyleId>{5C22544A-7EE6-4342-B048-85BDC9FD1C3A}</a:tableStyleId>
              </a:tblPr>
              <a:tblGrid>
                <a:gridCol w="2327001">
                  <a:extLst>
                    <a:ext uri="{9D8B030D-6E8A-4147-A177-3AD203B41FA5}">
                      <a16:colId xmlns:a16="http://schemas.microsoft.com/office/drawing/2014/main" val="709855576"/>
                    </a:ext>
                  </a:extLst>
                </a:gridCol>
                <a:gridCol w="2327694">
                  <a:extLst>
                    <a:ext uri="{9D8B030D-6E8A-4147-A177-3AD203B41FA5}">
                      <a16:colId xmlns:a16="http://schemas.microsoft.com/office/drawing/2014/main" val="2294355247"/>
                    </a:ext>
                  </a:extLst>
                </a:gridCol>
                <a:gridCol w="2327694">
                  <a:extLst>
                    <a:ext uri="{9D8B030D-6E8A-4147-A177-3AD203B41FA5}">
                      <a16:colId xmlns:a16="http://schemas.microsoft.com/office/drawing/2014/main" val="3028514108"/>
                    </a:ext>
                  </a:extLst>
                </a:gridCol>
              </a:tblGrid>
              <a:tr h="835807">
                <a:tc>
                  <a:txBody>
                    <a:bodyPr/>
                    <a:lstStyle/>
                    <a:p>
                      <a:pPr marL="0" marR="0" algn="ctr">
                        <a:lnSpc>
                          <a:spcPct val="112000"/>
                        </a:lnSpc>
                        <a:spcBef>
                          <a:spcPts val="1000"/>
                        </a:spcBef>
                        <a:spcAft>
                          <a:spcPts val="1000"/>
                        </a:spcAft>
                      </a:pPr>
                      <a:r>
                        <a:rPr lang="en-US" sz="1600" dirty="0">
                          <a:effectLst/>
                        </a:rPr>
                        <a:t>Occupation</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600">
                          <a:effectLst/>
                        </a:rPr>
                        <a:t>Minimum wage for the occupation </a:t>
                      </a:r>
                      <a:r>
                        <a:rPr lang="en-US" sz="1600" b="1" kern="1200">
                          <a:solidFill>
                            <a:schemeClr val="lt1"/>
                          </a:solidFill>
                          <a:effectLst/>
                          <a:latin typeface="+mn-lt"/>
                          <a:ea typeface="+mn-ea"/>
                          <a:cs typeface="+mn-cs"/>
                        </a:rPr>
                        <a:t>30 days after federal approval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600" dirty="0">
                          <a:effectLst/>
                        </a:rPr>
                        <a:t>Minimum wage for the occupation as of Jan. 1, 2027</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18073548"/>
                  </a:ext>
                </a:extLst>
              </a:tr>
              <a:tr h="331652">
                <a:tc>
                  <a:txBody>
                    <a:bodyPr/>
                    <a:lstStyle/>
                    <a:p>
                      <a:pPr marL="0" marR="0">
                        <a:lnSpc>
                          <a:spcPct val="112000"/>
                        </a:lnSpc>
                        <a:spcBef>
                          <a:spcPts val="1000"/>
                        </a:spcBef>
                        <a:spcAft>
                          <a:spcPts val="1000"/>
                        </a:spcAft>
                      </a:pPr>
                      <a:r>
                        <a:rPr lang="en-US" sz="1400">
                          <a:effectLst/>
                        </a:rPr>
                        <a:t>General wage</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400">
                          <a:effectLst/>
                        </a:rPr>
                        <a:t>$19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400">
                          <a:effectLst/>
                        </a:rPr>
                        <a:t>$20.50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73589095"/>
                  </a:ext>
                </a:extLst>
              </a:tr>
              <a:tr h="559038">
                <a:tc>
                  <a:txBody>
                    <a:bodyPr/>
                    <a:lstStyle/>
                    <a:p>
                      <a:pPr marL="0" marR="0">
                        <a:lnSpc>
                          <a:spcPct val="112000"/>
                        </a:lnSpc>
                        <a:spcBef>
                          <a:spcPts val="1000"/>
                        </a:spcBef>
                        <a:spcAft>
                          <a:spcPts val="1000"/>
                        </a:spcAft>
                      </a:pPr>
                      <a:r>
                        <a:rPr lang="en-US" sz="1400">
                          <a:effectLst/>
                        </a:rPr>
                        <a:t>Certified nursing assistant (CNA)</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400">
                          <a:effectLst/>
                        </a:rPr>
                        <a:t>$22.50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400">
                          <a:effectLst/>
                        </a:rPr>
                        <a:t>$24</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55104612"/>
                  </a:ext>
                </a:extLst>
              </a:tr>
              <a:tr h="559038">
                <a:tc>
                  <a:txBody>
                    <a:bodyPr/>
                    <a:lstStyle/>
                    <a:p>
                      <a:pPr marL="0" marR="0">
                        <a:lnSpc>
                          <a:spcPct val="112000"/>
                        </a:lnSpc>
                        <a:spcBef>
                          <a:spcPts val="1000"/>
                        </a:spcBef>
                        <a:spcAft>
                          <a:spcPts val="1000"/>
                        </a:spcAft>
                      </a:pPr>
                      <a:r>
                        <a:rPr lang="en-US" sz="1400">
                          <a:effectLst/>
                        </a:rPr>
                        <a:t>Trained medication aide (TMA)</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400">
                          <a:effectLst/>
                        </a:rPr>
                        <a:t>$23.50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400">
                          <a:effectLst/>
                        </a:rPr>
                        <a:t>$25</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22142768"/>
                  </a:ext>
                </a:extLst>
              </a:tr>
              <a:tr h="559038">
                <a:tc>
                  <a:txBody>
                    <a:bodyPr/>
                    <a:lstStyle/>
                    <a:p>
                      <a:pPr marL="0" marR="0">
                        <a:lnSpc>
                          <a:spcPct val="112000"/>
                        </a:lnSpc>
                        <a:spcBef>
                          <a:spcPts val="1000"/>
                        </a:spcBef>
                        <a:spcAft>
                          <a:spcPts val="1000"/>
                        </a:spcAft>
                      </a:pPr>
                      <a:r>
                        <a:rPr lang="en-US" sz="1400">
                          <a:effectLst/>
                        </a:rPr>
                        <a:t>Licensed practical nurse (LPN)</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400">
                          <a:effectLst/>
                        </a:rPr>
                        <a:t>$27</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2000"/>
                        </a:lnSpc>
                        <a:spcBef>
                          <a:spcPts val="1000"/>
                        </a:spcBef>
                        <a:spcAft>
                          <a:spcPts val="1000"/>
                        </a:spcAft>
                      </a:pPr>
                      <a:r>
                        <a:rPr lang="en-US" sz="1400" dirty="0">
                          <a:effectLst/>
                        </a:rPr>
                        <a:t>$28.50</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64750656"/>
                  </a:ext>
                </a:extLst>
              </a:tr>
            </a:tbl>
          </a:graphicData>
        </a:graphic>
      </p:graphicFrame>
      <p:grpSp>
        <p:nvGrpSpPr>
          <p:cNvPr id="14" name="Group 13" descr="This is a text box that defines who is covered by the general minimum wage standards.">
            <a:extLst>
              <a:ext uri="{FF2B5EF4-FFF2-40B4-BE49-F238E27FC236}">
                <a16:creationId xmlns:a16="http://schemas.microsoft.com/office/drawing/2014/main" id="{823B0716-CA1E-D836-F9D7-81A4DA585B22}"/>
              </a:ext>
              <a:ext uri="{C183D7F6-B498-43B3-948B-1728B52AA6E4}">
                <adec:decorative xmlns:adec="http://schemas.microsoft.com/office/drawing/2017/decorative" val="0"/>
              </a:ext>
            </a:extLst>
          </p:cNvPr>
          <p:cNvGrpSpPr/>
          <p:nvPr/>
        </p:nvGrpSpPr>
        <p:grpSpPr>
          <a:xfrm>
            <a:off x="7828961" y="2756446"/>
            <a:ext cx="3524839" cy="2316301"/>
            <a:chOff x="838200" y="3932320"/>
            <a:chExt cx="3379236" cy="2040908"/>
          </a:xfrm>
        </p:grpSpPr>
        <p:sp>
          <p:nvSpPr>
            <p:cNvPr id="10" name="TextBox 9">
              <a:extLst>
                <a:ext uri="{FF2B5EF4-FFF2-40B4-BE49-F238E27FC236}">
                  <a16:creationId xmlns:a16="http://schemas.microsoft.com/office/drawing/2014/main" id="{B28A9BA5-49A0-F565-F6F5-F779C96E663B}"/>
                </a:ext>
              </a:extLst>
            </p:cNvPr>
            <p:cNvSpPr txBox="1"/>
            <p:nvPr/>
          </p:nvSpPr>
          <p:spPr>
            <a:xfrm>
              <a:off x="969241" y="4099389"/>
              <a:ext cx="3145018" cy="1599986"/>
            </a:xfrm>
            <a:prstGeom prst="rect">
              <a:avLst/>
            </a:prstGeom>
            <a:noFill/>
          </p:spPr>
          <p:txBody>
            <a:bodyPr wrap="square" rtlCol="0">
              <a:spAutoFit/>
            </a:bodyPr>
            <a:lstStyle/>
            <a:p>
              <a:r>
                <a:rPr lang="en-US" sz="1400">
                  <a:solidFill>
                    <a:schemeClr val="tx2"/>
                  </a:solidFill>
                </a:rPr>
                <a:t>Note:  The general minimum wage applies to all nursing home workers as defined by the Nursing Home Workforce Standards Board Act who are not otherwise noted in this chart. For further clarification about who meets the definition of nursing home worker, see Minn. Stat. 181.211, subdivision 9.</a:t>
              </a:r>
            </a:p>
          </p:txBody>
        </p:sp>
        <p:sp>
          <p:nvSpPr>
            <p:cNvPr id="13" name="Speech Bubble: Rectangle with Corners Rounded 12">
              <a:extLst>
                <a:ext uri="{FF2B5EF4-FFF2-40B4-BE49-F238E27FC236}">
                  <a16:creationId xmlns:a16="http://schemas.microsoft.com/office/drawing/2014/main" id="{A90F5707-DF26-4B2E-F2B6-C63355D6B459}"/>
                </a:ext>
              </a:extLst>
            </p:cNvPr>
            <p:cNvSpPr/>
            <p:nvPr/>
          </p:nvSpPr>
          <p:spPr>
            <a:xfrm flipH="1">
              <a:off x="838200" y="3932320"/>
              <a:ext cx="3379236" cy="2040908"/>
            </a:xfrm>
            <a:prstGeom prst="wedgeRoundRectCallout">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a:xfrm>
            <a:off x="3302176" y="6304421"/>
            <a:ext cx="5587647" cy="365125"/>
          </a:xfrm>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a:xfrm>
            <a:off x="9891132" y="6362213"/>
            <a:ext cx="1462668" cy="365125"/>
          </a:xfrm>
        </p:spPr>
        <p:txBody>
          <a:bodyPr/>
          <a:lstStyle/>
          <a:p>
            <a:fld id="{48F63A3B-78C7-47BE-AE5E-E10140E04643}" type="slidenum">
              <a:rPr lang="en-US" smtClean="0"/>
              <a:t>12</a:t>
            </a:fld>
            <a:endParaRPr lang="en-US"/>
          </a:p>
        </p:txBody>
      </p:sp>
    </p:spTree>
    <p:extLst>
      <p:ext uri="{BB962C8B-B14F-4D97-AF65-F5344CB8AC3E}">
        <p14:creationId xmlns:p14="http://schemas.microsoft.com/office/powerpoint/2010/main" val="883180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a:t>Wages and other standards [optional waiver slide]</a:t>
            </a:r>
          </a:p>
        </p:txBody>
      </p:sp>
      <p:grpSp>
        <p:nvGrpSpPr>
          <p:cNvPr id="7" name="Group 6" descr="This box highlights that the certified worker organization should edit this slide if the facility in which they are presenting has recieved a waiver or variance. ">
            <a:extLst>
              <a:ext uri="{FF2B5EF4-FFF2-40B4-BE49-F238E27FC236}">
                <a16:creationId xmlns:a16="http://schemas.microsoft.com/office/drawing/2014/main" id="{57B4F51F-19E3-7693-FBF3-A1E2F773C194}"/>
              </a:ext>
            </a:extLst>
          </p:cNvPr>
          <p:cNvGrpSpPr/>
          <p:nvPr/>
        </p:nvGrpSpPr>
        <p:grpSpPr>
          <a:xfrm>
            <a:off x="325514" y="1447061"/>
            <a:ext cx="11540971" cy="1535837"/>
            <a:chOff x="532660" y="1402672"/>
            <a:chExt cx="11540971" cy="1535837"/>
          </a:xfrm>
          <a:noFill/>
        </p:grpSpPr>
        <p:sp>
          <p:nvSpPr>
            <p:cNvPr id="20" name="TextBox 19">
              <a:extLst>
                <a:ext uri="{FF2B5EF4-FFF2-40B4-BE49-F238E27FC236}">
                  <a16:creationId xmlns:a16="http://schemas.microsoft.com/office/drawing/2014/main" id="{834F1750-64B4-7292-1AC0-AE2C35FC0E65}"/>
                </a:ext>
              </a:extLst>
            </p:cNvPr>
            <p:cNvSpPr txBox="1"/>
            <p:nvPr/>
          </p:nvSpPr>
          <p:spPr>
            <a:xfrm>
              <a:off x="605908" y="1716774"/>
              <a:ext cx="11317535" cy="707886"/>
            </a:xfrm>
            <a:prstGeom prst="rect">
              <a:avLst/>
            </a:prstGeom>
            <a:grpFill/>
            <a:ln>
              <a:noFill/>
            </a:ln>
          </p:spPr>
          <p:txBody>
            <a:bodyPr wrap="square">
              <a:spAutoFit/>
            </a:bodyPr>
            <a:lstStyle/>
            <a:p>
              <a:pPr>
                <a:spcBef>
                  <a:spcPts val="1000"/>
                </a:spcBef>
                <a:spcAft>
                  <a:spcPts val="1000"/>
                </a:spcAft>
              </a:pPr>
              <a:r>
                <a:rPr lang="en-US" sz="2000">
                  <a:solidFill>
                    <a:schemeClr val="tx2"/>
                  </a:solidFill>
                </a:rPr>
                <a:t>If a nursing home has a waiver or variance from the minimum wages, note that it has a waiver and what the terms are and what the minimum wages are associated with those terms in this slide.</a:t>
              </a:r>
            </a:p>
          </p:txBody>
        </p:sp>
        <p:sp>
          <p:nvSpPr>
            <p:cNvPr id="3" name="Rectangle 2">
              <a:extLst>
                <a:ext uri="{FF2B5EF4-FFF2-40B4-BE49-F238E27FC236}">
                  <a16:creationId xmlns:a16="http://schemas.microsoft.com/office/drawing/2014/main" id="{A3B7E0D0-E7C9-AC03-165A-B9AFCE5945A1}"/>
                </a:ext>
                <a:ext uri="{C183D7F6-B498-43B3-948B-1728B52AA6E4}">
                  <adec:decorative xmlns:adec="http://schemas.microsoft.com/office/drawing/2017/decorative" val="1"/>
                </a:ext>
              </a:extLst>
            </p:cNvPr>
            <p:cNvSpPr/>
            <p:nvPr/>
          </p:nvSpPr>
          <p:spPr>
            <a:xfrm>
              <a:off x="532660" y="1402672"/>
              <a:ext cx="11540971" cy="1535837"/>
            </a:xfrm>
            <a:prstGeom prst="rect">
              <a:avLst/>
            </a:prstGeom>
            <a:grpFill/>
            <a:ln w="57150">
              <a:solidFill>
                <a:srgbClr val="FFC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13</a:t>
            </a:fld>
            <a:endParaRPr lang="en-US"/>
          </a:p>
        </p:txBody>
      </p:sp>
    </p:spTree>
    <p:extLst>
      <p:ext uri="{BB962C8B-B14F-4D97-AF65-F5344CB8AC3E}">
        <p14:creationId xmlns:p14="http://schemas.microsoft.com/office/powerpoint/2010/main" val="75738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Wages and other standards, 2 of 3 </a:t>
            </a:r>
          </a:p>
        </p:txBody>
      </p:sp>
      <p:sp>
        <p:nvSpPr>
          <p:cNvPr id="20" name="TextBox 19">
            <a:extLst>
              <a:ext uri="{FF2B5EF4-FFF2-40B4-BE49-F238E27FC236}">
                <a16:creationId xmlns:a16="http://schemas.microsoft.com/office/drawing/2014/main" id="{834F1750-64B4-7292-1AC0-AE2C35FC0E65}"/>
              </a:ext>
            </a:extLst>
          </p:cNvPr>
          <p:cNvSpPr txBox="1"/>
          <p:nvPr/>
        </p:nvSpPr>
        <p:spPr>
          <a:xfrm>
            <a:off x="437232" y="1517870"/>
            <a:ext cx="11317535" cy="707886"/>
          </a:xfrm>
          <a:prstGeom prst="rect">
            <a:avLst/>
          </a:prstGeom>
          <a:noFill/>
        </p:spPr>
        <p:txBody>
          <a:bodyPr wrap="square">
            <a:spAutoFit/>
          </a:bodyPr>
          <a:lstStyle/>
          <a:p>
            <a:pPr>
              <a:spcBef>
                <a:spcPts val="1000"/>
              </a:spcBef>
              <a:spcAft>
                <a:spcPts val="1000"/>
              </a:spcAft>
            </a:pPr>
            <a:r>
              <a:rPr lang="en-US" sz="2000" dirty="0">
                <a:solidFill>
                  <a:schemeClr val="tx2"/>
                </a:solidFill>
              </a:rPr>
              <a:t>If a nursing home worker works in the nursing home on one of the designated holidays, they must be paid at least a time and a half of their regular hourly wage for all hours worked during the holiday.</a:t>
            </a:r>
          </a:p>
        </p:txBody>
      </p:sp>
      <p:sp>
        <p:nvSpPr>
          <p:cNvPr id="3" name="TextBox 2">
            <a:extLst>
              <a:ext uri="{FF2B5EF4-FFF2-40B4-BE49-F238E27FC236}">
                <a16:creationId xmlns:a16="http://schemas.microsoft.com/office/drawing/2014/main" id="{B3FC6BB7-AEED-49B3-4AFC-6719F0FD16CC}"/>
              </a:ext>
            </a:extLst>
          </p:cNvPr>
          <p:cNvSpPr txBox="1"/>
          <p:nvPr/>
        </p:nvSpPr>
        <p:spPr>
          <a:xfrm>
            <a:off x="4171976" y="2544417"/>
            <a:ext cx="4077503" cy="646331"/>
          </a:xfrm>
          <a:prstGeom prst="rect">
            <a:avLst/>
          </a:prstGeom>
          <a:noFill/>
        </p:spPr>
        <p:txBody>
          <a:bodyPr wrap="square" rtlCol="0">
            <a:spAutoFit/>
          </a:bodyPr>
          <a:lstStyle/>
          <a:p>
            <a:pPr algn="ctr"/>
            <a:r>
              <a:rPr lang="en-US" b="1" dirty="0">
                <a:latin typeface="Calibri" panose="020F0502020204030204" pitchFamily="34" charset="0"/>
                <a:ea typeface="Times New Roman" panose="02020603050405020304" pitchFamily="18" charset="0"/>
                <a:cs typeface="Arial" panose="020B0604020202020204" pitchFamily="34" charset="0"/>
              </a:rPr>
              <a:t>Holiday pay effective Jan. 1, 2025</a:t>
            </a:r>
          </a:p>
          <a:p>
            <a:endParaRPr lang="en-US" dirty="0"/>
          </a:p>
        </p:txBody>
      </p:sp>
      <p:graphicFrame>
        <p:nvGraphicFramePr>
          <p:cNvPr id="25" name="Table 18" descr="This table lists the eleven holidays that are designated as holidays.">
            <a:extLst>
              <a:ext uri="{FF2B5EF4-FFF2-40B4-BE49-F238E27FC236}">
                <a16:creationId xmlns:a16="http://schemas.microsoft.com/office/drawing/2014/main" id="{4D8428E3-2A85-D205-32A5-8443B5E42B8E}"/>
              </a:ext>
            </a:extLst>
          </p:cNvPr>
          <p:cNvGraphicFramePr>
            <a:graphicFrameLocks noGrp="1"/>
          </p:cNvGraphicFramePr>
          <p:nvPr>
            <p:extLst>
              <p:ext uri="{D42A27DB-BD31-4B8C-83A1-F6EECF244321}">
                <p14:modId xmlns:p14="http://schemas.microsoft.com/office/powerpoint/2010/main" val="4088193020"/>
              </p:ext>
            </p:extLst>
          </p:nvPr>
        </p:nvGraphicFramePr>
        <p:xfrm>
          <a:off x="2323488" y="2982882"/>
          <a:ext cx="7545024" cy="3429328"/>
        </p:xfrm>
        <a:graphic>
          <a:graphicData uri="http://schemas.openxmlformats.org/drawingml/2006/table">
            <a:tbl>
              <a:tblPr firstRow="1" bandRow="1">
                <a:tableStyleId>{5C22544A-7EE6-4342-B048-85BDC9FD1C3A}</a:tableStyleId>
              </a:tblPr>
              <a:tblGrid>
                <a:gridCol w="3772512">
                  <a:extLst>
                    <a:ext uri="{9D8B030D-6E8A-4147-A177-3AD203B41FA5}">
                      <a16:colId xmlns:a16="http://schemas.microsoft.com/office/drawing/2014/main" val="2385323192"/>
                    </a:ext>
                  </a:extLst>
                </a:gridCol>
                <a:gridCol w="3772512">
                  <a:extLst>
                    <a:ext uri="{9D8B030D-6E8A-4147-A177-3AD203B41FA5}">
                      <a16:colId xmlns:a16="http://schemas.microsoft.com/office/drawing/2014/main" val="1841488158"/>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a:tc>
                <a:extLst>
                  <a:ext uri="{0D108BD9-81ED-4DB2-BD59-A6C34878D82A}">
                    <a16:rowId xmlns:a16="http://schemas.microsoft.com/office/drawing/2014/main" val="3518297393"/>
                  </a:ext>
                </a:extLst>
              </a:tr>
              <a:tr h="503248">
                <a:tc>
                  <a:txBody>
                    <a:bodyPr/>
                    <a:lstStyle/>
                    <a:p>
                      <a:r>
                        <a:rPr lang="en-US" sz="1400" kern="1200" dirty="0">
                          <a:solidFill>
                            <a:schemeClr val="dk1"/>
                          </a:solidFill>
                          <a:effectLst/>
                          <a:latin typeface="+mn-lt"/>
                          <a:ea typeface="+mn-ea"/>
                          <a:cs typeface="+mn-cs"/>
                        </a:rPr>
                        <a:t>New Year's Day, Jan. 1</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Labor Day, the first Monday in September</a:t>
                      </a:r>
                      <a:endParaRPr lang="en-US" sz="1400" dirty="0"/>
                    </a:p>
                  </a:txBody>
                  <a:tcPr/>
                </a:tc>
                <a:extLst>
                  <a:ext uri="{0D108BD9-81ED-4DB2-BD59-A6C34878D82A}">
                    <a16:rowId xmlns:a16="http://schemas.microsoft.com/office/drawing/2014/main" val="566129978"/>
                  </a:ext>
                </a:extLst>
              </a:tr>
              <a:tr h="2930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a:solidFill>
                            <a:schemeClr val="dk1"/>
                          </a:solidFill>
                          <a:effectLst/>
                          <a:latin typeface="+mn-lt"/>
                          <a:ea typeface="+mn-ea"/>
                          <a:cs typeface="+mn-cs"/>
                        </a:rPr>
                        <a:t>Martin Luther King’s Birthday, the third Monday in January</a:t>
                      </a:r>
                      <a:endParaRPr 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Indigenous Peoples Day, the second Monday in October</a:t>
                      </a:r>
                      <a:endParaRPr lang="en-US" sz="1400" dirty="0"/>
                    </a:p>
                  </a:txBody>
                  <a:tcPr/>
                </a:tc>
                <a:extLst>
                  <a:ext uri="{0D108BD9-81ED-4DB2-BD59-A6C34878D82A}">
                    <a16:rowId xmlns:a16="http://schemas.microsoft.com/office/drawing/2014/main" val="1042580191"/>
                  </a:ext>
                </a:extLst>
              </a:tr>
              <a:tr h="3871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a:solidFill>
                            <a:schemeClr val="dk1"/>
                          </a:solidFill>
                          <a:effectLst/>
                          <a:latin typeface="+mn-lt"/>
                          <a:ea typeface="+mn-ea"/>
                          <a:cs typeface="+mn-cs"/>
                        </a:rPr>
                        <a:t>Washington's and Lincoln's Birthday, the third Monday in February</a:t>
                      </a:r>
                      <a:endParaRPr 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Veterans Day, Nov. 11</a:t>
                      </a:r>
                      <a:endParaRPr lang="en-US" sz="1400" dirty="0"/>
                    </a:p>
                    <a:p>
                      <a:endParaRPr lang="en-US" sz="1400" dirty="0"/>
                    </a:p>
                  </a:txBody>
                  <a:tcPr/>
                </a:tc>
                <a:extLst>
                  <a:ext uri="{0D108BD9-81ED-4DB2-BD59-A6C34878D82A}">
                    <a16:rowId xmlns:a16="http://schemas.microsoft.com/office/drawing/2014/main" val="2507053596"/>
                  </a:ext>
                </a:extLst>
              </a:tr>
              <a:tr h="387114">
                <a:tc>
                  <a:txBody>
                    <a:bodyPr/>
                    <a:lstStyle/>
                    <a:p>
                      <a:r>
                        <a:rPr lang="en-US" sz="1400" kern="1200">
                          <a:solidFill>
                            <a:schemeClr val="dk1"/>
                          </a:solidFill>
                          <a:effectLst/>
                          <a:latin typeface="+mn-lt"/>
                          <a:ea typeface="+mn-ea"/>
                          <a:cs typeface="+mn-cs"/>
                        </a:rPr>
                        <a:t>Memorial Day, the last Monday in May</a:t>
                      </a:r>
                      <a:endParaRPr 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Thanksgiving Day, the fourth Thursday in November</a:t>
                      </a:r>
                      <a:endParaRPr lang="en-US" sz="1400" dirty="0"/>
                    </a:p>
                  </a:txBody>
                  <a:tcPr/>
                </a:tc>
                <a:extLst>
                  <a:ext uri="{0D108BD9-81ED-4DB2-BD59-A6C34878D82A}">
                    <a16:rowId xmlns:a16="http://schemas.microsoft.com/office/drawing/2014/main" val="131942891"/>
                  </a:ext>
                </a:extLst>
              </a:tr>
              <a:tr h="3871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a:solidFill>
                            <a:schemeClr val="dk1"/>
                          </a:solidFill>
                          <a:effectLst/>
                          <a:latin typeface="+mn-lt"/>
                          <a:ea typeface="+mn-ea"/>
                          <a:cs typeface="+mn-cs"/>
                        </a:rPr>
                        <a:t>Juneteenth, June 19</a:t>
                      </a:r>
                      <a:endParaRPr lang="en-US" sz="1400"/>
                    </a:p>
                    <a:p>
                      <a:endParaRPr 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Christmas Day, Dec. 25</a:t>
                      </a:r>
                      <a:endParaRPr lang="en-US" sz="1400" dirty="0"/>
                    </a:p>
                    <a:p>
                      <a:endParaRPr lang="en-US" sz="1400" dirty="0"/>
                    </a:p>
                  </a:txBody>
                  <a:tcPr/>
                </a:tc>
                <a:extLst>
                  <a:ext uri="{0D108BD9-81ED-4DB2-BD59-A6C34878D82A}">
                    <a16:rowId xmlns:a16="http://schemas.microsoft.com/office/drawing/2014/main" val="1629094055"/>
                  </a:ext>
                </a:extLst>
              </a:tr>
              <a:tr h="3871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a:solidFill>
                            <a:schemeClr val="dk1"/>
                          </a:solidFill>
                          <a:effectLst/>
                          <a:latin typeface="+mn-lt"/>
                          <a:ea typeface="+mn-ea"/>
                          <a:cs typeface="+mn-cs"/>
                        </a:rPr>
                        <a:t>Independence Day, July 4</a:t>
                      </a:r>
                      <a:endParaRPr lang="en-US" sz="1400"/>
                    </a:p>
                    <a:p>
                      <a:endParaRPr lang="en-US" sz="1400"/>
                    </a:p>
                  </a:txBody>
                  <a:tcPr/>
                </a:tc>
                <a:tc>
                  <a:txBody>
                    <a:bodyPr/>
                    <a:lstStyle/>
                    <a:p>
                      <a:endParaRPr lang="en-US" sz="1400" dirty="0"/>
                    </a:p>
                  </a:txBody>
                  <a:tcPr/>
                </a:tc>
                <a:extLst>
                  <a:ext uri="{0D108BD9-81ED-4DB2-BD59-A6C34878D82A}">
                    <a16:rowId xmlns:a16="http://schemas.microsoft.com/office/drawing/2014/main" val="413585484"/>
                  </a:ext>
                </a:extLst>
              </a:tr>
            </a:tbl>
          </a:graphicData>
        </a:graphic>
      </p:graphicFrame>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14</a:t>
            </a:fld>
            <a:endParaRPr lang="en-US"/>
          </a:p>
        </p:txBody>
      </p:sp>
    </p:spTree>
    <p:extLst>
      <p:ext uri="{BB962C8B-B14F-4D97-AF65-F5344CB8AC3E}">
        <p14:creationId xmlns:p14="http://schemas.microsoft.com/office/powerpoint/2010/main" val="3963243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Wages and other standards, 3 of 3</a:t>
            </a:r>
          </a:p>
        </p:txBody>
      </p:sp>
      <p:sp>
        <p:nvSpPr>
          <p:cNvPr id="5" name="Footer Placeholder 4">
            <a:extLst>
              <a:ext uri="{FF2B5EF4-FFF2-40B4-BE49-F238E27FC236}">
                <a16:creationId xmlns:a16="http://schemas.microsoft.com/office/drawing/2014/main" id="{78BC62F3-55C4-B820-70BB-7513AACAAE26}"/>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15</a:t>
            </a:fld>
            <a:endParaRPr lang="en-US"/>
          </a:p>
        </p:txBody>
      </p:sp>
      <p:sp>
        <p:nvSpPr>
          <p:cNvPr id="20" name="TextBox 19">
            <a:extLst>
              <a:ext uri="{FF2B5EF4-FFF2-40B4-BE49-F238E27FC236}">
                <a16:creationId xmlns:a16="http://schemas.microsoft.com/office/drawing/2014/main" id="{834F1750-64B4-7292-1AC0-AE2C35FC0E65}"/>
              </a:ext>
              <a:ext uri="{C183D7F6-B498-43B3-948B-1728B52AA6E4}">
                <adec:decorative xmlns:adec="http://schemas.microsoft.com/office/drawing/2017/decorative" val="1"/>
              </a:ext>
            </a:extLst>
          </p:cNvPr>
          <p:cNvSpPr txBox="1"/>
          <p:nvPr/>
        </p:nvSpPr>
        <p:spPr>
          <a:xfrm>
            <a:off x="518837" y="1668345"/>
            <a:ext cx="11317535" cy="2451953"/>
          </a:xfrm>
          <a:prstGeom prst="rect">
            <a:avLst/>
          </a:prstGeom>
          <a:noFill/>
        </p:spPr>
        <p:txBody>
          <a:bodyPr wrap="square">
            <a:spAutoFit/>
          </a:bodyPr>
          <a:lstStyle/>
          <a:p>
            <a:pPr>
              <a:spcBef>
                <a:spcPts val="1000"/>
              </a:spcBef>
              <a:spcAft>
                <a:spcPts val="1000"/>
              </a:spcAft>
            </a:pP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This is a minimum set of holidays. An employer may pay more than time and a half and may pay holiday pay on more days than these minimum 11 holidays. Some union contracts may have additional requirements about holidays and holiday pay, but those are always in addition to the rules set by the board.</a:t>
            </a:r>
            <a:endPar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endParaRPr>
          </a:p>
          <a:p>
            <a:pPr marR="0">
              <a:spcBef>
                <a:spcPts val="1000"/>
              </a:spcBef>
              <a:spcAft>
                <a:spcPts val="1000"/>
              </a:spcAft>
            </a:pP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 holiday is a 24-hour period from midnight to the next midnight.</a:t>
            </a:r>
          </a:p>
          <a:p>
            <a:pPr marR="0">
              <a:spcBef>
                <a:spcPts val="1000"/>
              </a:spcBef>
              <a:spcAft>
                <a:spcPts val="1000"/>
              </a:spcAft>
            </a:pP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There are ways to change the holiday list and holiday times. Agreement between the workers and employer can allow for up to four holidays being changed.</a:t>
            </a:r>
          </a:p>
        </p:txBody>
      </p:sp>
    </p:spTree>
    <p:extLst>
      <p:ext uri="{BB962C8B-B14F-4D97-AF65-F5344CB8AC3E}">
        <p14:creationId xmlns:p14="http://schemas.microsoft.com/office/powerpoint/2010/main" val="2224913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7DD41A-B65D-6BDE-A46D-44A4DFD75A54}"/>
              </a:ext>
            </a:extLst>
          </p:cNvPr>
          <p:cNvSpPr>
            <a:spLocks noGrp="1"/>
          </p:cNvSpPr>
          <p:nvPr>
            <p:ph type="title"/>
          </p:nvPr>
        </p:nvSpPr>
        <p:spPr>
          <a:xfrm>
            <a:off x="2299474" y="1609867"/>
            <a:ext cx="7593051" cy="3638266"/>
          </a:xfrm>
          <a:solidFill>
            <a:srgbClr val="78BE21">
              <a:alpha val="87843"/>
            </a:srgbClr>
          </a:solidFill>
        </p:spPr>
        <p:txBody>
          <a:bodyPr/>
          <a:lstStyle/>
          <a:p>
            <a:r>
              <a:rPr lang="en-US" sz="3600" b="1" dirty="0"/>
              <a:t>Question break 2</a:t>
            </a:r>
            <a:r>
              <a:rPr lang="en-US" dirty="0"/>
              <a:t> </a:t>
            </a:r>
          </a:p>
        </p:txBody>
      </p:sp>
    </p:spTree>
    <p:extLst>
      <p:ext uri="{BB962C8B-B14F-4D97-AF65-F5344CB8AC3E}">
        <p14:creationId xmlns:p14="http://schemas.microsoft.com/office/powerpoint/2010/main" val="327582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E5582-AA44-B845-944E-2FDF1F0C24E8}"/>
              </a:ext>
            </a:extLst>
          </p:cNvPr>
          <p:cNvSpPr>
            <a:spLocks noGrp="1"/>
          </p:cNvSpPr>
          <p:nvPr>
            <p:ph type="ctrTitle"/>
          </p:nvPr>
        </p:nvSpPr>
        <p:spPr/>
        <p:txBody>
          <a:bodyPr/>
          <a:lstStyle/>
          <a:p>
            <a:r>
              <a:rPr lang="en-US"/>
              <a:t>Rights and protections</a:t>
            </a:r>
          </a:p>
        </p:txBody>
      </p:sp>
    </p:spTree>
    <p:extLst>
      <p:ext uri="{BB962C8B-B14F-4D97-AF65-F5344CB8AC3E}">
        <p14:creationId xmlns:p14="http://schemas.microsoft.com/office/powerpoint/2010/main" val="2185058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lowchart: Connector 9">
            <a:extLst>
              <a:ext uri="{FF2B5EF4-FFF2-40B4-BE49-F238E27FC236}">
                <a16:creationId xmlns:a16="http://schemas.microsoft.com/office/drawing/2014/main" id="{82010AB4-A813-FCE0-5DC0-30FF31704CF1}"/>
              </a:ext>
              <a:ext uri="{C183D7F6-B498-43B3-948B-1728B52AA6E4}">
                <adec:decorative xmlns:adec="http://schemas.microsoft.com/office/drawing/2017/decorative" val="1"/>
              </a:ext>
            </a:extLst>
          </p:cNvPr>
          <p:cNvSpPr/>
          <p:nvPr/>
        </p:nvSpPr>
        <p:spPr>
          <a:xfrm>
            <a:off x="224891" y="1952696"/>
            <a:ext cx="1854355" cy="1825347"/>
          </a:xfrm>
          <a:prstGeom prst="flowChartConnector">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effectLst/>
                <a:latin typeface="Calibri" panose="020F0502020204030204" pitchFamily="34" charset="0"/>
                <a:ea typeface="Times New Roman" panose="02020603050405020304" pitchFamily="18" charset="0"/>
                <a:cs typeface="Times New Roman" panose="02020603050405020304" pitchFamily="18" charset="0"/>
              </a:rPr>
              <a:t>Other rights and protections, 1 of 7</a:t>
            </a:r>
            <a:endParaRPr lang="en-US" dirty="0"/>
          </a:p>
        </p:txBody>
      </p:sp>
      <p:sp>
        <p:nvSpPr>
          <p:cNvPr id="9" name="TextBox 8">
            <a:extLst>
              <a:ext uri="{FF2B5EF4-FFF2-40B4-BE49-F238E27FC236}">
                <a16:creationId xmlns:a16="http://schemas.microsoft.com/office/drawing/2014/main" id="{74175971-BC48-2EDA-E2CE-819C010669F6}"/>
              </a:ext>
            </a:extLst>
          </p:cNvPr>
          <p:cNvSpPr txBox="1"/>
          <p:nvPr/>
        </p:nvSpPr>
        <p:spPr>
          <a:xfrm>
            <a:off x="99542" y="2682151"/>
            <a:ext cx="2097248" cy="400110"/>
          </a:xfrm>
          <a:prstGeom prst="rect">
            <a:avLst/>
          </a:prstGeom>
          <a:noFill/>
        </p:spPr>
        <p:txBody>
          <a:bodyPr wrap="square" rtlCol="0">
            <a:spAutoFit/>
          </a:bodyPr>
          <a:lstStyle/>
          <a:p>
            <a:pPr algn="ctr"/>
            <a:r>
              <a:rPr lang="en-US" sz="2000" b="1">
                <a:solidFill>
                  <a:schemeClr val="tx2"/>
                </a:solidFill>
              </a:rPr>
              <a:t>Training</a:t>
            </a:r>
          </a:p>
        </p:txBody>
      </p:sp>
      <p:grpSp>
        <p:nvGrpSpPr>
          <p:cNvPr id="8" name="Group 7" descr="These images correlate to theitems discussed in the list. An image of a person teaching a class, two speech bubbles, a questions mark above a person's head, and a document.">
            <a:extLst>
              <a:ext uri="{FF2B5EF4-FFF2-40B4-BE49-F238E27FC236}">
                <a16:creationId xmlns:a16="http://schemas.microsoft.com/office/drawing/2014/main" id="{0A364390-CB7D-C443-A82E-2F2194373EDF}"/>
              </a:ext>
            </a:extLst>
          </p:cNvPr>
          <p:cNvGrpSpPr/>
          <p:nvPr/>
        </p:nvGrpSpPr>
        <p:grpSpPr>
          <a:xfrm>
            <a:off x="2079246" y="2092450"/>
            <a:ext cx="1041690" cy="3615663"/>
            <a:chOff x="2112146" y="1977269"/>
            <a:chExt cx="1041690" cy="3376395"/>
          </a:xfrm>
        </p:grpSpPr>
        <p:pic>
          <p:nvPicPr>
            <p:cNvPr id="7" name="Graphic 6" descr="Classroom">
              <a:extLst>
                <a:ext uri="{FF2B5EF4-FFF2-40B4-BE49-F238E27FC236}">
                  <a16:creationId xmlns:a16="http://schemas.microsoft.com/office/drawing/2014/main" id="{A87BA818-816F-BFB6-B285-B803EE449D3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12200" y="1977269"/>
              <a:ext cx="898344" cy="842795"/>
            </a:xfrm>
            <a:prstGeom prst="rect">
              <a:avLst/>
            </a:prstGeom>
          </p:spPr>
        </p:pic>
        <p:pic>
          <p:nvPicPr>
            <p:cNvPr id="12" name="Graphic 11" descr="Chat bubbles">
              <a:extLst>
                <a:ext uri="{FF2B5EF4-FFF2-40B4-BE49-F238E27FC236}">
                  <a16:creationId xmlns:a16="http://schemas.microsoft.com/office/drawing/2014/main" id="{2889325F-3F6B-1904-5E49-DA4E7354D04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64092" y="2854836"/>
              <a:ext cx="989744" cy="928543"/>
            </a:xfrm>
            <a:prstGeom prst="rect">
              <a:avLst/>
            </a:prstGeom>
          </p:spPr>
        </p:pic>
        <p:pic>
          <p:nvPicPr>
            <p:cNvPr id="14" name="Graphic 13" descr="Document">
              <a:extLst>
                <a:ext uri="{FF2B5EF4-FFF2-40B4-BE49-F238E27FC236}">
                  <a16:creationId xmlns:a16="http://schemas.microsoft.com/office/drawing/2014/main" id="{CEB1FA65-D992-1F26-55B8-E2AA194AE4C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295183" y="4697534"/>
              <a:ext cx="699375" cy="656130"/>
            </a:xfrm>
            <a:prstGeom prst="rect">
              <a:avLst/>
            </a:prstGeom>
          </p:spPr>
        </p:pic>
        <p:pic>
          <p:nvPicPr>
            <p:cNvPr id="18" name="Graphic 17" descr="Question and answer session">
              <a:extLst>
                <a:ext uri="{FF2B5EF4-FFF2-40B4-BE49-F238E27FC236}">
                  <a16:creationId xmlns:a16="http://schemas.microsoft.com/office/drawing/2014/main" id="{EC466231-C771-B342-0DD7-F58FAFF773B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12146" y="3692393"/>
              <a:ext cx="917968" cy="861206"/>
            </a:xfrm>
            <a:prstGeom prst="rect">
              <a:avLst/>
            </a:prstGeom>
          </p:spPr>
        </p:pic>
      </p:grpSp>
      <p:sp>
        <p:nvSpPr>
          <p:cNvPr id="3" name="Content Placeholder 2">
            <a:extLst>
              <a:ext uri="{FF2B5EF4-FFF2-40B4-BE49-F238E27FC236}">
                <a16:creationId xmlns:a16="http://schemas.microsoft.com/office/drawing/2014/main" id="{AADB1BC5-3B40-F411-FC20-27DFC3D1D728}"/>
              </a:ext>
            </a:extLst>
          </p:cNvPr>
          <p:cNvSpPr>
            <a:spLocks noGrp="1"/>
          </p:cNvSpPr>
          <p:nvPr>
            <p:ph idx="1"/>
          </p:nvPr>
        </p:nvSpPr>
        <p:spPr>
          <a:xfrm>
            <a:off x="3069192" y="1896234"/>
            <a:ext cx="8241484" cy="4351338"/>
          </a:xfrm>
        </p:spPr>
        <p:txBody>
          <a:bodyPr>
            <a:normAutofit/>
          </a:bodyPr>
          <a:lstStyle/>
          <a:p>
            <a:pPr marL="0" indent="0">
              <a:buNone/>
            </a:pPr>
            <a:r>
              <a:rPr lang="en-US" sz="2000">
                <a:solidFill>
                  <a:schemeClr val="tx2"/>
                </a:solidFill>
              </a:rPr>
              <a:t>All workers must be informed of their rights under the NHWSB Act, as well as other applicable laws and rules, at least every two years. Organizations that train nursing home workers about their rights must use a curriculum that meets requirements set by NHWSB.</a:t>
            </a:r>
          </a:p>
          <a:p>
            <a:pPr marL="0" indent="0">
              <a:buNone/>
            </a:pPr>
            <a:r>
              <a:rPr lang="en-US" sz="2000">
                <a:solidFill>
                  <a:schemeClr val="tx2"/>
                </a:solidFill>
              </a:rPr>
              <a:t>The training should be interactive and in a language the worker is proficient in.</a:t>
            </a:r>
          </a:p>
          <a:p>
            <a:pPr marL="0" indent="0">
              <a:buNone/>
            </a:pPr>
            <a:r>
              <a:rPr lang="en-US" sz="2000">
                <a:solidFill>
                  <a:schemeClr val="tx2"/>
                </a:solidFill>
              </a:rPr>
              <a:t>Employees should receive follow-up materials either electronically or in written form and should be able to ask questions during or after the training.</a:t>
            </a:r>
          </a:p>
          <a:p>
            <a:pPr marL="0" indent="0">
              <a:buNone/>
            </a:pPr>
            <a:r>
              <a:rPr lang="en-US" sz="2000">
                <a:solidFill>
                  <a:schemeClr val="tx2"/>
                </a:solidFill>
              </a:rPr>
              <a:t>The certified worker organization providing the training may also follow up with employees with a survey about the training, although this is not required.</a:t>
            </a: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18</a:t>
            </a:fld>
            <a:endParaRPr lang="en-US"/>
          </a:p>
        </p:txBody>
      </p:sp>
    </p:spTree>
    <p:extLst>
      <p:ext uri="{BB962C8B-B14F-4D97-AF65-F5344CB8AC3E}">
        <p14:creationId xmlns:p14="http://schemas.microsoft.com/office/powerpoint/2010/main" val="3355889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lowchart: Connector 9">
            <a:extLst>
              <a:ext uri="{FF2B5EF4-FFF2-40B4-BE49-F238E27FC236}">
                <a16:creationId xmlns:a16="http://schemas.microsoft.com/office/drawing/2014/main" id="{82010AB4-A813-FCE0-5DC0-30FF31704CF1}"/>
              </a:ext>
              <a:ext uri="{C183D7F6-B498-43B3-948B-1728B52AA6E4}">
                <adec:decorative xmlns:adec="http://schemas.microsoft.com/office/drawing/2017/decorative" val="1"/>
              </a:ext>
            </a:extLst>
          </p:cNvPr>
          <p:cNvSpPr/>
          <p:nvPr/>
        </p:nvSpPr>
        <p:spPr>
          <a:xfrm>
            <a:off x="224891" y="2032826"/>
            <a:ext cx="1854355" cy="1825347"/>
          </a:xfrm>
          <a:prstGeom prst="flowChartConnector">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effectLst/>
                <a:latin typeface="Calibri" panose="020F0502020204030204" pitchFamily="34" charset="0"/>
                <a:ea typeface="Times New Roman" panose="02020603050405020304" pitchFamily="18" charset="0"/>
                <a:cs typeface="Times New Roman" panose="02020603050405020304" pitchFamily="18" charset="0"/>
              </a:rPr>
              <a:t>Other rights and </a:t>
            </a:r>
            <a:r>
              <a:rPr lang="en-US" dirty="0">
                <a:latin typeface="Calibri" panose="020F0502020204030204" pitchFamily="34" charset="0"/>
                <a:ea typeface="Times New Roman" panose="02020603050405020304" pitchFamily="18" charset="0"/>
                <a:cs typeface="Times New Roman" panose="02020603050405020304" pitchFamily="18" charset="0"/>
              </a:rPr>
              <a:t>p</a:t>
            </a:r>
            <a:r>
              <a:rPr lang="en-US" dirty="0">
                <a:effectLst/>
                <a:latin typeface="Calibri" panose="020F0502020204030204" pitchFamily="34" charset="0"/>
                <a:ea typeface="Times New Roman" panose="02020603050405020304" pitchFamily="18" charset="0"/>
                <a:cs typeface="Times New Roman" panose="02020603050405020304" pitchFamily="18" charset="0"/>
              </a:rPr>
              <a:t>rotections, 2 of 7</a:t>
            </a:r>
            <a:endParaRPr lang="en-US" dirty="0"/>
          </a:p>
        </p:txBody>
      </p:sp>
      <p:sp>
        <p:nvSpPr>
          <p:cNvPr id="9" name="TextBox 8">
            <a:extLst>
              <a:ext uri="{FF2B5EF4-FFF2-40B4-BE49-F238E27FC236}">
                <a16:creationId xmlns:a16="http://schemas.microsoft.com/office/drawing/2014/main" id="{74175971-BC48-2EDA-E2CE-819C010669F6}"/>
              </a:ext>
            </a:extLst>
          </p:cNvPr>
          <p:cNvSpPr txBox="1"/>
          <p:nvPr/>
        </p:nvSpPr>
        <p:spPr>
          <a:xfrm>
            <a:off x="99542" y="2762281"/>
            <a:ext cx="2097248" cy="400110"/>
          </a:xfrm>
          <a:prstGeom prst="rect">
            <a:avLst/>
          </a:prstGeom>
          <a:noFill/>
        </p:spPr>
        <p:txBody>
          <a:bodyPr wrap="square" rtlCol="0">
            <a:spAutoFit/>
          </a:bodyPr>
          <a:lstStyle/>
          <a:p>
            <a:pPr algn="ctr"/>
            <a:r>
              <a:rPr lang="en-US" sz="2000" b="1">
                <a:solidFill>
                  <a:schemeClr val="tx2"/>
                </a:solidFill>
              </a:rPr>
              <a:t>Training</a:t>
            </a:r>
          </a:p>
        </p:txBody>
      </p:sp>
      <p:sp>
        <p:nvSpPr>
          <p:cNvPr id="3" name="Content Placeholder 2">
            <a:extLst>
              <a:ext uri="{FF2B5EF4-FFF2-40B4-BE49-F238E27FC236}">
                <a16:creationId xmlns:a16="http://schemas.microsoft.com/office/drawing/2014/main" id="{AADB1BC5-3B40-F411-FC20-27DFC3D1D728}"/>
              </a:ext>
            </a:extLst>
          </p:cNvPr>
          <p:cNvSpPr>
            <a:spLocks noGrp="1"/>
          </p:cNvSpPr>
          <p:nvPr>
            <p:ph idx="1"/>
          </p:nvPr>
        </p:nvSpPr>
        <p:spPr>
          <a:xfrm>
            <a:off x="3069192" y="1976135"/>
            <a:ext cx="8241484" cy="4655621"/>
          </a:xfrm>
        </p:spPr>
        <p:txBody>
          <a:bodyPr>
            <a:normAutofit lnSpcReduction="10000"/>
          </a:bodyPr>
          <a:lstStyle/>
          <a:p>
            <a:pPr marL="0" marR="0" indent="0">
              <a:lnSpc>
                <a:spcPct val="110000"/>
              </a:lnSpc>
              <a:spcBef>
                <a:spcPts val="1000"/>
              </a:spcBef>
              <a:spcAft>
                <a:spcPts val="1000"/>
              </a:spcAft>
              <a:buNone/>
            </a:pP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 certified </a:t>
            </a: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w</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orker </a:t>
            </a: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o</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rganization may ask the employer for employee’s contact information. If an employee does not want their contact information shared with the certified worker organization, they have the right to opt out. To opt-out, the employee submits a written request to their employer.</a:t>
            </a: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 </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The employer needs to certify the employee has been trained for at least one hour every two years.</a:t>
            </a:r>
          </a:p>
          <a:p>
            <a:pPr marL="0" indent="0">
              <a:lnSpc>
                <a:spcPct val="110000"/>
              </a:lnSpc>
              <a:buNone/>
            </a:pP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The employee</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should be compensated for attending the training at their hourly rate for each hour of training </a:t>
            </a: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they</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attend, as wel</a:t>
            </a: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l as reimbursed for any reasonable travel expenses associated with attending the training sessions not held at the nursing home.</a:t>
            </a:r>
          </a:p>
          <a:p>
            <a:pPr marL="0" indent="0">
              <a:lnSpc>
                <a:spcPct val="110000"/>
              </a:lnSpc>
              <a:buNone/>
            </a:pP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Check the employer’s </a:t>
            </a: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policies about travel</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reimbursement and payment for time worked outside of </a:t>
            </a: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the</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facility. Employees should </a:t>
            </a: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c</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ommunicate with the trainers about any difficulties</a:t>
            </a:r>
            <a:r>
              <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rPr>
              <a:t>.</a:t>
            </a:r>
            <a:endPar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grpSp>
        <p:nvGrpSpPr>
          <p:cNvPr id="18" name="Group 17">
            <a:extLst>
              <a:ext uri="{FF2B5EF4-FFF2-40B4-BE49-F238E27FC236}">
                <a16:creationId xmlns:a16="http://schemas.microsoft.com/office/drawing/2014/main" id="{39F2D092-D54A-7C3F-B6B3-1AA0EC8AE573}"/>
              </a:ext>
              <a:ext uri="{C183D7F6-B498-43B3-948B-1728B52AA6E4}">
                <adec:decorative xmlns:adec="http://schemas.microsoft.com/office/drawing/2017/decorative" val="1"/>
              </a:ext>
            </a:extLst>
          </p:cNvPr>
          <p:cNvGrpSpPr/>
          <p:nvPr/>
        </p:nvGrpSpPr>
        <p:grpSpPr>
          <a:xfrm>
            <a:off x="2154792" y="2080788"/>
            <a:ext cx="928207" cy="3897865"/>
            <a:chOff x="2154792" y="2080788"/>
            <a:chExt cx="928207" cy="3897865"/>
          </a:xfrm>
        </p:grpSpPr>
        <p:pic>
          <p:nvPicPr>
            <p:cNvPr id="11" name="Graphic 10" descr="Address book">
              <a:extLst>
                <a:ext uri="{FF2B5EF4-FFF2-40B4-BE49-F238E27FC236}">
                  <a16:creationId xmlns:a16="http://schemas.microsoft.com/office/drawing/2014/main" id="{23B889CA-D722-F767-53A7-E35A6337324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54792" y="2080788"/>
              <a:ext cx="914400" cy="914400"/>
            </a:xfrm>
            <a:prstGeom prst="rect">
              <a:avLst/>
            </a:prstGeom>
          </p:spPr>
        </p:pic>
        <p:pic>
          <p:nvPicPr>
            <p:cNvPr id="15" name="Graphic 14" descr="Clock">
              <a:extLst>
                <a:ext uri="{FF2B5EF4-FFF2-40B4-BE49-F238E27FC236}">
                  <a16:creationId xmlns:a16="http://schemas.microsoft.com/office/drawing/2014/main" id="{F83F8633-153C-CBBA-E76C-110CE6DF1A8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04111" y="3087466"/>
              <a:ext cx="815762" cy="815762"/>
            </a:xfrm>
            <a:prstGeom prst="rect">
              <a:avLst/>
            </a:prstGeom>
          </p:spPr>
        </p:pic>
        <p:pic>
          <p:nvPicPr>
            <p:cNvPr id="8" name="Graphic 7" descr="Car">
              <a:extLst>
                <a:ext uri="{FF2B5EF4-FFF2-40B4-BE49-F238E27FC236}">
                  <a16:creationId xmlns:a16="http://schemas.microsoft.com/office/drawing/2014/main" id="{C7F76F82-7B3E-2917-6221-1811B914627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154792" y="4119986"/>
              <a:ext cx="914400" cy="914400"/>
            </a:xfrm>
            <a:prstGeom prst="rect">
              <a:avLst/>
            </a:prstGeom>
          </p:spPr>
        </p:pic>
        <p:pic>
          <p:nvPicPr>
            <p:cNvPr id="16" name="Graphic 15" descr="Two individuals sitting at a table">
              <a:extLst>
                <a:ext uri="{FF2B5EF4-FFF2-40B4-BE49-F238E27FC236}">
                  <a16:creationId xmlns:a16="http://schemas.microsoft.com/office/drawing/2014/main" id="{CEEF50EB-E304-34C9-138D-AAEEA355237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68599" y="5064253"/>
              <a:ext cx="914400" cy="914400"/>
            </a:xfrm>
            <a:prstGeom prst="rect">
              <a:avLst/>
            </a:prstGeom>
          </p:spPr>
        </p:pic>
      </p:gr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19</a:t>
            </a:fld>
            <a:endParaRPr lang="en-US"/>
          </a:p>
        </p:txBody>
      </p:sp>
    </p:spTree>
    <p:extLst>
      <p:ext uri="{BB962C8B-B14F-4D97-AF65-F5344CB8AC3E}">
        <p14:creationId xmlns:p14="http://schemas.microsoft.com/office/powerpoint/2010/main" val="1483311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E5582-AA44-B845-944E-2FDF1F0C24E8}"/>
              </a:ext>
            </a:extLst>
          </p:cNvPr>
          <p:cNvSpPr>
            <a:spLocks noGrp="1"/>
          </p:cNvSpPr>
          <p:nvPr>
            <p:ph type="ctrTitle"/>
          </p:nvPr>
        </p:nvSpPr>
        <p:spPr/>
        <p:txBody>
          <a:bodyPr/>
          <a:lstStyle/>
          <a:p>
            <a:r>
              <a:rPr lang="en-US"/>
              <a:t>Introduction</a:t>
            </a:r>
          </a:p>
        </p:txBody>
      </p:sp>
    </p:spTree>
    <p:extLst>
      <p:ext uri="{BB962C8B-B14F-4D97-AF65-F5344CB8AC3E}">
        <p14:creationId xmlns:p14="http://schemas.microsoft.com/office/powerpoint/2010/main" val="296911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Connector 6">
            <a:extLst>
              <a:ext uri="{FF2B5EF4-FFF2-40B4-BE49-F238E27FC236}">
                <a16:creationId xmlns:a16="http://schemas.microsoft.com/office/drawing/2014/main" id="{786567D9-36D3-E358-B3D6-B9E6CEA2DE91}"/>
              </a:ext>
              <a:ext uri="{C183D7F6-B498-43B3-948B-1728B52AA6E4}">
                <adec:decorative xmlns:adec="http://schemas.microsoft.com/office/drawing/2017/decorative" val="1"/>
              </a:ext>
            </a:extLst>
          </p:cNvPr>
          <p:cNvSpPr/>
          <p:nvPr/>
        </p:nvSpPr>
        <p:spPr>
          <a:xfrm>
            <a:off x="224891" y="1651041"/>
            <a:ext cx="1854355" cy="1825347"/>
          </a:xfrm>
          <a:prstGeom prst="flowChartConnector">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effectLst/>
                <a:latin typeface="Calibri" panose="020F0502020204030204" pitchFamily="34" charset="0"/>
                <a:ea typeface="Times New Roman" panose="02020603050405020304" pitchFamily="18" charset="0"/>
                <a:cs typeface="Times New Roman" panose="02020603050405020304" pitchFamily="18" charset="0"/>
              </a:rPr>
              <a:t>Other rights and protections, 3 of 7</a:t>
            </a:r>
            <a:endParaRPr lang="en-US" dirty="0"/>
          </a:p>
        </p:txBody>
      </p:sp>
      <p:sp>
        <p:nvSpPr>
          <p:cNvPr id="8" name="TextBox 7">
            <a:extLst>
              <a:ext uri="{FF2B5EF4-FFF2-40B4-BE49-F238E27FC236}">
                <a16:creationId xmlns:a16="http://schemas.microsoft.com/office/drawing/2014/main" id="{1353FC0E-127D-A47E-1336-7B3807ECE4F8}"/>
              </a:ext>
            </a:extLst>
          </p:cNvPr>
          <p:cNvSpPr txBox="1"/>
          <p:nvPr/>
        </p:nvSpPr>
        <p:spPr>
          <a:xfrm>
            <a:off x="99542" y="2407130"/>
            <a:ext cx="2097248" cy="400110"/>
          </a:xfrm>
          <a:prstGeom prst="rect">
            <a:avLst/>
          </a:prstGeom>
          <a:noFill/>
        </p:spPr>
        <p:txBody>
          <a:bodyPr wrap="square" rtlCol="0">
            <a:spAutoFit/>
          </a:bodyPr>
          <a:lstStyle/>
          <a:p>
            <a:pPr algn="ctr"/>
            <a:r>
              <a:rPr lang="en-US" sz="2000" b="1">
                <a:solidFill>
                  <a:schemeClr val="tx2"/>
                </a:solidFill>
              </a:rPr>
              <a:t>Posting</a:t>
            </a:r>
          </a:p>
        </p:txBody>
      </p:sp>
      <p:pic>
        <p:nvPicPr>
          <p:cNvPr id="14" name="Graphic 13" descr="Blank billboard">
            <a:extLst>
              <a:ext uri="{FF2B5EF4-FFF2-40B4-BE49-F238E27FC236}">
                <a16:creationId xmlns:a16="http://schemas.microsoft.com/office/drawing/2014/main" id="{0A400C4E-E12A-D333-C3C8-7EC5E5185F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07850" y="2668817"/>
            <a:ext cx="576733" cy="576733"/>
          </a:xfrm>
          <a:prstGeom prst="rect">
            <a:avLst/>
          </a:prstGeom>
        </p:spPr>
      </p:pic>
      <p:pic>
        <p:nvPicPr>
          <p:cNvPr id="12" name="Graphic 11" descr="Letter in an envelope indicating an email message">
            <a:extLst>
              <a:ext uri="{FF2B5EF4-FFF2-40B4-BE49-F238E27FC236}">
                <a16:creationId xmlns:a16="http://schemas.microsoft.com/office/drawing/2014/main" id="{C22B88FA-CE64-B889-6265-0BDC73976F5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21009" y="3370630"/>
            <a:ext cx="576732" cy="576732"/>
          </a:xfrm>
          <a:prstGeom prst="rect">
            <a:avLst/>
          </a:prstGeom>
        </p:spPr>
      </p:pic>
      <p:sp>
        <p:nvSpPr>
          <p:cNvPr id="10" name="TextBox 9">
            <a:extLst>
              <a:ext uri="{FF2B5EF4-FFF2-40B4-BE49-F238E27FC236}">
                <a16:creationId xmlns:a16="http://schemas.microsoft.com/office/drawing/2014/main" id="{C050B157-25E5-760B-C43C-B3E2186466B1}"/>
              </a:ext>
            </a:extLst>
          </p:cNvPr>
          <p:cNvSpPr txBox="1"/>
          <p:nvPr/>
        </p:nvSpPr>
        <p:spPr>
          <a:xfrm>
            <a:off x="3044724" y="1519084"/>
            <a:ext cx="8575558" cy="3161891"/>
          </a:xfrm>
          <a:prstGeom prst="rect">
            <a:avLst/>
          </a:prstGeom>
          <a:noFill/>
        </p:spPr>
        <p:txBody>
          <a:bodyPr wrap="square">
            <a:spAutoFit/>
          </a:bodyPr>
          <a:lstStyle/>
          <a:p>
            <a:pPr marR="0">
              <a:lnSpc>
                <a:spcPct val="112000"/>
              </a:lnSpc>
              <a:spcBef>
                <a:spcPts val="1000"/>
              </a:spcBef>
              <a:spcAft>
                <a:spcPts val="1000"/>
              </a:spcAft>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The</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employer must post notice of the rights and obligations under the NHWSB Act in the same way employees would typically be notified of other work-related notices. </a:t>
            </a: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The notice must be communicated clearly, such as:</a:t>
            </a:r>
          </a:p>
          <a:p>
            <a:pPr marL="228600" marR="0" indent="-228600">
              <a:buFont typeface="Arial" panose="020B0604020202020204" pitchFamily="34" charset="0"/>
              <a:buChar char="•"/>
            </a:pPr>
            <a:r>
              <a:rPr lang="en-US" dirty="0">
                <a:solidFill>
                  <a:schemeClr val="tx2"/>
                </a:solidFill>
                <a:effectLst/>
                <a:ea typeface="Times New Roman" panose="02020603050405020304" pitchFamily="18" charset="0"/>
              </a:rPr>
              <a:t>posting a copy of the notice at each worksite where it can be seen by all nursing home workers; or</a:t>
            </a:r>
          </a:p>
          <a:p>
            <a:pPr marL="228600" marR="0" indent="-228600">
              <a:buFont typeface="Arial" panose="020B0604020202020204" pitchFamily="34" charset="0"/>
              <a:buChar char="•"/>
            </a:pPr>
            <a:r>
              <a:rPr lang="en-US" dirty="0">
                <a:solidFill>
                  <a:schemeClr val="tx2"/>
                </a:solidFill>
                <a:effectLst/>
                <a:ea typeface="Times New Roman" panose="02020603050405020304" pitchFamily="18" charset="0"/>
              </a:rPr>
              <a:t>providing a paper or electronic copy of the notice to all nursing home workers and applicants for employment.</a:t>
            </a:r>
          </a:p>
          <a:p>
            <a:pPr marL="0" marR="0">
              <a:spcBef>
                <a:spcPts val="1000"/>
              </a:spcBef>
              <a:spcAft>
                <a:spcPts val="1000"/>
              </a:spcAft>
            </a:pPr>
            <a:r>
              <a:rPr lang="en-US" sz="20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Employers must also notify </a:t>
            </a:r>
            <a:r>
              <a:rPr lang="en-US" sz="2000" dirty="0">
                <a:solidFill>
                  <a:schemeClr val="tx2"/>
                </a:solidFill>
                <a:latin typeface="Calibri" panose="020F0502020204030204" pitchFamily="34" charset="0"/>
                <a:ea typeface="Times New Roman" panose="02020603050405020304" pitchFamily="18" charset="0"/>
                <a:cs typeface="Calibri" panose="020F0502020204030204" pitchFamily="34" charset="0"/>
              </a:rPr>
              <a:t>employees they</a:t>
            </a:r>
            <a:r>
              <a:rPr lang="en-US" sz="20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 can request the notice in a language </a:t>
            </a:r>
            <a:r>
              <a:rPr lang="en-US" sz="2000" dirty="0">
                <a:solidFill>
                  <a:schemeClr val="tx2"/>
                </a:solidFill>
                <a:latin typeface="Calibri" panose="020F0502020204030204" pitchFamily="34" charset="0"/>
                <a:ea typeface="Times New Roman" panose="02020603050405020304" pitchFamily="18" charset="0"/>
                <a:cs typeface="Calibri" panose="020F0502020204030204" pitchFamily="34" charset="0"/>
              </a:rPr>
              <a:t>they</a:t>
            </a:r>
            <a:r>
              <a:rPr lang="en-US" sz="20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 are proficient in. The board can assist in translation.</a:t>
            </a:r>
            <a:endPar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20</a:t>
            </a:fld>
            <a:endParaRPr lang="en-US"/>
          </a:p>
        </p:txBody>
      </p:sp>
    </p:spTree>
    <p:extLst>
      <p:ext uri="{BB962C8B-B14F-4D97-AF65-F5344CB8AC3E}">
        <p14:creationId xmlns:p14="http://schemas.microsoft.com/office/powerpoint/2010/main" val="9059915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Connector 6">
            <a:extLst>
              <a:ext uri="{FF2B5EF4-FFF2-40B4-BE49-F238E27FC236}">
                <a16:creationId xmlns:a16="http://schemas.microsoft.com/office/drawing/2014/main" id="{786567D9-36D3-E358-B3D6-B9E6CEA2DE91}"/>
              </a:ext>
              <a:ext uri="{C183D7F6-B498-43B3-948B-1728B52AA6E4}">
                <adec:decorative xmlns:adec="http://schemas.microsoft.com/office/drawing/2017/decorative" val="1"/>
              </a:ext>
            </a:extLst>
          </p:cNvPr>
          <p:cNvSpPr/>
          <p:nvPr/>
        </p:nvSpPr>
        <p:spPr>
          <a:xfrm>
            <a:off x="224891" y="1589769"/>
            <a:ext cx="1854355" cy="1825347"/>
          </a:xfrm>
          <a:prstGeom prst="flowChartConnector">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effectLst/>
                <a:latin typeface="Calibri" panose="020F0502020204030204" pitchFamily="34" charset="0"/>
                <a:ea typeface="Times New Roman" panose="02020603050405020304" pitchFamily="18" charset="0"/>
                <a:cs typeface="Times New Roman" panose="02020603050405020304" pitchFamily="18" charset="0"/>
              </a:rPr>
              <a:t>Other rights and protections, 4 of 7</a:t>
            </a:r>
            <a:endParaRPr lang="en-US" dirty="0"/>
          </a:p>
        </p:txBody>
      </p:sp>
      <p:sp>
        <p:nvSpPr>
          <p:cNvPr id="8" name="TextBox 7">
            <a:extLst>
              <a:ext uri="{FF2B5EF4-FFF2-40B4-BE49-F238E27FC236}">
                <a16:creationId xmlns:a16="http://schemas.microsoft.com/office/drawing/2014/main" id="{1353FC0E-127D-A47E-1336-7B3807ECE4F8}"/>
              </a:ext>
            </a:extLst>
          </p:cNvPr>
          <p:cNvSpPr txBox="1"/>
          <p:nvPr/>
        </p:nvSpPr>
        <p:spPr>
          <a:xfrm>
            <a:off x="99542" y="2345858"/>
            <a:ext cx="2097248" cy="400110"/>
          </a:xfrm>
          <a:prstGeom prst="rect">
            <a:avLst/>
          </a:prstGeom>
          <a:noFill/>
        </p:spPr>
        <p:txBody>
          <a:bodyPr wrap="square" rtlCol="0">
            <a:spAutoFit/>
          </a:bodyPr>
          <a:lstStyle/>
          <a:p>
            <a:pPr algn="ctr"/>
            <a:r>
              <a:rPr lang="en-US" sz="2000" b="1">
                <a:solidFill>
                  <a:schemeClr val="tx2"/>
                </a:solidFill>
              </a:rPr>
              <a:t>Conflicts</a:t>
            </a:r>
          </a:p>
        </p:txBody>
      </p:sp>
      <p:sp>
        <p:nvSpPr>
          <p:cNvPr id="10" name="TextBox 9">
            <a:extLst>
              <a:ext uri="{FF2B5EF4-FFF2-40B4-BE49-F238E27FC236}">
                <a16:creationId xmlns:a16="http://schemas.microsoft.com/office/drawing/2014/main" id="{C050B157-25E5-760B-C43C-B3E2186466B1}"/>
              </a:ext>
            </a:extLst>
          </p:cNvPr>
          <p:cNvSpPr txBox="1"/>
          <p:nvPr/>
        </p:nvSpPr>
        <p:spPr>
          <a:xfrm>
            <a:off x="2491273" y="1519084"/>
            <a:ext cx="9129009" cy="3734356"/>
          </a:xfrm>
          <a:prstGeom prst="rect">
            <a:avLst/>
          </a:prstGeom>
          <a:noFill/>
        </p:spPr>
        <p:txBody>
          <a:bodyPr wrap="square">
            <a:spAutoFit/>
          </a:bodyPr>
          <a:lstStyle/>
          <a:p>
            <a:pPr marL="0" marR="0">
              <a:spcBef>
                <a:spcPts val="1000"/>
              </a:spcBef>
              <a:spcAft>
                <a:spcPts val="100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If a rule set by a different state agency conflicts with a rule NHWSB sets, the rule set by NHWSB will apply to nursing home workers, unless the rule set by the different state agency was established after the rule set by NHWSB </a:t>
            </a:r>
            <a:r>
              <a:rPr lang="en-US" sz="2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and</a:t>
            </a: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the rule set by the other state agency is more protective or beneficial to nursing home workers.</a:t>
            </a:r>
          </a:p>
          <a:p>
            <a:pPr>
              <a:spcBef>
                <a:spcPts val="1000"/>
              </a:spcBef>
              <a:spcAft>
                <a:spcPts val="1000"/>
              </a:spcAft>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rights and protections of the NHWSB Act do not limit the rights of workers to engage in collective bargaining (for example, by joining a union) or through a collective bargaining agreement </a:t>
            </a:r>
            <a:r>
              <a:rPr lang="en-US" sz="2000">
                <a:solidFill>
                  <a:srgbClr val="000000"/>
                </a:solidFill>
                <a:latin typeface="Calibri" panose="020F0502020204030204" pitchFamily="34" charset="0"/>
                <a:ea typeface="Times New Roman" panose="02020603050405020304" pitchFamily="18" charset="0"/>
                <a:cs typeface="Calibri" panose="020F0502020204030204" pitchFamily="34" charset="0"/>
              </a:rPr>
              <a:t>(</a:t>
            </a: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(CBA</a:t>
            </a:r>
            <a:r>
              <a:rPr lang="en-US" sz="2000">
                <a:solidFill>
                  <a:srgbClr val="000000"/>
                </a:solidFill>
                <a:latin typeface="Calibri" panose="020F0502020204030204" pitchFamily="34" charset="0"/>
                <a:ea typeface="Times New Roman" panose="02020603050405020304" pitchFamily="18" charset="0"/>
                <a:cs typeface="Calibri" panose="020F0502020204030204" pitchFamily="34" charset="0"/>
              </a:rPr>
              <a:t>)</a:t>
            </a: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or a union contract) agree to nursing home employment standards </a:t>
            </a:r>
            <a:r>
              <a:rPr lang="en-US" sz="2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or</a:t>
            </a: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mean a nursing home employer does n</a:t>
            </a:r>
            <a:r>
              <a:rPr lang="en-US" sz="2000">
                <a:solidFill>
                  <a:srgbClr val="000000"/>
                </a:solidFill>
                <a:latin typeface="Calibri" panose="020F0502020204030204" pitchFamily="34" charset="0"/>
                <a:ea typeface="Times New Roman" panose="02020603050405020304" pitchFamily="18" charset="0"/>
                <a:cs typeface="Calibri" panose="020F0502020204030204" pitchFamily="34" charset="0"/>
              </a:rPr>
              <a:t>o</a:t>
            </a: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 have to comply with any contract, CBA, or employment benefit program or plan that meets or exceeds – and does not conflict with – the minimum standards and requirements under the NHWSB Act</a:t>
            </a:r>
            <a:r>
              <a:rPr lang="en-US" sz="2000">
                <a:solidFill>
                  <a:srgbClr val="000000"/>
                </a:solidFill>
                <a:latin typeface="Calibri" panose="020F0502020204030204" pitchFamily="34" charset="0"/>
                <a:ea typeface="Times New Roman" panose="02020603050405020304" pitchFamily="18" charset="0"/>
                <a:cs typeface="Calibri" panose="020F0502020204030204" pitchFamily="34" charset="0"/>
              </a:rPr>
              <a:t>.</a:t>
            </a:r>
            <a:endPar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21</a:t>
            </a:fld>
            <a:endParaRPr lang="en-US"/>
          </a:p>
        </p:txBody>
      </p:sp>
    </p:spTree>
    <p:extLst>
      <p:ext uri="{BB962C8B-B14F-4D97-AF65-F5344CB8AC3E}">
        <p14:creationId xmlns:p14="http://schemas.microsoft.com/office/powerpoint/2010/main" val="3675127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Connector 6">
            <a:extLst>
              <a:ext uri="{FF2B5EF4-FFF2-40B4-BE49-F238E27FC236}">
                <a16:creationId xmlns:a16="http://schemas.microsoft.com/office/drawing/2014/main" id="{786567D9-36D3-E358-B3D6-B9E6CEA2DE91}"/>
              </a:ext>
              <a:ext uri="{C183D7F6-B498-43B3-948B-1728B52AA6E4}">
                <adec:decorative xmlns:adec="http://schemas.microsoft.com/office/drawing/2017/decorative" val="1"/>
              </a:ext>
            </a:extLst>
          </p:cNvPr>
          <p:cNvSpPr/>
          <p:nvPr/>
        </p:nvSpPr>
        <p:spPr>
          <a:xfrm>
            <a:off x="224891" y="1792443"/>
            <a:ext cx="1854355" cy="1825347"/>
          </a:xfrm>
          <a:prstGeom prst="flowChartConnector">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effectLst/>
                <a:latin typeface="Calibri" panose="020F0502020204030204" pitchFamily="34" charset="0"/>
                <a:ea typeface="Times New Roman" panose="02020603050405020304" pitchFamily="18" charset="0"/>
                <a:cs typeface="Times New Roman" panose="02020603050405020304" pitchFamily="18" charset="0"/>
              </a:rPr>
              <a:t>Other rights and protections, 5 of 7</a:t>
            </a:r>
            <a:endParaRPr lang="en-US" dirty="0"/>
          </a:p>
        </p:txBody>
      </p:sp>
      <p:sp>
        <p:nvSpPr>
          <p:cNvPr id="8" name="TextBox 7">
            <a:extLst>
              <a:ext uri="{FF2B5EF4-FFF2-40B4-BE49-F238E27FC236}">
                <a16:creationId xmlns:a16="http://schemas.microsoft.com/office/drawing/2014/main" id="{1353FC0E-127D-A47E-1336-7B3807ECE4F8}"/>
              </a:ext>
            </a:extLst>
          </p:cNvPr>
          <p:cNvSpPr txBox="1"/>
          <p:nvPr/>
        </p:nvSpPr>
        <p:spPr>
          <a:xfrm>
            <a:off x="99542" y="2521898"/>
            <a:ext cx="2097248" cy="400110"/>
          </a:xfrm>
          <a:prstGeom prst="rect">
            <a:avLst/>
          </a:prstGeom>
          <a:noFill/>
        </p:spPr>
        <p:txBody>
          <a:bodyPr wrap="square" rtlCol="0">
            <a:spAutoFit/>
          </a:bodyPr>
          <a:lstStyle/>
          <a:p>
            <a:pPr algn="ctr"/>
            <a:r>
              <a:rPr lang="en-US" sz="2000" b="1">
                <a:solidFill>
                  <a:schemeClr val="tx2"/>
                </a:solidFill>
              </a:rPr>
              <a:t>Anti-retaliation</a:t>
            </a:r>
          </a:p>
        </p:txBody>
      </p:sp>
      <p:sp>
        <p:nvSpPr>
          <p:cNvPr id="3" name="Content Placeholder 2">
            <a:extLst>
              <a:ext uri="{FF2B5EF4-FFF2-40B4-BE49-F238E27FC236}">
                <a16:creationId xmlns:a16="http://schemas.microsoft.com/office/drawing/2014/main" id="{61D1D9B7-0F77-2292-88EC-E45D05D2C1E5}"/>
              </a:ext>
            </a:extLst>
          </p:cNvPr>
          <p:cNvSpPr>
            <a:spLocks noGrp="1"/>
          </p:cNvSpPr>
          <p:nvPr>
            <p:ph idx="1"/>
          </p:nvPr>
        </p:nvSpPr>
        <p:spPr>
          <a:xfrm>
            <a:off x="2354455" y="1703172"/>
            <a:ext cx="9745810" cy="4351338"/>
          </a:xfrm>
        </p:spPr>
        <p:txBody>
          <a:bodyPr>
            <a:noAutofit/>
          </a:bodyPr>
          <a:lstStyle/>
          <a:p>
            <a:pPr marL="0" marR="0" indent="0">
              <a:buNone/>
            </a:pP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There are rules against employers retaliating against workers for exercising their rights under the NHWSB Act.</a:t>
            </a:r>
          </a:p>
          <a:p>
            <a:pPr marL="0" marR="0" indent="0">
              <a:buNone/>
            </a:pPr>
            <a:r>
              <a:rPr lang="en-US" sz="2000" b="1"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Rules for nursing home employers</a:t>
            </a:r>
          </a:p>
          <a:p>
            <a:pPr marL="0" marR="0" indent="0">
              <a:buNone/>
            </a:pPr>
            <a:r>
              <a:rPr lang="en-US" sz="20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A nursing home employer shall not discharge, discipline, penalize, interfere with, threaten, restrain, coerce, or otherwise retaliate or discriminate against a nursing home worker because the person has exercised or attempted to exercise rights protected under the NHWSB Act, including:</a:t>
            </a:r>
            <a:endPar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0"/>
              </a:spcBef>
              <a:spcAft>
                <a:spcPts val="0"/>
              </a:spcAft>
            </a:pPr>
            <a:r>
              <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rPr>
              <a:t>e</a:t>
            </a:r>
            <a:r>
              <a:rPr lang="en-US" sz="18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xercising any right afforded to the nursing home worker under the NHWSB Act;</a:t>
            </a:r>
            <a:endParaRPr lang="en-US" sz="18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0"/>
              </a:spcBef>
              <a:spcAft>
                <a:spcPts val="0"/>
              </a:spcAft>
            </a:pPr>
            <a:r>
              <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rPr>
              <a:t>pa</a:t>
            </a:r>
            <a:r>
              <a:rPr lang="en-US" sz="18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rticipating in any process or proceeding under the NHWSB Act, such as </a:t>
            </a:r>
            <a:r>
              <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rPr>
              <a:t>b</a:t>
            </a:r>
            <a:r>
              <a:rPr lang="en-US" sz="18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oard hearings, board or department investigations, or other related proceedings; and</a:t>
            </a:r>
            <a:endParaRPr lang="en-US" sz="18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0"/>
              </a:spcBef>
              <a:spcAft>
                <a:spcPts val="0"/>
              </a:spcAft>
            </a:pPr>
            <a:r>
              <a:rPr lang="en-US" sz="18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attending or participating in the training required by the NHWSB Act.</a:t>
            </a:r>
            <a:endParaRPr lang="en-US" sz="18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22</a:t>
            </a:fld>
            <a:endParaRPr lang="en-US"/>
          </a:p>
        </p:txBody>
      </p:sp>
    </p:spTree>
    <p:extLst>
      <p:ext uri="{BB962C8B-B14F-4D97-AF65-F5344CB8AC3E}">
        <p14:creationId xmlns:p14="http://schemas.microsoft.com/office/powerpoint/2010/main" val="279638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Connector 6">
            <a:extLst>
              <a:ext uri="{FF2B5EF4-FFF2-40B4-BE49-F238E27FC236}">
                <a16:creationId xmlns:a16="http://schemas.microsoft.com/office/drawing/2014/main" id="{786567D9-36D3-E358-B3D6-B9E6CEA2DE91}"/>
              </a:ext>
              <a:ext uri="{C183D7F6-B498-43B3-948B-1728B52AA6E4}">
                <adec:decorative xmlns:adec="http://schemas.microsoft.com/office/drawing/2017/decorative" val="1"/>
              </a:ext>
            </a:extLst>
          </p:cNvPr>
          <p:cNvSpPr/>
          <p:nvPr/>
        </p:nvSpPr>
        <p:spPr>
          <a:xfrm>
            <a:off x="224891" y="1886711"/>
            <a:ext cx="1854355" cy="1825347"/>
          </a:xfrm>
          <a:prstGeom prst="flowChartConnector">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effectLst/>
                <a:latin typeface="Calibri" panose="020F0502020204030204" pitchFamily="34" charset="0"/>
                <a:ea typeface="Times New Roman" panose="02020603050405020304" pitchFamily="18" charset="0"/>
                <a:cs typeface="Times New Roman" panose="02020603050405020304" pitchFamily="18" charset="0"/>
              </a:rPr>
              <a:t>Other rights and protections, </a:t>
            </a:r>
            <a:r>
              <a:rPr lang="en-US" dirty="0">
                <a:latin typeface="Calibri" panose="020F0502020204030204" pitchFamily="34" charset="0"/>
                <a:ea typeface="Times New Roman" panose="02020603050405020304" pitchFamily="18" charset="0"/>
                <a:cs typeface="Times New Roman" panose="02020603050405020304" pitchFamily="18" charset="0"/>
              </a:rPr>
              <a:t>6 </a:t>
            </a:r>
            <a:r>
              <a:rPr lang="en-US" dirty="0">
                <a:effectLst/>
                <a:latin typeface="Calibri" panose="020F0502020204030204" pitchFamily="34" charset="0"/>
                <a:ea typeface="Times New Roman" panose="02020603050405020304" pitchFamily="18" charset="0"/>
                <a:cs typeface="Times New Roman" panose="02020603050405020304" pitchFamily="18" charset="0"/>
              </a:rPr>
              <a:t>of 7</a:t>
            </a:r>
            <a:endParaRPr lang="en-US" dirty="0"/>
          </a:p>
        </p:txBody>
      </p:sp>
      <p:sp>
        <p:nvSpPr>
          <p:cNvPr id="8" name="TextBox 7">
            <a:extLst>
              <a:ext uri="{FF2B5EF4-FFF2-40B4-BE49-F238E27FC236}">
                <a16:creationId xmlns:a16="http://schemas.microsoft.com/office/drawing/2014/main" id="{1353FC0E-127D-A47E-1336-7B3807ECE4F8}"/>
              </a:ext>
            </a:extLst>
          </p:cNvPr>
          <p:cNvSpPr txBox="1"/>
          <p:nvPr/>
        </p:nvSpPr>
        <p:spPr>
          <a:xfrm>
            <a:off x="99542" y="2616166"/>
            <a:ext cx="2097248" cy="400110"/>
          </a:xfrm>
          <a:prstGeom prst="rect">
            <a:avLst/>
          </a:prstGeom>
          <a:noFill/>
        </p:spPr>
        <p:txBody>
          <a:bodyPr wrap="square" rtlCol="0">
            <a:spAutoFit/>
          </a:bodyPr>
          <a:lstStyle/>
          <a:p>
            <a:pPr algn="ctr"/>
            <a:r>
              <a:rPr lang="en-US" sz="2000" b="1">
                <a:solidFill>
                  <a:schemeClr val="tx2"/>
                </a:solidFill>
              </a:rPr>
              <a:t>Anti-retaliation</a:t>
            </a:r>
          </a:p>
        </p:txBody>
      </p:sp>
      <p:sp>
        <p:nvSpPr>
          <p:cNvPr id="3" name="Content Placeholder 2">
            <a:extLst>
              <a:ext uri="{FF2B5EF4-FFF2-40B4-BE49-F238E27FC236}">
                <a16:creationId xmlns:a16="http://schemas.microsoft.com/office/drawing/2014/main" id="{61D1D9B7-0F77-2292-88EC-E45D05D2C1E5}"/>
              </a:ext>
            </a:extLst>
          </p:cNvPr>
          <p:cNvSpPr>
            <a:spLocks noGrp="1"/>
          </p:cNvSpPr>
          <p:nvPr>
            <p:ph idx="1"/>
          </p:nvPr>
        </p:nvSpPr>
        <p:spPr>
          <a:xfrm>
            <a:off x="2456631" y="1800824"/>
            <a:ext cx="9288526" cy="4351338"/>
          </a:xfrm>
        </p:spPr>
        <p:txBody>
          <a:bodyPr>
            <a:normAutofit/>
          </a:bodyPr>
          <a:lstStyle/>
          <a:p>
            <a:pPr marL="0" marR="0" indent="0">
              <a:buNone/>
            </a:pPr>
            <a:r>
              <a:rPr lang="en-US"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Additionally, it shall be unlawful for an employer to:</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inform another employer a nursing home worker or former nursing home worker has engaged in activities protected under the NHWSB Act; or</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0"/>
              </a:spcBef>
              <a:spcAft>
                <a:spcPts val="0"/>
              </a:spcAft>
            </a:pP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report or threaten to report the actual or suspected citizenship or immigration status of a nursing home worker, former nursing home worker or family member of a nursing home worker to a federal, state or local agency for exercising or attempting to exercise any right protected under the NHWSB Act.</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23</a:t>
            </a:fld>
            <a:endParaRPr lang="en-US"/>
          </a:p>
        </p:txBody>
      </p:sp>
    </p:spTree>
    <p:extLst>
      <p:ext uri="{BB962C8B-B14F-4D97-AF65-F5344CB8AC3E}">
        <p14:creationId xmlns:p14="http://schemas.microsoft.com/office/powerpoint/2010/main" val="24532070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Connector 6">
            <a:extLst>
              <a:ext uri="{FF2B5EF4-FFF2-40B4-BE49-F238E27FC236}">
                <a16:creationId xmlns:a16="http://schemas.microsoft.com/office/drawing/2014/main" id="{786567D9-36D3-E358-B3D6-B9E6CEA2DE91}"/>
              </a:ext>
              <a:ext uri="{C183D7F6-B498-43B3-948B-1728B52AA6E4}">
                <adec:decorative xmlns:adec="http://schemas.microsoft.com/office/drawing/2017/decorative" val="1"/>
              </a:ext>
            </a:extLst>
          </p:cNvPr>
          <p:cNvSpPr/>
          <p:nvPr/>
        </p:nvSpPr>
        <p:spPr>
          <a:xfrm>
            <a:off x="342724" y="1863142"/>
            <a:ext cx="1854355" cy="1825347"/>
          </a:xfrm>
          <a:prstGeom prst="flowChartConnector">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effectLst/>
                <a:latin typeface="Calibri" panose="020F0502020204030204" pitchFamily="34" charset="0"/>
                <a:ea typeface="Times New Roman" panose="02020603050405020304" pitchFamily="18" charset="0"/>
                <a:cs typeface="Times New Roman" panose="02020603050405020304" pitchFamily="18" charset="0"/>
              </a:rPr>
              <a:t>Other rights and protections, 7 of 7</a:t>
            </a:r>
            <a:endParaRPr lang="en-US" dirty="0"/>
          </a:p>
        </p:txBody>
      </p:sp>
      <p:sp>
        <p:nvSpPr>
          <p:cNvPr id="8" name="TextBox 7">
            <a:extLst>
              <a:ext uri="{FF2B5EF4-FFF2-40B4-BE49-F238E27FC236}">
                <a16:creationId xmlns:a16="http://schemas.microsoft.com/office/drawing/2014/main" id="{1353FC0E-127D-A47E-1336-7B3807ECE4F8}"/>
              </a:ext>
            </a:extLst>
          </p:cNvPr>
          <p:cNvSpPr txBox="1"/>
          <p:nvPr/>
        </p:nvSpPr>
        <p:spPr>
          <a:xfrm>
            <a:off x="217375" y="2592597"/>
            <a:ext cx="2097248" cy="400110"/>
          </a:xfrm>
          <a:prstGeom prst="rect">
            <a:avLst/>
          </a:prstGeom>
          <a:noFill/>
        </p:spPr>
        <p:txBody>
          <a:bodyPr wrap="square" rtlCol="0">
            <a:spAutoFit/>
          </a:bodyPr>
          <a:lstStyle/>
          <a:p>
            <a:pPr algn="ctr"/>
            <a:r>
              <a:rPr lang="en-US" sz="2000" b="1">
                <a:solidFill>
                  <a:schemeClr val="tx2"/>
                </a:solidFill>
              </a:rPr>
              <a:t>Anti-retaliation</a:t>
            </a:r>
          </a:p>
        </p:txBody>
      </p:sp>
      <p:sp>
        <p:nvSpPr>
          <p:cNvPr id="3" name="Content Placeholder 2">
            <a:extLst>
              <a:ext uri="{FF2B5EF4-FFF2-40B4-BE49-F238E27FC236}">
                <a16:creationId xmlns:a16="http://schemas.microsoft.com/office/drawing/2014/main" id="{61D1D9B7-0F77-2292-88EC-E45D05D2C1E5}"/>
              </a:ext>
            </a:extLst>
          </p:cNvPr>
          <p:cNvSpPr>
            <a:spLocks noGrp="1"/>
          </p:cNvSpPr>
          <p:nvPr>
            <p:ph idx="1"/>
          </p:nvPr>
        </p:nvSpPr>
        <p:spPr>
          <a:xfrm>
            <a:off x="2501021" y="1759230"/>
            <a:ext cx="8241484" cy="4351338"/>
          </a:xfrm>
        </p:spPr>
        <p:txBody>
          <a:bodyPr>
            <a:normAutofit/>
          </a:bodyPr>
          <a:lstStyle/>
          <a:p>
            <a:pPr marL="0" marR="0" indent="0">
              <a:buNone/>
            </a:pPr>
            <a:r>
              <a:rPr lang="en-US" sz="2000" b="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There are consequences if these rules are broken.</a:t>
            </a:r>
          </a:p>
          <a:p>
            <a:pPr marL="0" indent="0">
              <a:buNone/>
            </a:pPr>
            <a:r>
              <a:rPr lang="en-US" sz="2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 person found to have experienced retaliation in violation of this section shall be entitled to back pay and reinstatement to the person’s previous position, wages, benefits, hours and other conditions of employment.</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24</a:t>
            </a:fld>
            <a:endParaRPr lang="en-US"/>
          </a:p>
        </p:txBody>
      </p:sp>
    </p:spTree>
    <p:extLst>
      <p:ext uri="{BB962C8B-B14F-4D97-AF65-F5344CB8AC3E}">
        <p14:creationId xmlns:p14="http://schemas.microsoft.com/office/powerpoint/2010/main" val="32694863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7DD41A-B65D-6BDE-A46D-44A4DFD75A54}"/>
              </a:ext>
              <a:ext uri="{C183D7F6-B498-43B3-948B-1728B52AA6E4}">
                <adec:decorative xmlns:adec="http://schemas.microsoft.com/office/drawing/2017/decorative" val="1"/>
              </a:ext>
            </a:extLst>
          </p:cNvPr>
          <p:cNvSpPr>
            <a:spLocks noGrp="1"/>
          </p:cNvSpPr>
          <p:nvPr>
            <p:ph type="title"/>
          </p:nvPr>
        </p:nvSpPr>
        <p:spPr>
          <a:xfrm>
            <a:off x="2299474" y="1609867"/>
            <a:ext cx="7593051" cy="3638266"/>
          </a:xfrm>
          <a:solidFill>
            <a:srgbClr val="78BE21">
              <a:alpha val="87843"/>
            </a:srgbClr>
          </a:solidFill>
        </p:spPr>
        <p:txBody>
          <a:bodyPr/>
          <a:lstStyle/>
          <a:p>
            <a:r>
              <a:rPr lang="en-US" sz="3600" b="1" dirty="0"/>
              <a:t>Question break 3</a:t>
            </a:r>
            <a:r>
              <a:rPr lang="en-US" sz="3600" dirty="0"/>
              <a:t> </a:t>
            </a:r>
          </a:p>
        </p:txBody>
      </p:sp>
    </p:spTree>
    <p:extLst>
      <p:ext uri="{BB962C8B-B14F-4D97-AF65-F5344CB8AC3E}">
        <p14:creationId xmlns:p14="http://schemas.microsoft.com/office/powerpoint/2010/main" val="41779758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E5582-AA44-B845-944E-2FDF1F0C24E8}"/>
              </a:ext>
            </a:extLst>
          </p:cNvPr>
          <p:cNvSpPr>
            <a:spLocks noGrp="1"/>
          </p:cNvSpPr>
          <p:nvPr>
            <p:ph type="ctrTitle"/>
          </p:nvPr>
        </p:nvSpPr>
        <p:spPr/>
        <p:txBody>
          <a:bodyPr/>
          <a:lstStyle/>
          <a:p>
            <a:r>
              <a:rPr lang="en-US"/>
              <a:t>Violations</a:t>
            </a:r>
          </a:p>
        </p:txBody>
      </p:sp>
    </p:spTree>
    <p:extLst>
      <p:ext uri="{BB962C8B-B14F-4D97-AF65-F5344CB8AC3E}">
        <p14:creationId xmlns:p14="http://schemas.microsoft.com/office/powerpoint/2010/main" val="2757256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Violations, 1 of 2</a:t>
            </a:r>
          </a:p>
        </p:txBody>
      </p:sp>
      <p:sp>
        <p:nvSpPr>
          <p:cNvPr id="9" name="Content Placeholder 2">
            <a:extLst>
              <a:ext uri="{FF2B5EF4-FFF2-40B4-BE49-F238E27FC236}">
                <a16:creationId xmlns:a16="http://schemas.microsoft.com/office/drawing/2014/main" id="{4D82C666-66CF-A014-1342-1C318DF06810}"/>
              </a:ext>
            </a:extLst>
          </p:cNvPr>
          <p:cNvSpPr txBox="1">
            <a:spLocks/>
          </p:cNvSpPr>
          <p:nvPr/>
        </p:nvSpPr>
        <p:spPr bwMode="black">
          <a:xfrm>
            <a:off x="612796" y="1505620"/>
            <a:ext cx="10966408" cy="435133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If it is found the NHWSB Act has been violated, the employer may be liable for damages.</a:t>
            </a:r>
          </a:p>
          <a:p>
            <a:pPr marL="0" indent="0">
              <a:buNone/>
            </a:pP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If there is a CBA or union contract, and the conditions are less favorable than the standards under the NHWSB Act, that is not an excuse for the employee to be paid less than the wages and other standards set under the NHWSB Act.</a:t>
            </a: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27</a:t>
            </a:fld>
            <a:endParaRPr lang="en-US"/>
          </a:p>
        </p:txBody>
      </p:sp>
    </p:spTree>
    <p:extLst>
      <p:ext uri="{BB962C8B-B14F-4D97-AF65-F5344CB8AC3E}">
        <p14:creationId xmlns:p14="http://schemas.microsoft.com/office/powerpoint/2010/main" val="29027131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Violations, 2 of 2</a:t>
            </a:r>
          </a:p>
        </p:txBody>
      </p:sp>
      <p:sp>
        <p:nvSpPr>
          <p:cNvPr id="9" name="Content Placeholder 2">
            <a:extLst>
              <a:ext uri="{FF2B5EF4-FFF2-40B4-BE49-F238E27FC236}">
                <a16:creationId xmlns:a16="http://schemas.microsoft.com/office/drawing/2014/main" id="{4D82C666-66CF-A014-1342-1C318DF06810}"/>
              </a:ext>
            </a:extLst>
          </p:cNvPr>
          <p:cNvSpPr txBox="1">
            <a:spLocks/>
          </p:cNvSpPr>
          <p:nvPr/>
        </p:nvSpPr>
        <p:spPr bwMode="black">
          <a:xfrm>
            <a:off x="612796" y="1505620"/>
            <a:ext cx="10966408" cy="435133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a:solidFill>
                  <a:schemeClr val="tx2"/>
                </a:solidFill>
                <a:latin typeface="Calibri" panose="020F0502020204030204" pitchFamily="34" charset="0"/>
                <a:ea typeface="Times New Roman" panose="02020603050405020304" pitchFamily="18" charset="0"/>
                <a:cs typeface="Calibri" panose="020F0502020204030204" pitchFamily="34" charset="0"/>
              </a:rPr>
              <a:t>There are two options for employees that expect their employer has violated their rights under the NHWSB Act.</a:t>
            </a:r>
          </a:p>
          <a:p>
            <a:pPr marL="457200">
              <a:spcBef>
                <a:spcPts val="0"/>
              </a:spcBef>
              <a:spcAft>
                <a:spcPts val="0"/>
              </a:spcAft>
              <a:buFont typeface="+mj-lt"/>
              <a:buAutoNum type="arabicPeriod"/>
            </a:pPr>
            <a:r>
              <a:rPr lang="en-US" sz="1800" b="1">
                <a:solidFill>
                  <a:schemeClr val="tx2"/>
                </a:solidFill>
                <a:effectLst/>
                <a:latin typeface="Calibri" panose="020F0502020204030204" pitchFamily="34" charset="0"/>
                <a:ea typeface="Times New Roman" panose="02020603050405020304" pitchFamily="18" charset="0"/>
                <a:cs typeface="Arial" panose="020B0604020202020204" pitchFamily="34" charset="0"/>
              </a:rPr>
              <a:t>The Labor Standards Division at the Department of Labor and Industry</a:t>
            </a:r>
            <a:r>
              <a:rPr lang="en-US" sz="1800" b="1">
                <a:solidFill>
                  <a:schemeClr val="tx2"/>
                </a:solidFill>
                <a:latin typeface="Calibri" panose="020F0502020204030204" pitchFamily="34" charset="0"/>
                <a:ea typeface="Times New Roman" panose="02020603050405020304" pitchFamily="18" charset="0"/>
                <a:cs typeface="Arial" panose="020B0604020202020204" pitchFamily="34" charset="0"/>
              </a:rPr>
              <a:t>:</a:t>
            </a:r>
            <a:br>
              <a:rPr lang="en-US" sz="1800" b="1">
                <a:solidFill>
                  <a:schemeClr val="tx2"/>
                </a:solidFill>
                <a:effectLst/>
                <a:latin typeface="Calibri" panose="020F0502020204030204" pitchFamily="34" charset="0"/>
                <a:ea typeface="Times New Roman" panose="02020603050405020304" pitchFamily="18" charset="0"/>
                <a:cs typeface="Arial" panose="020B0604020202020204" pitchFamily="34" charset="0"/>
              </a:rPr>
            </a:br>
            <a:r>
              <a:rPr lang="en-US" sz="1800">
                <a:solidFill>
                  <a:schemeClr val="tx2"/>
                </a:solidFill>
                <a:effectLst/>
                <a:latin typeface="Calibri" panose="020F0502020204030204" pitchFamily="34" charset="0"/>
                <a:ea typeface="Times New Roman" panose="02020603050405020304" pitchFamily="18" charset="0"/>
                <a:cs typeface="Arial" panose="020B0604020202020204" pitchFamily="34" charset="0"/>
              </a:rPr>
              <a:t>If </a:t>
            </a:r>
            <a:r>
              <a:rPr lang="en-US" sz="1800">
                <a:solidFill>
                  <a:schemeClr val="tx2"/>
                </a:solidFill>
                <a:latin typeface="Calibri" panose="020F0502020204030204" pitchFamily="34" charset="0"/>
                <a:ea typeface="Times New Roman" panose="02020603050405020304" pitchFamily="18" charset="0"/>
                <a:cs typeface="Arial" panose="020B0604020202020204" pitchFamily="34" charset="0"/>
              </a:rPr>
              <a:t>a</a:t>
            </a:r>
            <a:r>
              <a:rPr lang="en-US" sz="1800">
                <a:solidFill>
                  <a:schemeClr val="tx2"/>
                </a:solidFill>
                <a:effectLst/>
                <a:latin typeface="Calibri" panose="020F0502020204030204" pitchFamily="34" charset="0"/>
                <a:ea typeface="Times New Roman" panose="02020603050405020304" pitchFamily="18" charset="0"/>
                <a:cs typeface="Arial" panose="020B0604020202020204" pitchFamily="34" charset="0"/>
              </a:rPr>
              <a:t>n employee suspects the NHWSB Act is not being followed, they can contact the Labor Standards Division at 651-284-5075 or </a:t>
            </a:r>
            <a:r>
              <a:rPr lang="en-US" sz="1800">
                <a:solidFill>
                  <a:schemeClr val="tx2"/>
                </a:solidFill>
                <a:effectLst/>
                <a:latin typeface="Calibri" panose="020F0502020204030204" pitchFamily="34" charset="0"/>
                <a:ea typeface="Times New Roman" panose="02020603050405020304" pitchFamily="18" charset="0"/>
                <a:cs typeface="Arial" panose="020B0604020202020204" pitchFamily="34" charset="0"/>
                <a:hlinkClick r:id="rId3"/>
              </a:rPr>
              <a:t>dli.laborstandards@state.mn.us</a:t>
            </a:r>
            <a:r>
              <a:rPr lang="en-US" sz="1800">
                <a:solidFill>
                  <a:schemeClr val="tx2"/>
                </a:solidFill>
                <a:effectLst/>
                <a:latin typeface="Calibri" panose="020F0502020204030204" pitchFamily="34" charset="0"/>
                <a:ea typeface="Times New Roman" panose="02020603050405020304" pitchFamily="18" charset="0"/>
                <a:cs typeface="Arial" panose="020B0604020202020204" pitchFamily="34" charset="0"/>
              </a:rPr>
              <a:t>.</a:t>
            </a:r>
          </a:p>
          <a:p>
            <a:pPr marL="457200">
              <a:spcBef>
                <a:spcPts val="0"/>
              </a:spcBef>
              <a:spcAft>
                <a:spcPts val="0"/>
              </a:spcAft>
              <a:buFont typeface="+mj-lt"/>
              <a:buAutoNum type="arabicPeriod"/>
            </a:pPr>
            <a:r>
              <a:rPr lang="en-US" sz="1800" b="1">
                <a:solidFill>
                  <a:schemeClr val="tx2"/>
                </a:solidFill>
                <a:effectLst/>
                <a:latin typeface="Calibri" panose="020F0502020204030204" pitchFamily="34" charset="0"/>
                <a:ea typeface="Times New Roman" panose="02020603050405020304" pitchFamily="18" charset="0"/>
                <a:cs typeface="Arial" panose="020B0604020202020204" pitchFamily="34" charset="0"/>
              </a:rPr>
              <a:t>Filing a lawsuit</a:t>
            </a:r>
            <a:r>
              <a:rPr lang="en-US" sz="1800" b="1">
                <a:solidFill>
                  <a:schemeClr val="tx2"/>
                </a:solidFill>
                <a:latin typeface="Calibri" panose="020F0502020204030204" pitchFamily="34" charset="0"/>
                <a:ea typeface="Times New Roman" panose="02020603050405020304" pitchFamily="18" charset="0"/>
                <a:cs typeface="Arial" panose="020B0604020202020204" pitchFamily="34" charset="0"/>
              </a:rPr>
              <a:t>:</a:t>
            </a:r>
            <a:br>
              <a:rPr lang="en-US" sz="1800" b="1">
                <a:solidFill>
                  <a:schemeClr val="tx2"/>
                </a:solidFill>
                <a:latin typeface="Calibri" panose="020F0502020204030204" pitchFamily="34" charset="0"/>
                <a:ea typeface="Times New Roman" panose="02020603050405020304" pitchFamily="18" charset="0"/>
                <a:cs typeface="Arial" panose="020B0604020202020204" pitchFamily="34" charset="0"/>
              </a:rPr>
            </a:br>
            <a:r>
              <a:rPr lang="en-US" sz="18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An employee can also file a lawsuit, referred to as taking civil action or exercising a private right of action.</a:t>
            </a: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28</a:t>
            </a:fld>
            <a:endParaRPr lang="en-US"/>
          </a:p>
        </p:txBody>
      </p:sp>
    </p:spTree>
    <p:extLst>
      <p:ext uri="{BB962C8B-B14F-4D97-AF65-F5344CB8AC3E}">
        <p14:creationId xmlns:p14="http://schemas.microsoft.com/office/powerpoint/2010/main" val="33317007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a:t>Violations:  Resources</a:t>
            </a:r>
          </a:p>
        </p:txBody>
      </p:sp>
      <p:sp>
        <p:nvSpPr>
          <p:cNvPr id="9" name="Content Placeholder 2" descr="The following resources may be helpful to employees.&#10;&#10;The collective bargaining agent or union&#10;The Office of Attorney General – Hiring an attorney &#10;National Employment Lawyers Association – Find-A-Lawyer&#10;Volunteer Lawyers Network – I Need Help&#10;">
            <a:extLst>
              <a:ext uri="{FF2B5EF4-FFF2-40B4-BE49-F238E27FC236}">
                <a16:creationId xmlns:a16="http://schemas.microsoft.com/office/drawing/2014/main" id="{4D82C666-66CF-A014-1342-1C318DF06810}"/>
              </a:ext>
            </a:extLst>
          </p:cNvPr>
          <p:cNvSpPr txBox="1">
            <a:spLocks/>
          </p:cNvSpPr>
          <p:nvPr/>
        </p:nvSpPr>
        <p:spPr bwMode="black">
          <a:xfrm>
            <a:off x="612796" y="1505620"/>
            <a:ext cx="10966408" cy="435133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2000"/>
              </a:lnSpc>
              <a:spcBef>
                <a:spcPts val="240"/>
              </a:spcBef>
              <a:spcAft>
                <a:spcPts val="600"/>
              </a:spcAft>
            </a:pPr>
            <a:endParaRPr lang="en-US" sz="2000">
              <a:solidFill>
                <a:schemeClr val="tx2"/>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D3A5276-F23C-A3E1-39EB-CF6D56786E79}"/>
              </a:ext>
            </a:extLst>
          </p:cNvPr>
          <p:cNvSpPr txBox="1">
            <a:spLocks/>
          </p:cNvSpPr>
          <p:nvPr/>
        </p:nvSpPr>
        <p:spPr bwMode="black">
          <a:xfrm>
            <a:off x="765196" y="1658020"/>
            <a:ext cx="10966408" cy="435133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The following resources may be helpful to employees</a:t>
            </a:r>
            <a:r>
              <a:rPr lang="en-US" sz="18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a:t>
            </a:r>
          </a:p>
          <a:p>
            <a:pPr marL="0" indent="0">
              <a:spcBef>
                <a:spcPts val="0"/>
              </a:spcBef>
              <a:spcAft>
                <a:spcPts val="0"/>
              </a:spcAft>
              <a:buNone/>
            </a:pPr>
            <a:endParaRPr lang="en-US" sz="18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spcAft>
                <a:spcPts val="0"/>
              </a:spcAft>
            </a:pPr>
            <a:r>
              <a:rPr lang="en-US" sz="18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The collective bargaining agent or union</a:t>
            </a:r>
            <a:endPar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endParaRPr>
          </a:p>
          <a:p>
            <a:pPr>
              <a:spcBef>
                <a:spcPts val="0"/>
              </a:spcBef>
              <a:spcAft>
                <a:spcPts val="0"/>
              </a:spcAft>
            </a:pPr>
            <a:r>
              <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rPr>
              <a:t>The Office of Attorney General – </a:t>
            </a:r>
            <a:r>
              <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hlinkClick r:id="rId2"/>
              </a:rPr>
              <a:t>Hiring an attorney </a:t>
            </a:r>
            <a:endPar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endParaRPr>
          </a:p>
          <a:p>
            <a:pPr>
              <a:spcBef>
                <a:spcPts val="0"/>
              </a:spcBef>
              <a:spcAft>
                <a:spcPts val="0"/>
              </a:spcAft>
            </a:pPr>
            <a:r>
              <a:rPr lang="en-US" sz="18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National Employment Lawyers Association – </a:t>
            </a:r>
            <a:r>
              <a:rPr lang="en-US" sz="18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hlinkClick r:id="rId3"/>
              </a:rPr>
              <a:t>Find-A-Lawyer</a:t>
            </a:r>
            <a:endParaRPr lang="en-US" sz="18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endParaRPr>
          </a:p>
          <a:p>
            <a:pPr>
              <a:spcBef>
                <a:spcPts val="0"/>
              </a:spcBef>
              <a:spcAft>
                <a:spcPts val="0"/>
              </a:spcAft>
            </a:pPr>
            <a:r>
              <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rPr>
              <a:t>Volunteer Lawyers Network – </a:t>
            </a:r>
            <a:r>
              <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hlinkClick r:id="rId4"/>
              </a:rPr>
              <a:t>I Need Help</a:t>
            </a:r>
            <a:endParaRPr lang="en-US" sz="1800" dirty="0">
              <a:solidFill>
                <a:schemeClr val="tx2"/>
              </a:solidFill>
              <a:latin typeface="Calibri" panose="020F0502020204030204" pitchFamily="34" charset="0"/>
              <a:ea typeface="Times New Roman" panose="02020603050405020304" pitchFamily="18" charset="0"/>
              <a:cs typeface="Calibri" panose="020F0502020204030204" pitchFamily="34" charset="0"/>
            </a:endParaRP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29</a:t>
            </a:fld>
            <a:endParaRPr lang="en-US"/>
          </a:p>
        </p:txBody>
      </p:sp>
    </p:spTree>
    <p:extLst>
      <p:ext uri="{BB962C8B-B14F-4D97-AF65-F5344CB8AC3E}">
        <p14:creationId xmlns:p14="http://schemas.microsoft.com/office/powerpoint/2010/main" val="1432817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0D80F9C-3860-B34B-6D70-B252B367D13D}"/>
              </a:ext>
              <a:ext uri="{C183D7F6-B498-43B3-948B-1728B52AA6E4}">
                <adec:decorative xmlns:adec="http://schemas.microsoft.com/office/drawing/2017/decorative" val="1"/>
              </a:ext>
            </a:extLst>
          </p:cNvPr>
          <p:cNvSpPr>
            <a:spLocks noGrp="1"/>
          </p:cNvSpPr>
          <p:nvPr>
            <p:ph type="title"/>
          </p:nvPr>
        </p:nvSpPr>
        <p:spPr>
          <a:xfrm>
            <a:off x="0" y="1825339"/>
            <a:ext cx="12192000" cy="3141520"/>
          </a:xfrm>
        </p:spPr>
        <p:txBody>
          <a:bodyPr/>
          <a:lstStyle/>
          <a:p>
            <a:pPr algn="l">
              <a:lnSpc>
                <a:spcPct val="100000"/>
              </a:lnSpc>
              <a:spcBef>
                <a:spcPts val="1000"/>
              </a:spcBef>
              <a:spcAft>
                <a:spcPts val="1000"/>
              </a:spcAft>
            </a:pPr>
            <a:r>
              <a:rPr lang="en-US" sz="2000" b="1"/>
              <a:t>Objective: By the end of this session, you will be able to: </a:t>
            </a:r>
            <a:br>
              <a:rPr lang="en-US" sz="2000" b="1"/>
            </a:br>
            <a:r>
              <a:rPr lang="en-US" sz="2000"/>
              <a:t>	– explain the Nursing Home Workforce Standards Board;</a:t>
            </a:r>
            <a:br>
              <a:rPr lang="en-US" sz="2000"/>
            </a:br>
            <a:r>
              <a:rPr lang="en-US" sz="2000"/>
              <a:t>	– understand your rights under the Nursing Home Workforce Standards Board Act; and</a:t>
            </a:r>
            <a:br>
              <a:rPr lang="en-US" sz="2000"/>
            </a:br>
            <a:r>
              <a:rPr lang="en-US" sz="2000"/>
              <a:t>	– know whom to contact with questions or for help.</a:t>
            </a:r>
          </a:p>
        </p:txBody>
      </p:sp>
      <p:pic>
        <p:nvPicPr>
          <p:cNvPr id="5" name="Graphic 4" descr="Target with an arrow at the center">
            <a:extLst>
              <a:ext uri="{FF2B5EF4-FFF2-40B4-BE49-F238E27FC236}">
                <a16:creationId xmlns:a16="http://schemas.microsoft.com/office/drawing/2014/main" id="{AE4CE680-CD91-FD57-D17E-0AFE8B123E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564" y="3134595"/>
            <a:ext cx="914400" cy="914400"/>
          </a:xfrm>
          <a:prstGeom prst="rect">
            <a:avLst/>
          </a:prstGeom>
        </p:spPr>
      </p:pic>
    </p:spTree>
    <p:extLst>
      <p:ext uri="{BB962C8B-B14F-4D97-AF65-F5344CB8AC3E}">
        <p14:creationId xmlns:p14="http://schemas.microsoft.com/office/powerpoint/2010/main" val="32320434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7DD41A-B65D-6BDE-A46D-44A4DFD75A54}"/>
              </a:ext>
              <a:ext uri="{C183D7F6-B498-43B3-948B-1728B52AA6E4}">
                <adec:decorative xmlns:adec="http://schemas.microsoft.com/office/drawing/2017/decorative" val="1"/>
              </a:ext>
            </a:extLst>
          </p:cNvPr>
          <p:cNvSpPr>
            <a:spLocks noGrp="1"/>
          </p:cNvSpPr>
          <p:nvPr>
            <p:ph type="title"/>
          </p:nvPr>
        </p:nvSpPr>
        <p:spPr>
          <a:xfrm>
            <a:off x="2299474" y="1609867"/>
            <a:ext cx="7593051" cy="3638266"/>
          </a:xfrm>
          <a:solidFill>
            <a:srgbClr val="78BE21">
              <a:alpha val="87843"/>
            </a:srgbClr>
          </a:solidFill>
        </p:spPr>
        <p:txBody>
          <a:bodyPr/>
          <a:lstStyle/>
          <a:p>
            <a:r>
              <a:rPr lang="en-US" sz="3600" b="1" dirty="0"/>
              <a:t>Question break 4</a:t>
            </a:r>
            <a:r>
              <a:rPr lang="en-US" sz="3600" dirty="0"/>
              <a:t> </a:t>
            </a:r>
          </a:p>
        </p:txBody>
      </p:sp>
    </p:spTree>
    <p:extLst>
      <p:ext uri="{BB962C8B-B14F-4D97-AF65-F5344CB8AC3E}">
        <p14:creationId xmlns:p14="http://schemas.microsoft.com/office/powerpoint/2010/main" val="611318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E5582-AA44-B845-944E-2FDF1F0C24E8}"/>
              </a:ext>
            </a:extLst>
          </p:cNvPr>
          <p:cNvSpPr>
            <a:spLocks noGrp="1"/>
          </p:cNvSpPr>
          <p:nvPr>
            <p:ph type="ctrTitle"/>
          </p:nvPr>
        </p:nvSpPr>
        <p:spPr/>
        <p:txBody>
          <a:bodyPr/>
          <a:lstStyle/>
          <a:p>
            <a:r>
              <a:rPr lang="en-US"/>
              <a:t>Other laws and rules, updates</a:t>
            </a:r>
          </a:p>
        </p:txBody>
      </p:sp>
    </p:spTree>
    <p:extLst>
      <p:ext uri="{BB962C8B-B14F-4D97-AF65-F5344CB8AC3E}">
        <p14:creationId xmlns:p14="http://schemas.microsoft.com/office/powerpoint/2010/main" val="576514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a:xfrm>
            <a:off x="13330" y="-1"/>
            <a:ext cx="12192000" cy="1216025"/>
          </a:xfrm>
        </p:spPr>
        <p:txBody>
          <a:bodyPr/>
          <a:lstStyle/>
          <a:p>
            <a:r>
              <a:rPr lang="en-US" dirty="0"/>
              <a:t>Other laws and rules, 1 of 2</a:t>
            </a:r>
          </a:p>
        </p:txBody>
      </p:sp>
      <p:sp>
        <p:nvSpPr>
          <p:cNvPr id="4" name="Rectangle: Single Corner Snipped 3">
            <a:extLst>
              <a:ext uri="{FF2B5EF4-FFF2-40B4-BE49-F238E27FC236}">
                <a16:creationId xmlns:a16="http://schemas.microsoft.com/office/drawing/2014/main" id="{22BDBB35-0421-858B-5E6F-209F3CC1DF07}"/>
              </a:ext>
            </a:extLst>
          </p:cNvPr>
          <p:cNvSpPr/>
          <p:nvPr/>
        </p:nvSpPr>
        <p:spPr>
          <a:xfrm flipH="1">
            <a:off x="10160260" y="238994"/>
            <a:ext cx="1766270" cy="1631326"/>
          </a:xfrm>
          <a:prstGeom prst="snip1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US" sz="1200">
                <a:solidFill>
                  <a:schemeClr val="tx2"/>
                </a:solidFill>
              </a:rPr>
              <a:t>Federal staffing rules were removed</a:t>
            </a:r>
          </a:p>
          <a:p>
            <a:pPr marL="171450" indent="-171450">
              <a:buFont typeface="Arial" panose="020B0604020202020204" pitchFamily="34" charset="0"/>
              <a:buChar char="•"/>
            </a:pPr>
            <a:r>
              <a:rPr lang="en-US" sz="1200">
                <a:solidFill>
                  <a:schemeClr val="tx2"/>
                </a:solidFill>
              </a:rPr>
              <a:t>Paid Leave was moved from slide 31 to this slide. </a:t>
            </a:r>
          </a:p>
          <a:p>
            <a:pPr marL="171450" indent="-171450">
              <a:buFont typeface="Arial" panose="020B0604020202020204" pitchFamily="34" charset="0"/>
              <a:buChar char="•"/>
            </a:pPr>
            <a:r>
              <a:rPr lang="en-US" sz="1200">
                <a:solidFill>
                  <a:schemeClr val="tx2"/>
                </a:solidFill>
              </a:rPr>
              <a:t>Work Breaks, rest period was added. </a:t>
            </a:r>
          </a:p>
        </p:txBody>
      </p:sp>
      <p:sp>
        <p:nvSpPr>
          <p:cNvPr id="3" name="Content Placeholder 2">
            <a:extLst>
              <a:ext uri="{FF2B5EF4-FFF2-40B4-BE49-F238E27FC236}">
                <a16:creationId xmlns:a16="http://schemas.microsoft.com/office/drawing/2014/main" id="{AADB1BC5-3B40-F411-FC20-27DFC3D1D728}"/>
              </a:ext>
            </a:extLst>
          </p:cNvPr>
          <p:cNvSpPr>
            <a:spLocks noGrp="1"/>
          </p:cNvSpPr>
          <p:nvPr>
            <p:ph idx="1"/>
          </p:nvPr>
        </p:nvSpPr>
        <p:spPr>
          <a:xfrm>
            <a:off x="265470" y="1616544"/>
            <a:ext cx="11621729" cy="4675848"/>
          </a:xfrm>
        </p:spPr>
        <p:txBody>
          <a:bodyPr>
            <a:noAutofit/>
          </a:bodyPr>
          <a:lstStyle/>
          <a:p>
            <a:pPr marL="0" marR="0" indent="0">
              <a:buNone/>
            </a:pPr>
            <a:r>
              <a:rPr lang="en-US" sz="2000" b="1" dirty="0">
                <a:solidFill>
                  <a:schemeClr val="tx2"/>
                </a:solidFill>
                <a:effectLst/>
                <a:ea typeface="Times New Roman" panose="02020603050405020304" pitchFamily="18" charset="0"/>
                <a:cs typeface="Arial" panose="020B0604020202020204" pitchFamily="34" charset="0"/>
              </a:rPr>
              <a:t>Earned sick and safe time</a:t>
            </a:r>
            <a:br>
              <a:rPr lang="en-US" sz="2000" b="1" dirty="0">
                <a:solidFill>
                  <a:schemeClr val="tx2"/>
                </a:solidFill>
                <a:ea typeface="Times New Roman" panose="02020603050405020304" pitchFamily="18" charset="0"/>
                <a:cs typeface="Arial" panose="020B0604020202020204" pitchFamily="34" charset="0"/>
              </a:rPr>
            </a:br>
            <a:r>
              <a:rPr lang="en-US" sz="2000" dirty="0">
                <a:solidFill>
                  <a:schemeClr val="tx2"/>
                </a:solidFill>
                <a:effectLst/>
                <a:ea typeface="Times New Roman" panose="02020603050405020304" pitchFamily="18" charset="0"/>
                <a:cs typeface="Calibri" panose="020F0502020204030204" pitchFamily="34" charset="0"/>
              </a:rPr>
              <a:t>Another recent development that affects many nursing home workers is the statewide earned sick and </a:t>
            </a:r>
            <a:r>
              <a:rPr lang="en-US" sz="2000" dirty="0">
                <a:solidFill>
                  <a:schemeClr val="tx2"/>
                </a:solidFill>
                <a:ea typeface="Times New Roman" panose="02020603050405020304" pitchFamily="18" charset="0"/>
                <a:cs typeface="Calibri" panose="020F0502020204030204" pitchFamily="34" charset="0"/>
              </a:rPr>
              <a:t>s</a:t>
            </a:r>
            <a:r>
              <a:rPr lang="en-US" sz="2000" dirty="0">
                <a:solidFill>
                  <a:schemeClr val="tx2"/>
                </a:solidFill>
                <a:effectLst/>
                <a:ea typeface="Times New Roman" panose="02020603050405020304" pitchFamily="18" charset="0"/>
                <a:cs typeface="Calibri" panose="020F0502020204030204" pitchFamily="34" charset="0"/>
              </a:rPr>
              <a:t>afe time </a:t>
            </a:r>
            <a:r>
              <a:rPr lang="en-US" sz="2000" dirty="0">
                <a:solidFill>
                  <a:schemeClr val="tx2"/>
                </a:solidFill>
                <a:ea typeface="Times New Roman" panose="02020603050405020304" pitchFamily="18" charset="0"/>
                <a:cs typeface="Calibri" panose="020F0502020204030204" pitchFamily="34" charset="0"/>
              </a:rPr>
              <a:t>r</a:t>
            </a:r>
            <a:r>
              <a:rPr lang="en-US" sz="2000" dirty="0">
                <a:solidFill>
                  <a:schemeClr val="tx2"/>
                </a:solidFill>
                <a:effectLst/>
                <a:ea typeface="Times New Roman" panose="02020603050405020304" pitchFamily="18" charset="0"/>
                <a:cs typeface="Calibri" panose="020F0502020204030204" pitchFamily="34" charset="0"/>
              </a:rPr>
              <a:t>equirements.</a:t>
            </a:r>
            <a:r>
              <a:rPr lang="en-US" sz="2000" dirty="0">
                <a:solidFill>
                  <a:schemeClr val="tx2"/>
                </a:solidFill>
                <a:ea typeface="Times New Roman" panose="02020603050405020304" pitchFamily="18" charset="0"/>
                <a:cs typeface="Calibri" panose="020F0502020204030204" pitchFamily="34" charset="0"/>
              </a:rPr>
              <a:t> </a:t>
            </a:r>
            <a:r>
              <a:rPr lang="en-US" sz="2000" dirty="0">
                <a:solidFill>
                  <a:schemeClr val="tx2"/>
                </a:solidFill>
                <a:effectLst/>
                <a:ea typeface="Times New Roman" panose="02020603050405020304" pitchFamily="18" charset="0"/>
                <a:cs typeface="Calibri" panose="020F0502020204030204" pitchFamily="34" charset="0"/>
              </a:rPr>
              <a:t>Sick and safe time is paid leave employers must provide to employees in Minnesota that can be used for certain reasons. </a:t>
            </a:r>
            <a:r>
              <a:rPr lang="en-US" sz="2000" dirty="0">
                <a:solidFill>
                  <a:schemeClr val="tx2"/>
                </a:solidFill>
                <a:effectLst/>
                <a:ea typeface="Times New Roman" panose="02020603050405020304" pitchFamily="18" charset="0"/>
                <a:cs typeface="Times New Roman" panose="02020603050405020304" pitchFamily="18" charset="0"/>
              </a:rPr>
              <a:t>To ensure an employer is meeting the minimum requirements for earned sick and safe time accumulation and usage, visit the Department of Labor and Industry’s </a:t>
            </a:r>
            <a:r>
              <a:rPr lang="en-US" sz="2000" dirty="0">
                <a:solidFill>
                  <a:schemeClr val="tx2"/>
                </a:solidFill>
                <a:effectLst/>
                <a:ea typeface="Times New Roman" panose="02020603050405020304" pitchFamily="18" charset="0"/>
                <a:cs typeface="Times New Roman" panose="02020603050405020304" pitchFamily="18" charset="0"/>
                <a:hlinkClick r:id="rId3"/>
              </a:rPr>
              <a:t>FAQs:  Earned sick and safe time webpage</a:t>
            </a:r>
            <a:r>
              <a:rPr lang="en-US" sz="2000" dirty="0">
                <a:solidFill>
                  <a:schemeClr val="tx2"/>
                </a:solidFill>
                <a:effectLst/>
                <a:ea typeface="Times New Roman" panose="02020603050405020304" pitchFamily="18" charset="0"/>
                <a:cs typeface="Times New Roman" panose="02020603050405020304" pitchFamily="18" charset="0"/>
              </a:rPr>
              <a:t>.</a:t>
            </a:r>
          </a:p>
          <a:p>
            <a:pPr marL="0" indent="0">
              <a:lnSpc>
                <a:spcPct val="107000"/>
              </a:lnSpc>
              <a:spcBef>
                <a:spcPts val="0"/>
              </a:spcBef>
              <a:spcAft>
                <a:spcPts val="0"/>
              </a:spcAft>
              <a:buNone/>
            </a:pPr>
            <a:r>
              <a:rPr lang="en-US" sz="2000" b="1" kern="100" dirty="0">
                <a:solidFill>
                  <a:schemeClr val="tx2"/>
                </a:solidFill>
                <a:latin typeface="Calibri" panose="020F0502020204030204" pitchFamily="34" charset="0"/>
                <a:ea typeface="Calibri" panose="020F0502020204030204" pitchFamily="34" charset="0"/>
                <a:cs typeface="Times New Roman" panose="02020603050405020304" pitchFamily="18" charset="0"/>
              </a:rPr>
              <a:t>Minnesota Paid Leave (family and medical)</a:t>
            </a:r>
          </a:p>
          <a:p>
            <a:pPr marL="0" indent="0">
              <a:lnSpc>
                <a:spcPct val="107000"/>
              </a:lnSpc>
              <a:spcBef>
                <a:spcPts val="0"/>
              </a:spcBef>
              <a:spcAft>
                <a:spcPts val="0"/>
              </a:spcAft>
              <a:buNone/>
            </a:pPr>
            <a:r>
              <a:rPr lang="en-US" sz="2000" kern="100" dirty="0">
                <a:solidFill>
                  <a:schemeClr val="tx2"/>
                </a:solidFill>
                <a:ea typeface="Calibri" panose="020F0502020204030204" pitchFamily="34" charset="0"/>
                <a:cs typeface="Times New Roman" panose="02020603050405020304" pitchFamily="18" charset="0"/>
              </a:rPr>
              <a:t>The new Minnesota law </a:t>
            </a:r>
            <a:r>
              <a:rPr lang="en-US" sz="2000" kern="100" dirty="0">
                <a:solidFill>
                  <a:schemeClr val="tx2"/>
                </a:solidFill>
                <a:highlight>
                  <a:srgbClr val="FFFF00"/>
                </a:highlight>
                <a:ea typeface="Calibri" panose="020F0502020204030204" pitchFamily="34" charset="0"/>
                <a:cs typeface="Times New Roman" panose="02020603050405020304" pitchFamily="18" charset="0"/>
              </a:rPr>
              <a:t>is in effect as of Jan. 1, 2026</a:t>
            </a:r>
            <a:r>
              <a:rPr lang="en-US" sz="2000" kern="100" dirty="0">
                <a:solidFill>
                  <a:schemeClr val="tx2"/>
                </a:solidFill>
                <a:ea typeface="Calibri" panose="020F0502020204030204" pitchFamily="34" charset="0"/>
                <a:cs typeface="Times New Roman" panose="02020603050405020304" pitchFamily="18" charset="0"/>
              </a:rPr>
              <a:t>, and provide 12 weeks of paid family or medical leave. For more information, see the </a:t>
            </a:r>
            <a:r>
              <a:rPr lang="en-US" sz="2000" kern="100" dirty="0">
                <a:solidFill>
                  <a:schemeClr val="tx2"/>
                </a:solidFill>
                <a:ea typeface="Calibri" panose="020F0502020204030204" pitchFamily="34" charset="0"/>
                <a:cs typeface="Times New Roman" panose="02020603050405020304" pitchFamily="18" charset="0"/>
                <a:hlinkClick r:id="rId4"/>
              </a:rPr>
              <a:t>Paid Leave webpage</a:t>
            </a:r>
            <a:r>
              <a:rPr lang="en-US" sz="2000" kern="100" dirty="0">
                <a:solidFill>
                  <a:schemeClr val="tx2"/>
                </a:solidFill>
                <a:ea typeface="Calibri" panose="020F0502020204030204" pitchFamily="34" charset="0"/>
                <a:cs typeface="Times New Roman" panose="02020603050405020304" pitchFamily="18" charset="0"/>
              </a:rPr>
              <a:t>. </a:t>
            </a:r>
          </a:p>
          <a:p>
            <a:pPr marL="0" marR="0" indent="0">
              <a:buNone/>
            </a:pPr>
            <a:r>
              <a:rPr lang="en-US" sz="2000" b="1"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Work Breaks, Rest Period</a:t>
            </a:r>
            <a:r>
              <a:rPr lang="en-US" sz="2000" b="1"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s</a:t>
            </a:r>
          </a:p>
          <a:p>
            <a:pPr marL="0" marR="0" indent="0">
              <a:buNone/>
            </a:pPr>
            <a:r>
              <a:rPr lang="en-US" sz="2000" b="0" i="0" dirty="0">
                <a:solidFill>
                  <a:schemeClr val="tx2"/>
                </a:solidFill>
                <a:effectLst/>
              </a:rPr>
              <a:t>State law requires employers to allow employees restroom time and time to eat a meal. </a:t>
            </a:r>
            <a:r>
              <a:rPr lang="en-US" sz="2000" b="0" i="0" dirty="0">
                <a:solidFill>
                  <a:schemeClr val="tx2"/>
                </a:solidFill>
                <a:effectLst/>
                <a:hlinkClick r:id="rId5"/>
              </a:rPr>
              <a:t>Minn. Stat. 177.253</a:t>
            </a:r>
            <a:r>
              <a:rPr lang="en-US" sz="2000" b="0" i="0" dirty="0">
                <a:solidFill>
                  <a:schemeClr val="tx2"/>
                </a:solidFill>
                <a:effectLst/>
              </a:rPr>
              <a:t> and </a:t>
            </a:r>
            <a:r>
              <a:rPr lang="en-US" sz="2000" b="0" i="0" dirty="0">
                <a:solidFill>
                  <a:schemeClr val="tx2"/>
                </a:solidFill>
                <a:effectLst/>
                <a:hlinkClick r:id="rId6"/>
              </a:rPr>
              <a:t>Minn. Stat. 177.254</a:t>
            </a:r>
            <a:r>
              <a:rPr lang="en-US" sz="2000" b="0" i="0" dirty="0">
                <a:solidFill>
                  <a:schemeClr val="tx2"/>
                </a:solidFill>
                <a:effectLst/>
              </a:rPr>
              <a:t>.</a:t>
            </a:r>
            <a:r>
              <a:rPr lang="en-US" sz="2000" kern="100" dirty="0">
                <a:solidFill>
                  <a:schemeClr val="tx2"/>
                </a:solidFill>
                <a:ea typeface="Calibri" panose="020F0502020204030204" pitchFamily="34" charset="0"/>
                <a:cs typeface="Times New Roman" panose="02020603050405020304" pitchFamily="18" charset="0"/>
              </a:rPr>
              <a:t> For more information, see the </a:t>
            </a:r>
            <a:r>
              <a:rPr lang="en-US" sz="2000" kern="100" dirty="0">
                <a:solidFill>
                  <a:schemeClr val="tx2"/>
                </a:solidFill>
                <a:ea typeface="Calibri" panose="020F0502020204030204" pitchFamily="34" charset="0"/>
                <a:cs typeface="Times New Roman" panose="02020603050405020304" pitchFamily="18" charset="0"/>
                <a:hlinkClick r:id="rId7"/>
              </a:rPr>
              <a:t>Work Breaks, Rest Time webpage</a:t>
            </a:r>
            <a:r>
              <a:rPr lang="en-US" sz="2000" kern="100" dirty="0">
                <a:solidFill>
                  <a:schemeClr val="tx2"/>
                </a:solidFill>
                <a:ea typeface="Calibri" panose="020F0502020204030204" pitchFamily="34" charset="0"/>
                <a:cs typeface="Times New Roman" panose="02020603050405020304" pitchFamily="18" charset="0"/>
              </a:rPr>
              <a:t>. </a:t>
            </a:r>
            <a:endParaRPr lang="en-US" sz="2000" b="1" dirty="0">
              <a:solidFill>
                <a:schemeClr val="tx2"/>
              </a:solidFill>
              <a:effectLst/>
              <a:ea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32</a:t>
            </a:fld>
            <a:endParaRPr lang="en-US"/>
          </a:p>
        </p:txBody>
      </p:sp>
    </p:spTree>
    <p:extLst>
      <p:ext uri="{BB962C8B-B14F-4D97-AF65-F5344CB8AC3E}">
        <p14:creationId xmlns:p14="http://schemas.microsoft.com/office/powerpoint/2010/main" val="10805129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Other laws and rules, 2 of 2</a:t>
            </a:r>
          </a:p>
        </p:txBody>
      </p:sp>
      <p:sp>
        <p:nvSpPr>
          <p:cNvPr id="3" name="Content Placeholder 2">
            <a:extLst>
              <a:ext uri="{FF2B5EF4-FFF2-40B4-BE49-F238E27FC236}">
                <a16:creationId xmlns:a16="http://schemas.microsoft.com/office/drawing/2014/main" id="{AADB1BC5-3B40-F411-FC20-27DFC3D1D728}"/>
              </a:ext>
            </a:extLst>
          </p:cNvPr>
          <p:cNvSpPr>
            <a:spLocks noGrp="1"/>
          </p:cNvSpPr>
          <p:nvPr>
            <p:ph idx="1"/>
          </p:nvPr>
        </p:nvSpPr>
        <p:spPr>
          <a:xfrm>
            <a:off x="168676" y="1649485"/>
            <a:ext cx="11807301" cy="4657170"/>
          </a:xfrm>
        </p:spPr>
        <p:txBody>
          <a:bodyPr>
            <a:noAutofit/>
          </a:bodyPr>
          <a:lstStyle/>
          <a:p>
            <a:pPr marR="0" lvl="0">
              <a:spcBef>
                <a:spcPts val="0"/>
              </a:spcBef>
              <a:spcAft>
                <a:spcPts val="0"/>
              </a:spcAft>
            </a:pPr>
            <a:r>
              <a:rPr lang="en-US" sz="18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hlinkClick r:id="rId3"/>
              </a:rPr>
              <a:t>Minnesota OSHA</a:t>
            </a:r>
            <a:endParaRPr lang="en-US" sz="18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a:spcBef>
                <a:spcPts val="0"/>
              </a:spcBef>
              <a:spcAft>
                <a:spcPts val="0"/>
              </a:spcAft>
              <a:buFont typeface="Wingdings" panose="05000000000000000000" pitchFamily="2" charset="2"/>
              <a:buChar char="§"/>
            </a:pPr>
            <a:r>
              <a:rPr lang="en-US" sz="16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Minnesota’s chapter of </a:t>
            </a:r>
            <a:r>
              <a:rPr lang="en-US" sz="1600" kern="100">
                <a:solidFill>
                  <a:schemeClr val="tx2"/>
                </a:solidFill>
                <a:latin typeface="Calibri" panose="020F0502020204030204" pitchFamily="34" charset="0"/>
                <a:ea typeface="Calibri" panose="020F0502020204030204" pitchFamily="34" charset="0"/>
                <a:cs typeface="Times New Roman" panose="02020603050405020304" pitchFamily="18" charset="0"/>
              </a:rPr>
              <a:t>the </a:t>
            </a:r>
            <a:r>
              <a:rPr lang="en-US" sz="16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Occupational Safety and Health Administration (OSHA)</a:t>
            </a:r>
          </a:p>
          <a:p>
            <a:pPr marR="0" lvl="0">
              <a:spcBef>
                <a:spcPts val="0"/>
              </a:spcBef>
              <a:spcAft>
                <a:spcPts val="0"/>
              </a:spcAft>
            </a:pPr>
            <a:r>
              <a:rPr lang="en-US" sz="1800" kern="100">
                <a:solidFill>
                  <a:schemeClr val="tx2"/>
                </a:solidFill>
                <a:latin typeface="Calibri" panose="020F0502020204030204" pitchFamily="34" charset="0"/>
                <a:ea typeface="Calibri" panose="020F0502020204030204" pitchFamily="34" charset="0"/>
                <a:cs typeface="Times New Roman" panose="02020603050405020304" pitchFamily="18" charset="0"/>
                <a:hlinkClick r:id="rId4"/>
              </a:rPr>
              <a:t>S</a:t>
            </a:r>
            <a:r>
              <a:rPr lang="en-US" sz="18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hlinkClick r:id="rId4"/>
              </a:rPr>
              <a:t>afe Patient Handling Act</a:t>
            </a:r>
            <a:endParaRPr lang="en-US" sz="20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07000"/>
              </a:lnSpc>
              <a:spcBef>
                <a:spcPts val="0"/>
              </a:spcBef>
              <a:spcAft>
                <a:spcPts val="0"/>
              </a:spcAft>
              <a:buFont typeface="Wingdings" panose="05000000000000000000" pitchFamily="2" charset="2"/>
              <a:buChar char="§"/>
            </a:pPr>
            <a:r>
              <a:rPr lang="en-US" sz="16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Every licensed health care facility in the Minnesota shall adopt a written safe-patient-handling policy establishing the facility’s plan to achieve the goal of minimizing manual lifting of patients by nurses and other direct patient care workers by using safe patient-handling equipment, </a:t>
            </a:r>
            <a:r>
              <a:rPr lang="en-US" sz="16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hlinkClick r:id="rId5"/>
              </a:rPr>
              <a:t>Minn</a:t>
            </a:r>
            <a:r>
              <a:rPr lang="en-US" sz="1600" kern="100">
                <a:solidFill>
                  <a:schemeClr val="tx2"/>
                </a:solidFill>
                <a:latin typeface="Calibri" panose="020F0502020204030204" pitchFamily="34" charset="0"/>
                <a:ea typeface="Calibri" panose="020F0502020204030204" pitchFamily="34" charset="0"/>
                <a:cs typeface="Times New Roman" panose="02020603050405020304" pitchFamily="18" charset="0"/>
                <a:hlinkClick r:id="rId5"/>
              </a:rPr>
              <a:t>.</a:t>
            </a:r>
            <a:r>
              <a:rPr lang="en-US" sz="16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hlinkClick r:id="rId5"/>
              </a:rPr>
              <a:t> Stat. 182.6551-182.6554</a:t>
            </a:r>
            <a:r>
              <a:rPr lang="en-US" sz="16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a:t>
            </a:r>
          </a:p>
          <a:p>
            <a:pPr marR="0" lvl="0">
              <a:spcBef>
                <a:spcPts val="0"/>
              </a:spcBef>
              <a:spcAft>
                <a:spcPts val="0"/>
              </a:spcAft>
            </a:pPr>
            <a:r>
              <a:rPr lang="en-US" sz="1800" kern="100">
                <a:solidFill>
                  <a:schemeClr val="tx2"/>
                </a:solidFill>
                <a:latin typeface="Calibri" panose="020F0502020204030204" pitchFamily="34" charset="0"/>
                <a:ea typeface="Calibri" panose="020F0502020204030204" pitchFamily="34" charset="0"/>
                <a:cs typeface="Times New Roman" panose="02020603050405020304" pitchFamily="18" charset="0"/>
                <a:hlinkClick r:id="rId6"/>
              </a:rPr>
              <a:t>Employee r</a:t>
            </a:r>
            <a:r>
              <a:rPr lang="en-US" sz="18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hlinkClick r:id="rId6"/>
              </a:rPr>
              <a:t>ight-to-know </a:t>
            </a:r>
            <a:r>
              <a:rPr lang="en-US" sz="18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and </a:t>
            </a:r>
            <a:r>
              <a:rPr lang="en-US" sz="1800" kern="100">
                <a:solidFill>
                  <a:schemeClr val="tx2"/>
                </a:solidFill>
                <a:latin typeface="Calibri" panose="020F0502020204030204" pitchFamily="34" charset="0"/>
                <a:ea typeface="Calibri" panose="020F0502020204030204" pitchFamily="34" charset="0"/>
                <a:cs typeface="Times New Roman" panose="02020603050405020304" pitchFamily="18" charset="0"/>
                <a:hlinkClick r:id="rId7"/>
              </a:rPr>
              <a:t>Hazard communication (HAZCOM)</a:t>
            </a:r>
            <a:endParaRPr lang="en-US" sz="18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07000"/>
              </a:lnSpc>
              <a:spcBef>
                <a:spcPts val="0"/>
              </a:spcBef>
              <a:spcAft>
                <a:spcPts val="0"/>
              </a:spcAft>
              <a:buFont typeface="Wingdings" panose="05000000000000000000" pitchFamily="2" charset="2"/>
              <a:buChar char="§"/>
            </a:pPr>
            <a:r>
              <a:rPr lang="en-US" sz="1600" kern="100">
                <a:solidFill>
                  <a:schemeClr val="tx2"/>
                </a:solidFill>
                <a:latin typeface="Calibri" panose="020F0502020204030204" pitchFamily="34" charset="0"/>
                <a:ea typeface="Calibri" panose="020F0502020204030204" pitchFamily="34" charset="0"/>
                <a:cs typeface="Times New Roman" panose="02020603050405020304" pitchFamily="18" charset="0"/>
              </a:rPr>
              <a:t>Employers must evaluate their workplaces for the existence of hazardous substances, harmful physical agents and infectious agents, and provide training and information to those employees covered under this act who are routinely exposed to those substances and agents, </a:t>
            </a:r>
            <a:r>
              <a:rPr lang="en-US" sz="1600" kern="100">
                <a:solidFill>
                  <a:schemeClr val="tx2"/>
                </a:solidFill>
                <a:latin typeface="Calibri" panose="020F0502020204030204" pitchFamily="34" charset="0"/>
                <a:ea typeface="Calibri" panose="020F0502020204030204" pitchFamily="34" charset="0"/>
                <a:cs typeface="Times New Roman" panose="02020603050405020304" pitchFamily="18" charset="0"/>
                <a:hlinkClick r:id="rId8"/>
              </a:rPr>
              <a:t>Minn. Stat. chapter 5206</a:t>
            </a:r>
            <a:r>
              <a:rPr lang="en-US" sz="1600" kern="100">
                <a:solidFill>
                  <a:schemeClr val="tx2"/>
                </a:solidFill>
                <a:latin typeface="Calibri" panose="020F0502020204030204" pitchFamily="34" charset="0"/>
                <a:ea typeface="Calibri" panose="020F0502020204030204" pitchFamily="34" charset="0"/>
                <a:cs typeface="Times New Roman" panose="02020603050405020304" pitchFamily="18" charset="0"/>
              </a:rPr>
              <a:t>.</a:t>
            </a:r>
          </a:p>
          <a:p>
            <a:pPr>
              <a:spcBef>
                <a:spcPts val="0"/>
              </a:spcBef>
              <a:spcAft>
                <a:spcPts val="0"/>
              </a:spcAft>
            </a:pPr>
            <a:r>
              <a:rPr lang="en-US" sz="1800" kern="100" err="1">
                <a:solidFill>
                  <a:schemeClr val="tx2"/>
                </a:solidFill>
                <a:effectLst/>
                <a:latin typeface="Calibri" panose="020F0502020204030204" pitchFamily="34" charset="0"/>
                <a:ea typeface="Calibri" panose="020F0502020204030204" pitchFamily="34" charset="0"/>
                <a:cs typeface="Times New Roman" panose="02020603050405020304" pitchFamily="18" charset="0"/>
                <a:hlinkClick r:id="rId9"/>
              </a:rPr>
              <a:t>MNOSHA</a:t>
            </a:r>
            <a:r>
              <a:rPr lang="en-US" sz="18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hlinkClick r:id="rId9"/>
              </a:rPr>
              <a:t> ergonomics</a:t>
            </a:r>
            <a:endParaRPr lang="en-US" sz="18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a:spcBef>
                <a:spcPts val="0"/>
              </a:spcBef>
              <a:spcAft>
                <a:spcPts val="0"/>
              </a:spcAft>
              <a:buFont typeface="Wingdings" panose="05000000000000000000" pitchFamily="2" charset="2"/>
              <a:buChar char="§"/>
            </a:pPr>
            <a:r>
              <a:rPr lang="en-US" sz="16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Employers must proactively address ergonomics issues in the workplace, </a:t>
            </a:r>
            <a:r>
              <a:rPr lang="en-US" sz="16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hlinkClick r:id="rId9"/>
              </a:rPr>
              <a:t>Minn. Stat. 182.677</a:t>
            </a:r>
            <a:r>
              <a:rPr lang="en-US" sz="16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a:t>
            </a:r>
          </a:p>
          <a:p>
            <a:pPr marR="0" lvl="0">
              <a:spcBef>
                <a:spcPts val="0"/>
              </a:spcBef>
              <a:spcAft>
                <a:spcPts val="0"/>
              </a:spcAft>
            </a:pPr>
            <a:r>
              <a:rPr lang="en-US" sz="1800" kern="100">
                <a:solidFill>
                  <a:schemeClr val="tx2"/>
                </a:solidFill>
                <a:latin typeface="Calibri" panose="020F0502020204030204" pitchFamily="34" charset="0"/>
                <a:ea typeface="Calibri" panose="020F0502020204030204" pitchFamily="34" charset="0"/>
                <a:cs typeface="Times New Roman" panose="02020603050405020304" pitchFamily="18" charset="0"/>
                <a:hlinkClick r:id="rId10"/>
              </a:rPr>
              <a:t>National Labor Relations Act</a:t>
            </a:r>
            <a:endParaRPr lang="en-US" sz="2000" kern="10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457200" lvl="1">
              <a:spcBef>
                <a:spcPts val="0"/>
              </a:spcBef>
              <a:spcAft>
                <a:spcPts val="0"/>
              </a:spcAft>
              <a:buFont typeface="Wingdings" panose="05000000000000000000" pitchFamily="2" charset="2"/>
              <a:buChar char="§"/>
            </a:pPr>
            <a:r>
              <a:rPr lang="en-US" sz="1600" kern="100">
                <a:solidFill>
                  <a:schemeClr val="tx2"/>
                </a:solidFill>
                <a:latin typeface="Calibri" panose="020F0502020204030204" pitchFamily="34" charset="0"/>
                <a:ea typeface="Calibri" panose="020F0502020204030204" pitchFamily="34" charset="0"/>
                <a:cs typeface="Times New Roman" panose="02020603050405020304" pitchFamily="18" charset="0"/>
              </a:rPr>
              <a:t>This federal act protects the right to discuss wages at work and encourages collective bargaining by protecting workers’ full freedom of association.</a:t>
            </a: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33</a:t>
            </a:fld>
            <a:endParaRPr lang="en-US"/>
          </a:p>
        </p:txBody>
      </p:sp>
    </p:spTree>
    <p:extLst>
      <p:ext uri="{BB962C8B-B14F-4D97-AF65-F5344CB8AC3E}">
        <p14:creationId xmlns:p14="http://schemas.microsoft.com/office/powerpoint/2010/main" val="446350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7DD41A-B65D-6BDE-A46D-44A4DFD75A54}"/>
              </a:ext>
            </a:extLst>
          </p:cNvPr>
          <p:cNvSpPr>
            <a:spLocks noGrp="1"/>
          </p:cNvSpPr>
          <p:nvPr>
            <p:ph type="title"/>
          </p:nvPr>
        </p:nvSpPr>
        <p:spPr>
          <a:xfrm>
            <a:off x="2299474" y="1609867"/>
            <a:ext cx="7593051" cy="3638266"/>
          </a:xfrm>
          <a:solidFill>
            <a:srgbClr val="78BE21">
              <a:alpha val="87843"/>
            </a:srgbClr>
          </a:solidFill>
        </p:spPr>
        <p:txBody>
          <a:bodyPr/>
          <a:lstStyle/>
          <a:p>
            <a:r>
              <a:rPr lang="en-US" sz="3600" b="1" dirty="0"/>
              <a:t>Question break 5</a:t>
            </a:r>
            <a:r>
              <a:rPr lang="en-US" sz="3600" dirty="0"/>
              <a:t> </a:t>
            </a:r>
          </a:p>
        </p:txBody>
      </p:sp>
    </p:spTree>
    <p:extLst>
      <p:ext uri="{BB962C8B-B14F-4D97-AF65-F5344CB8AC3E}">
        <p14:creationId xmlns:p14="http://schemas.microsoft.com/office/powerpoint/2010/main" val="37246748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a:t>Updates </a:t>
            </a:r>
          </a:p>
        </p:txBody>
      </p:sp>
      <p:sp>
        <p:nvSpPr>
          <p:cNvPr id="3" name="Content Placeholder 2">
            <a:extLst>
              <a:ext uri="{FF2B5EF4-FFF2-40B4-BE49-F238E27FC236}">
                <a16:creationId xmlns:a16="http://schemas.microsoft.com/office/drawing/2014/main" id="{AADB1BC5-3B40-F411-FC20-27DFC3D1D728}"/>
              </a:ext>
            </a:extLst>
          </p:cNvPr>
          <p:cNvSpPr>
            <a:spLocks noGrp="1"/>
          </p:cNvSpPr>
          <p:nvPr>
            <p:ph idx="1"/>
          </p:nvPr>
        </p:nvSpPr>
        <p:spPr/>
        <p:txBody>
          <a:bodyPr>
            <a:normAutofit/>
          </a:bodyPr>
          <a:lstStyle/>
          <a:p>
            <a:pPr marL="0" marR="0" indent="0">
              <a:spcBef>
                <a:spcPts val="1000"/>
              </a:spcBef>
              <a:spcAft>
                <a:spcPts val="1000"/>
              </a:spcAft>
              <a:buNone/>
            </a:pP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Information about NHWSB is available on the </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hlinkClick r:id="rId3"/>
              </a:rPr>
              <a:t>Nursing Home Workforce Standards Board webpage</a:t>
            </a: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p>
          <a:p>
            <a:pPr marL="0" marR="0" indent="0">
              <a:spcBef>
                <a:spcPts val="1000"/>
              </a:spcBef>
              <a:spcAft>
                <a:spcPts val="1000"/>
              </a:spcAft>
              <a:buNone/>
            </a:pPr>
            <a:r>
              <a:rPr lang="en-US" sz="2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The NHWSB webpage contains public meeting notifications and other information about how to connect with the board.</a:t>
            </a:r>
            <a:endParaRPr lang="en-US" sz="2000"/>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35</a:t>
            </a:fld>
            <a:endParaRPr lang="en-US"/>
          </a:p>
        </p:txBody>
      </p:sp>
    </p:spTree>
    <p:extLst>
      <p:ext uri="{BB962C8B-B14F-4D97-AF65-F5344CB8AC3E}">
        <p14:creationId xmlns:p14="http://schemas.microsoft.com/office/powerpoint/2010/main" val="16005220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42566BE-6B62-6BD4-DC7A-370BFD09157E}"/>
              </a:ext>
            </a:extLst>
          </p:cNvPr>
          <p:cNvSpPr>
            <a:spLocks noGrp="1"/>
          </p:cNvSpPr>
          <p:nvPr>
            <p:ph type="title"/>
          </p:nvPr>
        </p:nvSpPr>
        <p:spPr/>
        <p:txBody>
          <a:bodyPr/>
          <a:lstStyle/>
          <a:p>
            <a:r>
              <a:rPr lang="en-US"/>
              <a:t>Thank you</a:t>
            </a:r>
          </a:p>
        </p:txBody>
      </p:sp>
      <p:pic>
        <p:nvPicPr>
          <p:cNvPr id="9" name="Picture 8" descr="Logo:  Minnesota Nursing Home Workforce Standards Board">
            <a:extLst>
              <a:ext uri="{FF2B5EF4-FFF2-40B4-BE49-F238E27FC236}">
                <a16:creationId xmlns:a16="http://schemas.microsoft.com/office/drawing/2014/main" id="{73F81BC8-BE1C-805C-A406-C5E09E6052D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740" y="158907"/>
            <a:ext cx="4685509" cy="1322061"/>
          </a:xfrm>
          <a:prstGeom prst="rect">
            <a:avLst/>
          </a:prstGeom>
        </p:spPr>
      </p:pic>
    </p:spTree>
    <p:extLst>
      <p:ext uri="{BB962C8B-B14F-4D97-AF65-F5344CB8AC3E}">
        <p14:creationId xmlns:p14="http://schemas.microsoft.com/office/powerpoint/2010/main" val="194971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Introduction, 1 of 5</a:t>
            </a:r>
          </a:p>
        </p:txBody>
      </p:sp>
      <p:sp>
        <p:nvSpPr>
          <p:cNvPr id="3" name="Content Placeholder 2">
            <a:extLst>
              <a:ext uri="{FF2B5EF4-FFF2-40B4-BE49-F238E27FC236}">
                <a16:creationId xmlns:a16="http://schemas.microsoft.com/office/drawing/2014/main" id="{AADB1BC5-3B40-F411-FC20-27DFC3D1D728}"/>
              </a:ext>
            </a:extLst>
          </p:cNvPr>
          <p:cNvSpPr>
            <a:spLocks noGrp="1"/>
          </p:cNvSpPr>
          <p:nvPr>
            <p:ph idx="1"/>
          </p:nvPr>
        </p:nvSpPr>
        <p:spPr>
          <a:xfrm>
            <a:off x="838200" y="1825625"/>
            <a:ext cx="10791548" cy="2698750"/>
          </a:xfrm>
        </p:spPr>
        <p:txBody>
          <a:bodyPr>
            <a:normAutofit/>
          </a:bodyPr>
          <a:lstStyle/>
          <a:p>
            <a:pPr marL="0" indent="0">
              <a:buNone/>
            </a:pPr>
            <a:r>
              <a:rPr lang="en-US" sz="2000">
                <a:solidFill>
                  <a:schemeClr val="tx2"/>
                </a:solidFill>
              </a:rPr>
              <a:t>In 2023, the Legislature created the Nursing Home Workforce Standards Board (NHWSB) under the Nursing Home Workforce Standards Act, Minnesota Statutes 181.211 through 181.217.</a:t>
            </a:r>
          </a:p>
          <a:p>
            <a:pPr marL="0" indent="0">
              <a:buNone/>
            </a:pPr>
            <a:r>
              <a:rPr lang="en-US" sz="2000">
                <a:solidFill>
                  <a:schemeClr val="tx2"/>
                </a:solidFill>
                <a:ea typeface="Times New Roman" panose="02020603050405020304" pitchFamily="18" charset="0"/>
                <a:cs typeface="Times New Roman" panose="02020603050405020304" pitchFamily="18" charset="0"/>
              </a:rPr>
              <a:t>The board’s main role is to examine </a:t>
            </a:r>
            <a:r>
              <a:rPr lang="en-US" sz="2000">
                <a:solidFill>
                  <a:schemeClr val="tx2"/>
                </a:solidFill>
                <a:effectLst/>
                <a:ea typeface="Times New Roman" panose="02020603050405020304" pitchFamily="18" charset="0"/>
                <a:cs typeface="Calibri" panose="020F0502020204030204" pitchFamily="34" charset="0"/>
              </a:rPr>
              <a:t>working conditions in the industry and create rules that will protect the health and welfare of nursing home workers, including minimum wages.</a:t>
            </a:r>
            <a:endParaRPr lang="en-US" sz="2000">
              <a:solidFill>
                <a:schemeClr val="tx2"/>
              </a:solidFill>
            </a:endParaRPr>
          </a:p>
        </p:txBody>
      </p:sp>
      <p:pic>
        <p:nvPicPr>
          <p:cNvPr id="20" name="Graphic 19" descr="Document">
            <a:extLst>
              <a:ext uri="{FF2B5EF4-FFF2-40B4-BE49-F238E27FC236}">
                <a16:creationId xmlns:a16="http://schemas.microsoft.com/office/drawing/2014/main" id="{2FD099E5-0C27-6A17-4FD5-038F2DD842F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95104" y="4206528"/>
            <a:ext cx="2061838" cy="2061838"/>
          </a:xfrm>
          <a:prstGeom prst="rect">
            <a:avLst/>
          </a:prstGeom>
        </p:spPr>
      </p:pic>
      <p:pic>
        <p:nvPicPr>
          <p:cNvPr id="12" name="Graphic 11" descr="Arrow pointing right">
            <a:extLst>
              <a:ext uri="{FF2B5EF4-FFF2-40B4-BE49-F238E27FC236}">
                <a16:creationId xmlns:a16="http://schemas.microsoft.com/office/drawing/2014/main" id="{A48F9AA2-0002-619F-1492-95C3222DA5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38580" y="4742832"/>
            <a:ext cx="914400" cy="914400"/>
          </a:xfrm>
          <a:prstGeom prst="rect">
            <a:avLst/>
          </a:prstGeom>
        </p:spPr>
      </p:pic>
      <p:pic>
        <p:nvPicPr>
          <p:cNvPr id="10" name="Graphic 9" descr="Triangle of three images representing individuals' head and shoulders">
            <a:extLst>
              <a:ext uri="{FF2B5EF4-FFF2-40B4-BE49-F238E27FC236}">
                <a16:creationId xmlns:a16="http://schemas.microsoft.com/office/drawing/2014/main" id="{9190BDA6-55FD-CA70-5C5B-50F148B0DE4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27985" y="4206527"/>
            <a:ext cx="2061839" cy="2061839"/>
          </a:xfrm>
          <a:prstGeom prst="rect">
            <a:avLst/>
          </a:prstGeom>
        </p:spPr>
      </p:pic>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4</a:t>
            </a:fld>
            <a:endParaRPr lang="en-US"/>
          </a:p>
        </p:txBody>
      </p:sp>
    </p:spTree>
    <p:extLst>
      <p:ext uri="{BB962C8B-B14F-4D97-AF65-F5344CB8AC3E}">
        <p14:creationId xmlns:p14="http://schemas.microsoft.com/office/powerpoint/2010/main" val="3193451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Introduction, 2 of 5</a:t>
            </a:r>
          </a:p>
        </p:txBody>
      </p:sp>
      <p:sp>
        <p:nvSpPr>
          <p:cNvPr id="7" name="Speech Bubble: Rectangle with Corners Rounded 6">
            <a:extLst>
              <a:ext uri="{FF2B5EF4-FFF2-40B4-BE49-F238E27FC236}">
                <a16:creationId xmlns:a16="http://schemas.microsoft.com/office/drawing/2014/main" id="{DB2DF73D-3B7D-46BC-98F5-829F85948E87}"/>
              </a:ext>
              <a:ext uri="{C183D7F6-B498-43B3-948B-1728B52AA6E4}">
                <adec:decorative xmlns:adec="http://schemas.microsoft.com/office/drawing/2017/decorative" val="1"/>
              </a:ext>
            </a:extLst>
          </p:cNvPr>
          <p:cNvSpPr/>
          <p:nvPr/>
        </p:nvSpPr>
        <p:spPr>
          <a:xfrm>
            <a:off x="180394" y="1635163"/>
            <a:ext cx="2464117" cy="1843644"/>
          </a:xfrm>
          <a:prstGeom prst="wedgeRoundRectCallout">
            <a:avLst/>
          </a:prstGeom>
          <a:solidFill>
            <a:schemeClr val="bg1"/>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275D33E-177E-7272-A9E1-1528D84DC2B9}"/>
              </a:ext>
            </a:extLst>
          </p:cNvPr>
          <p:cNvSpPr txBox="1"/>
          <p:nvPr/>
        </p:nvSpPr>
        <p:spPr>
          <a:xfrm>
            <a:off x="380679" y="1948452"/>
            <a:ext cx="2097248" cy="707886"/>
          </a:xfrm>
          <a:prstGeom prst="rect">
            <a:avLst/>
          </a:prstGeom>
          <a:noFill/>
        </p:spPr>
        <p:txBody>
          <a:bodyPr wrap="square" rtlCol="0">
            <a:spAutoFit/>
          </a:bodyPr>
          <a:lstStyle/>
          <a:p>
            <a:pPr algn="ctr"/>
            <a:r>
              <a:rPr lang="en-US" sz="2000" b="1">
                <a:solidFill>
                  <a:schemeClr val="tx2"/>
                </a:solidFill>
              </a:rPr>
              <a:t>What is</a:t>
            </a:r>
            <a:br>
              <a:rPr lang="en-US" sz="2000" b="1">
                <a:solidFill>
                  <a:schemeClr val="tx2"/>
                </a:solidFill>
              </a:rPr>
            </a:br>
            <a:r>
              <a:rPr lang="en-US" sz="2000" b="1">
                <a:solidFill>
                  <a:schemeClr val="tx2"/>
                </a:solidFill>
              </a:rPr>
              <a:t>NHWSB? </a:t>
            </a:r>
          </a:p>
        </p:txBody>
      </p:sp>
      <p:sp>
        <p:nvSpPr>
          <p:cNvPr id="3" name="Content Placeholder 2">
            <a:extLst>
              <a:ext uri="{FF2B5EF4-FFF2-40B4-BE49-F238E27FC236}">
                <a16:creationId xmlns:a16="http://schemas.microsoft.com/office/drawing/2014/main" id="{AADB1BC5-3B40-F411-FC20-27DFC3D1D728}"/>
              </a:ext>
            </a:extLst>
          </p:cNvPr>
          <p:cNvSpPr>
            <a:spLocks noGrp="1"/>
          </p:cNvSpPr>
          <p:nvPr>
            <p:ph idx="1"/>
          </p:nvPr>
        </p:nvSpPr>
        <p:spPr>
          <a:xfrm>
            <a:off x="2844796" y="1540944"/>
            <a:ext cx="9166809" cy="2681230"/>
          </a:xfrm>
        </p:spPr>
        <p:txBody>
          <a:bodyPr>
            <a:noAutofit/>
          </a:bodyPr>
          <a:lstStyle/>
          <a:p>
            <a:pPr marL="0" indent="0">
              <a:buNone/>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T</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he </a:t>
            </a: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nine-member b</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oard is made up of:  three </a:t>
            </a: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people appointed by the governor who represent the interests of nursing home</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employers; three people appointed by the governor who represent the interests of nursing home employees; and three representatives from state agencies – one from the Department of Human Services, which oversees the state funding of nursing facilities, one from the Department of Health, which licenses nursing facilities; and one from the Department of Labor and Industry, which enforces labor laws and rules, including the NHWSB Act. The board is run by an executive </a:t>
            </a: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d</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irector.</a:t>
            </a:r>
          </a:p>
        </p:txBody>
      </p:sp>
      <p:grpSp>
        <p:nvGrpSpPr>
          <p:cNvPr id="9" name="Group 8" descr="This image shows three groups of three people, illustrating the board is made up of three employer representatives, three state agency representatives, and three employee representatives. ">
            <a:extLst>
              <a:ext uri="{FF2B5EF4-FFF2-40B4-BE49-F238E27FC236}">
                <a16:creationId xmlns:a16="http://schemas.microsoft.com/office/drawing/2014/main" id="{2A576067-6D53-0BE8-0E2A-31DBF7BF8744}"/>
              </a:ext>
            </a:extLst>
          </p:cNvPr>
          <p:cNvGrpSpPr/>
          <p:nvPr/>
        </p:nvGrpSpPr>
        <p:grpSpPr>
          <a:xfrm>
            <a:off x="1429303" y="4195542"/>
            <a:ext cx="9764963" cy="1785994"/>
            <a:chOff x="1429303" y="3607712"/>
            <a:chExt cx="9764963" cy="1785994"/>
          </a:xfrm>
        </p:grpSpPr>
        <p:pic>
          <p:nvPicPr>
            <p:cNvPr id="10" name="Graphic 9" descr="Outline showing three individuals' head and shoulders">
              <a:extLst>
                <a:ext uri="{FF2B5EF4-FFF2-40B4-BE49-F238E27FC236}">
                  <a16:creationId xmlns:a16="http://schemas.microsoft.com/office/drawing/2014/main" id="{6006A255-58DA-34CD-6BC4-D279CA8C96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93806" y="3623992"/>
              <a:ext cx="1693731" cy="1693731"/>
            </a:xfrm>
            <a:prstGeom prst="rect">
              <a:avLst/>
            </a:prstGeom>
          </p:spPr>
        </p:pic>
        <p:sp>
          <p:nvSpPr>
            <p:cNvPr id="11" name="TextBox 10">
              <a:extLst>
                <a:ext uri="{FF2B5EF4-FFF2-40B4-BE49-F238E27FC236}">
                  <a16:creationId xmlns:a16="http://schemas.microsoft.com/office/drawing/2014/main" id="{1644EEA2-7C32-ACB0-87E1-053E5D79D78A}"/>
                </a:ext>
              </a:extLst>
            </p:cNvPr>
            <p:cNvSpPr txBox="1"/>
            <p:nvPr/>
          </p:nvSpPr>
          <p:spPr>
            <a:xfrm>
              <a:off x="1429303" y="5014022"/>
              <a:ext cx="2734323" cy="369332"/>
            </a:xfrm>
            <a:prstGeom prst="rect">
              <a:avLst/>
            </a:prstGeom>
            <a:noFill/>
          </p:spPr>
          <p:txBody>
            <a:bodyPr wrap="square" rtlCol="0">
              <a:spAutoFit/>
            </a:bodyPr>
            <a:lstStyle/>
            <a:p>
              <a:r>
                <a:rPr lang="en-US">
                  <a:solidFill>
                    <a:schemeClr val="tx2"/>
                  </a:solidFill>
                </a:rPr>
                <a:t>Employer representatives</a:t>
              </a:r>
            </a:p>
          </p:txBody>
        </p:sp>
        <p:pic>
          <p:nvPicPr>
            <p:cNvPr id="12" name="Graphic 11" descr="Outline showing three individuals' head and shoulders">
              <a:extLst>
                <a:ext uri="{FF2B5EF4-FFF2-40B4-BE49-F238E27FC236}">
                  <a16:creationId xmlns:a16="http://schemas.microsoft.com/office/drawing/2014/main" id="{07D37513-EE97-A82E-7582-BCE32CA648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68432" y="3634344"/>
              <a:ext cx="1693731" cy="1693731"/>
            </a:xfrm>
            <a:prstGeom prst="rect">
              <a:avLst/>
            </a:prstGeom>
          </p:spPr>
        </p:pic>
        <p:sp>
          <p:nvSpPr>
            <p:cNvPr id="13" name="TextBox 12">
              <a:extLst>
                <a:ext uri="{FF2B5EF4-FFF2-40B4-BE49-F238E27FC236}">
                  <a16:creationId xmlns:a16="http://schemas.microsoft.com/office/drawing/2014/main" id="{243E2C7B-39B3-FAF8-91BC-A278AC35F7D8}"/>
                </a:ext>
              </a:extLst>
            </p:cNvPr>
            <p:cNvSpPr txBox="1"/>
            <p:nvPr/>
          </p:nvSpPr>
          <p:spPr>
            <a:xfrm>
              <a:off x="4820855" y="5024374"/>
              <a:ext cx="3255725" cy="369332"/>
            </a:xfrm>
            <a:prstGeom prst="rect">
              <a:avLst/>
            </a:prstGeom>
            <a:noFill/>
          </p:spPr>
          <p:txBody>
            <a:bodyPr wrap="square" rtlCol="0">
              <a:spAutoFit/>
            </a:bodyPr>
            <a:lstStyle/>
            <a:p>
              <a:pPr algn="ctr"/>
              <a:r>
                <a:rPr lang="en-US">
                  <a:solidFill>
                    <a:schemeClr val="tx2"/>
                  </a:solidFill>
                </a:rPr>
                <a:t>State agency representatives</a:t>
              </a:r>
            </a:p>
          </p:txBody>
        </p:sp>
        <p:pic>
          <p:nvPicPr>
            <p:cNvPr id="14" name="Graphic 13" descr="Outline showing three individuals' head and shoulders">
              <a:extLst>
                <a:ext uri="{FF2B5EF4-FFF2-40B4-BE49-F238E27FC236}">
                  <a16:creationId xmlns:a16="http://schemas.microsoft.com/office/drawing/2014/main" id="{E0B378B8-A53C-4305-3697-5A7E411CD6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88564" y="3607712"/>
              <a:ext cx="1693731" cy="1693731"/>
            </a:xfrm>
            <a:prstGeom prst="rect">
              <a:avLst/>
            </a:prstGeom>
          </p:spPr>
        </p:pic>
        <p:sp>
          <p:nvSpPr>
            <p:cNvPr id="15" name="TextBox 14">
              <a:extLst>
                <a:ext uri="{FF2B5EF4-FFF2-40B4-BE49-F238E27FC236}">
                  <a16:creationId xmlns:a16="http://schemas.microsoft.com/office/drawing/2014/main" id="{FA2417EA-E96D-4CC9-BA56-564F02A06006}"/>
                </a:ext>
              </a:extLst>
            </p:cNvPr>
            <p:cNvSpPr txBox="1"/>
            <p:nvPr/>
          </p:nvSpPr>
          <p:spPr>
            <a:xfrm>
              <a:off x="8459943" y="5014022"/>
              <a:ext cx="2734323" cy="369332"/>
            </a:xfrm>
            <a:prstGeom prst="rect">
              <a:avLst/>
            </a:prstGeom>
            <a:noFill/>
          </p:spPr>
          <p:txBody>
            <a:bodyPr wrap="square" rtlCol="0">
              <a:spAutoFit/>
            </a:bodyPr>
            <a:lstStyle/>
            <a:p>
              <a:r>
                <a:rPr lang="en-US">
                  <a:solidFill>
                    <a:schemeClr val="tx2"/>
                  </a:solidFill>
                </a:rPr>
                <a:t>Employee representatives</a:t>
              </a:r>
            </a:p>
          </p:txBody>
        </p:sp>
      </p:gr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5</a:t>
            </a:fld>
            <a:endParaRPr lang="en-US"/>
          </a:p>
        </p:txBody>
      </p:sp>
    </p:spTree>
    <p:extLst>
      <p:ext uri="{BB962C8B-B14F-4D97-AF65-F5344CB8AC3E}">
        <p14:creationId xmlns:p14="http://schemas.microsoft.com/office/powerpoint/2010/main" val="118222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Introduction, 3 of 6</a:t>
            </a:r>
          </a:p>
        </p:txBody>
      </p:sp>
      <p:pic>
        <p:nvPicPr>
          <p:cNvPr id="7" name="Picture 6" descr="The text in this image is written on the upcoming two slides. &#10;This image is a flowchart, describes who is on the board, the boards relationship with the nursing home employers, the nursing home workers, and the certified worker organizations. ">
            <a:extLst>
              <a:ext uri="{FF2B5EF4-FFF2-40B4-BE49-F238E27FC236}">
                <a16:creationId xmlns:a16="http://schemas.microsoft.com/office/drawing/2014/main" id="{D716D594-3D94-FF69-EA12-BFADF94F3939}"/>
              </a:ext>
            </a:extLst>
          </p:cNvPr>
          <p:cNvPicPr>
            <a:picLocks noChangeAspect="1"/>
          </p:cNvPicPr>
          <p:nvPr/>
        </p:nvPicPr>
        <p:blipFill>
          <a:blip r:embed="rId3">
            <a:extLst>
              <a:ext uri="{28A0092B-C50C-407E-A947-70E740481C1C}">
                <a14:useLocalDpi xmlns:a14="http://schemas.microsoft.com/office/drawing/2010/main" val="0"/>
              </a:ext>
            </a:extLst>
          </a:blip>
          <a:srcRect t="6995" b="4551"/>
          <a:stretch/>
        </p:blipFill>
        <p:spPr>
          <a:xfrm>
            <a:off x="1897296" y="1346071"/>
            <a:ext cx="8397408" cy="5203816"/>
          </a:xfrm>
          <a:prstGeom prst="rect">
            <a:avLst/>
          </a:prstGeom>
        </p:spPr>
      </p:pic>
      <p:sp>
        <p:nvSpPr>
          <p:cNvPr id="11" name="Speech Bubble: Rectangle with Corners Rounded 10">
            <a:extLst>
              <a:ext uri="{FF2B5EF4-FFF2-40B4-BE49-F238E27FC236}">
                <a16:creationId xmlns:a16="http://schemas.microsoft.com/office/drawing/2014/main" id="{66EFBEEA-999F-195B-CCFB-DD221641265B}"/>
              </a:ext>
              <a:ext uri="{C183D7F6-B498-43B3-948B-1728B52AA6E4}">
                <adec:decorative xmlns:adec="http://schemas.microsoft.com/office/drawing/2017/decorative" val="1"/>
              </a:ext>
            </a:extLst>
          </p:cNvPr>
          <p:cNvSpPr/>
          <p:nvPr/>
        </p:nvSpPr>
        <p:spPr>
          <a:xfrm flipH="1">
            <a:off x="9299044" y="224160"/>
            <a:ext cx="2646844" cy="1803219"/>
          </a:xfrm>
          <a:prstGeom prst="wedgeRoundRectCallout">
            <a:avLst/>
          </a:prstGeom>
          <a:solidFill>
            <a:schemeClr val="bg1"/>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F6BE2815-A787-B8E6-3134-C6B9E49DED73}"/>
              </a:ext>
              <a:ext uri="{C183D7F6-B498-43B3-948B-1728B52AA6E4}">
                <adec:decorative xmlns:adec="http://schemas.microsoft.com/office/drawing/2017/decorative" val="0"/>
              </a:ext>
            </a:extLst>
          </p:cNvPr>
          <p:cNvSpPr txBox="1"/>
          <p:nvPr/>
        </p:nvSpPr>
        <p:spPr>
          <a:xfrm>
            <a:off x="9666119" y="771827"/>
            <a:ext cx="2097248" cy="707886"/>
          </a:xfrm>
          <a:prstGeom prst="rect">
            <a:avLst/>
          </a:prstGeom>
          <a:noFill/>
        </p:spPr>
        <p:txBody>
          <a:bodyPr wrap="square" rtlCol="0">
            <a:spAutoFit/>
          </a:bodyPr>
          <a:lstStyle/>
          <a:p>
            <a:pPr algn="ctr"/>
            <a:r>
              <a:rPr lang="en-US" sz="2000" b="1" dirty="0">
                <a:solidFill>
                  <a:schemeClr val="tx2"/>
                </a:solidFill>
              </a:rPr>
              <a:t>What does NHWSB do? </a:t>
            </a: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6</a:t>
            </a:fld>
            <a:endParaRPr lang="en-US"/>
          </a:p>
        </p:txBody>
      </p:sp>
    </p:spTree>
    <p:extLst>
      <p:ext uri="{BB962C8B-B14F-4D97-AF65-F5344CB8AC3E}">
        <p14:creationId xmlns:p14="http://schemas.microsoft.com/office/powerpoint/2010/main" val="3943157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01368-DE75-0C50-5B3A-B72667E3A1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C97950-C5DC-C126-69A7-CE8E83A86FC0}"/>
              </a:ext>
            </a:extLst>
          </p:cNvPr>
          <p:cNvSpPr>
            <a:spLocks noGrp="1"/>
          </p:cNvSpPr>
          <p:nvPr>
            <p:ph type="title"/>
          </p:nvPr>
        </p:nvSpPr>
        <p:spPr/>
        <p:txBody>
          <a:bodyPr/>
          <a:lstStyle/>
          <a:p>
            <a:r>
              <a:rPr lang="en-US" dirty="0"/>
              <a:t>Introduction, 4 of 6 </a:t>
            </a:r>
          </a:p>
        </p:txBody>
      </p:sp>
      <p:sp>
        <p:nvSpPr>
          <p:cNvPr id="7" name="TextBox 6">
            <a:extLst>
              <a:ext uri="{FF2B5EF4-FFF2-40B4-BE49-F238E27FC236}">
                <a16:creationId xmlns:a16="http://schemas.microsoft.com/office/drawing/2014/main" id="{51C65D40-B7D6-119C-5836-F189C62CA2D8}"/>
              </a:ext>
            </a:extLst>
          </p:cNvPr>
          <p:cNvSpPr txBox="1"/>
          <p:nvPr/>
        </p:nvSpPr>
        <p:spPr>
          <a:xfrm>
            <a:off x="587513" y="2448235"/>
            <a:ext cx="10854814" cy="1938992"/>
          </a:xfrm>
          <a:prstGeom prst="rect">
            <a:avLst/>
          </a:prstGeom>
          <a:noFill/>
        </p:spPr>
        <p:txBody>
          <a:bodyPr wrap="square" rtlCol="0">
            <a:spAutoFit/>
          </a:bodyPr>
          <a:lstStyle/>
          <a:p>
            <a:r>
              <a:rPr lang="en-US" sz="2000" b="1" dirty="0">
                <a:solidFill>
                  <a:schemeClr val="tx2"/>
                </a:solidFill>
              </a:rPr>
              <a:t>The board</a:t>
            </a:r>
          </a:p>
          <a:p>
            <a:r>
              <a:rPr lang="en-US" sz="2000" dirty="0">
                <a:solidFill>
                  <a:schemeClr val="tx2"/>
                </a:solidFill>
              </a:rPr>
              <a:t>The board sets minimum standards to protect the health and welfare of nursing home workers. It also:</a:t>
            </a:r>
          </a:p>
          <a:p>
            <a:pPr marL="342900" indent="-342900">
              <a:buFont typeface="Arial" panose="020B0604020202020204" pitchFamily="34" charset="0"/>
              <a:buChar char="•"/>
            </a:pPr>
            <a:r>
              <a:rPr lang="en-US" sz="2000" dirty="0">
                <a:solidFill>
                  <a:schemeClr val="tx2"/>
                </a:solidFill>
              </a:rPr>
              <a:t>Certifies workers organizations to provide training to workers;</a:t>
            </a:r>
          </a:p>
          <a:p>
            <a:pPr marL="342900" indent="-342900">
              <a:buFont typeface="Arial" panose="020B0604020202020204" pitchFamily="34" charset="0"/>
              <a:buChar char="•"/>
            </a:pPr>
            <a:r>
              <a:rPr lang="en-US" sz="2000" dirty="0">
                <a:solidFill>
                  <a:schemeClr val="tx2"/>
                </a:solidFill>
              </a:rPr>
              <a:t>Reviews applications for waivers and variances;</a:t>
            </a:r>
          </a:p>
          <a:p>
            <a:pPr marL="342900" indent="-342900">
              <a:buFont typeface="Arial" panose="020B0604020202020204" pitchFamily="34" charset="0"/>
              <a:buChar char="•"/>
            </a:pPr>
            <a:r>
              <a:rPr lang="en-US" sz="2000" dirty="0">
                <a:solidFill>
                  <a:schemeClr val="tx2"/>
                </a:solidFill>
              </a:rPr>
              <a:t>Engages with the public and gathers research about working conditions in nursing homes; and</a:t>
            </a:r>
          </a:p>
          <a:p>
            <a:pPr marL="342900" indent="-342900">
              <a:buFont typeface="Arial" panose="020B0604020202020204" pitchFamily="34" charset="0"/>
              <a:buChar char="•"/>
            </a:pPr>
            <a:r>
              <a:rPr lang="en-US" sz="2000" dirty="0">
                <a:solidFill>
                  <a:schemeClr val="tx2"/>
                </a:solidFill>
              </a:rPr>
              <a:t>Is assisted by department of Labor Industry staff members.</a:t>
            </a:r>
          </a:p>
        </p:txBody>
      </p:sp>
      <p:pic>
        <p:nvPicPr>
          <p:cNvPr id="9" name="Picture 8" descr="Image of nine people representing the nine members of the board. ">
            <a:extLst>
              <a:ext uri="{FF2B5EF4-FFF2-40B4-BE49-F238E27FC236}">
                <a16:creationId xmlns:a16="http://schemas.microsoft.com/office/drawing/2014/main" id="{FAE2972C-5CBE-FF37-D881-A92D680EFD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9799" y="1461936"/>
            <a:ext cx="3680460" cy="1028700"/>
          </a:xfrm>
          <a:prstGeom prst="rect">
            <a:avLst/>
          </a:prstGeom>
        </p:spPr>
      </p:pic>
      <p:sp>
        <p:nvSpPr>
          <p:cNvPr id="12" name="Rectangle: Single Corner Snipped 11">
            <a:extLst>
              <a:ext uri="{FF2B5EF4-FFF2-40B4-BE49-F238E27FC236}">
                <a16:creationId xmlns:a16="http://schemas.microsoft.com/office/drawing/2014/main" id="{C15C86EF-5962-3032-995D-2C68B884EF75}"/>
              </a:ext>
            </a:extLst>
          </p:cNvPr>
          <p:cNvSpPr/>
          <p:nvPr/>
        </p:nvSpPr>
        <p:spPr>
          <a:xfrm flipH="1">
            <a:off x="10005253" y="569259"/>
            <a:ext cx="1569308" cy="1631326"/>
          </a:xfrm>
          <a:prstGeom prst="snip1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2"/>
                </a:solidFill>
              </a:rPr>
              <a:t>The text on this slide was edited for clarity</a:t>
            </a:r>
          </a:p>
        </p:txBody>
      </p:sp>
      <p:sp>
        <p:nvSpPr>
          <p:cNvPr id="5" name="Footer Placeholder 4">
            <a:extLst>
              <a:ext uri="{FF2B5EF4-FFF2-40B4-BE49-F238E27FC236}">
                <a16:creationId xmlns:a16="http://schemas.microsoft.com/office/drawing/2014/main" id="{165AEBFE-3D65-AB77-5405-F4B80C33B039}"/>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www.dli.mn.gov</a:t>
            </a:r>
          </a:p>
        </p:txBody>
      </p:sp>
      <p:sp>
        <p:nvSpPr>
          <p:cNvPr id="6" name="Slide Number Placeholder 5">
            <a:extLst>
              <a:ext uri="{FF2B5EF4-FFF2-40B4-BE49-F238E27FC236}">
                <a16:creationId xmlns:a16="http://schemas.microsoft.com/office/drawing/2014/main" id="{BE3B9305-F48E-AD81-7FFA-DEA851A73A7A}"/>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7</a:t>
            </a:fld>
            <a:endParaRPr lang="en-US"/>
          </a:p>
        </p:txBody>
      </p:sp>
    </p:spTree>
    <p:extLst>
      <p:ext uri="{BB962C8B-B14F-4D97-AF65-F5344CB8AC3E}">
        <p14:creationId xmlns:p14="http://schemas.microsoft.com/office/powerpoint/2010/main" val="237935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FF348-E417-5F8E-3CE7-623965A179FB}"/>
              </a:ext>
            </a:extLst>
          </p:cNvPr>
          <p:cNvSpPr>
            <a:spLocks noGrp="1"/>
          </p:cNvSpPr>
          <p:nvPr>
            <p:ph type="title"/>
          </p:nvPr>
        </p:nvSpPr>
        <p:spPr/>
        <p:txBody>
          <a:bodyPr/>
          <a:lstStyle/>
          <a:p>
            <a:r>
              <a:rPr lang="en-US" dirty="0"/>
              <a:t>Introduction, 5 of 6</a:t>
            </a:r>
          </a:p>
        </p:txBody>
      </p:sp>
      <p:sp>
        <p:nvSpPr>
          <p:cNvPr id="16" name="Rectangle: Single Corner Snipped 15">
            <a:extLst>
              <a:ext uri="{FF2B5EF4-FFF2-40B4-BE49-F238E27FC236}">
                <a16:creationId xmlns:a16="http://schemas.microsoft.com/office/drawing/2014/main" id="{01DA543E-CD28-C85B-AE0A-04CCA2BE346B}"/>
              </a:ext>
            </a:extLst>
          </p:cNvPr>
          <p:cNvSpPr/>
          <p:nvPr/>
        </p:nvSpPr>
        <p:spPr>
          <a:xfrm flipH="1">
            <a:off x="10005253" y="569259"/>
            <a:ext cx="1569308" cy="1631326"/>
          </a:xfrm>
          <a:prstGeom prst="snip1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2"/>
                </a:solidFill>
              </a:rPr>
              <a:t>The text on this slide was edited for clarity</a:t>
            </a:r>
          </a:p>
        </p:txBody>
      </p:sp>
      <p:sp>
        <p:nvSpPr>
          <p:cNvPr id="7" name="TextBox 6">
            <a:extLst>
              <a:ext uri="{FF2B5EF4-FFF2-40B4-BE49-F238E27FC236}">
                <a16:creationId xmlns:a16="http://schemas.microsoft.com/office/drawing/2014/main" id="{584EFB4E-F964-78F3-AF8E-B0896E17E425}"/>
              </a:ext>
            </a:extLst>
          </p:cNvPr>
          <p:cNvSpPr txBox="1"/>
          <p:nvPr/>
        </p:nvSpPr>
        <p:spPr>
          <a:xfrm>
            <a:off x="1238865" y="1533832"/>
            <a:ext cx="10854814" cy="4708981"/>
          </a:xfrm>
          <a:prstGeom prst="rect">
            <a:avLst/>
          </a:prstGeom>
          <a:noFill/>
        </p:spPr>
        <p:txBody>
          <a:bodyPr wrap="square" rtlCol="0">
            <a:spAutoFit/>
          </a:bodyPr>
          <a:lstStyle/>
          <a:p>
            <a:r>
              <a:rPr lang="en-US" sz="2000" b="1" dirty="0">
                <a:solidFill>
                  <a:schemeClr val="tx2"/>
                </a:solidFill>
              </a:rPr>
              <a:t>Certified worker organizations</a:t>
            </a:r>
          </a:p>
          <a:p>
            <a:pPr marL="285750" indent="-285750">
              <a:buFont typeface="Arial" panose="020B0604020202020204" pitchFamily="34" charset="0"/>
              <a:buChar char="•"/>
            </a:pPr>
            <a:r>
              <a:rPr lang="en-US" sz="2000" dirty="0">
                <a:solidFill>
                  <a:schemeClr val="tx2"/>
                </a:solidFill>
              </a:rPr>
              <a:t>Apply to be certified to train workers</a:t>
            </a:r>
          </a:p>
          <a:p>
            <a:pPr marL="285750" indent="-285750">
              <a:buFont typeface="Arial" panose="020B0604020202020204" pitchFamily="34" charset="0"/>
              <a:buChar char="•"/>
            </a:pPr>
            <a:r>
              <a:rPr lang="en-US" sz="2000" dirty="0">
                <a:solidFill>
                  <a:schemeClr val="tx2"/>
                </a:solidFill>
              </a:rPr>
              <a:t>Train workers of their rights under the Nursing Home Workforce Standards Board Act</a:t>
            </a:r>
          </a:p>
          <a:p>
            <a:endParaRPr lang="en-US" sz="2000" dirty="0">
              <a:solidFill>
                <a:schemeClr val="tx2"/>
              </a:solidFill>
            </a:endParaRPr>
          </a:p>
          <a:p>
            <a:r>
              <a:rPr lang="en-US" sz="2000" b="1" dirty="0">
                <a:solidFill>
                  <a:schemeClr val="tx2"/>
                </a:solidFill>
              </a:rPr>
              <a:t>Nursing home workers</a:t>
            </a:r>
          </a:p>
          <a:p>
            <a:pPr marL="285750" indent="-285750">
              <a:buFont typeface="Arial" panose="020B0604020202020204" pitchFamily="34" charset="0"/>
              <a:buChar char="•"/>
            </a:pPr>
            <a:r>
              <a:rPr lang="en-US" sz="2000" dirty="0">
                <a:solidFill>
                  <a:schemeClr val="tx2"/>
                </a:solidFill>
              </a:rPr>
              <a:t>Can provide testimony and information to the board</a:t>
            </a:r>
          </a:p>
          <a:p>
            <a:pPr marL="285750" indent="-285750">
              <a:buFont typeface="Arial" panose="020B0604020202020204" pitchFamily="34" charset="0"/>
              <a:buChar char="•"/>
            </a:pPr>
            <a:r>
              <a:rPr lang="en-US" sz="2000" dirty="0">
                <a:solidFill>
                  <a:schemeClr val="tx2"/>
                </a:solidFill>
              </a:rPr>
              <a:t>Can report violations of the rules to the Department of Labor and Industry’s Labor Standards Division. </a:t>
            </a:r>
          </a:p>
          <a:p>
            <a:pPr marL="285750" indent="-285750">
              <a:buFont typeface="Arial" panose="020B0604020202020204" pitchFamily="34" charset="0"/>
              <a:buChar char="•"/>
            </a:pPr>
            <a:r>
              <a:rPr lang="en-US" sz="2000" dirty="0">
                <a:solidFill>
                  <a:schemeClr val="tx2"/>
                </a:solidFill>
              </a:rPr>
              <a:t>Can pursue a private right of action over violations of standards in court. </a:t>
            </a:r>
          </a:p>
          <a:p>
            <a:endParaRPr lang="en-US" sz="2000" dirty="0">
              <a:solidFill>
                <a:schemeClr val="tx2"/>
              </a:solidFill>
            </a:endParaRPr>
          </a:p>
          <a:p>
            <a:r>
              <a:rPr lang="en-US" sz="2000" b="1" dirty="0">
                <a:solidFill>
                  <a:schemeClr val="tx2"/>
                </a:solidFill>
              </a:rPr>
              <a:t>Nursing home employers</a:t>
            </a:r>
          </a:p>
          <a:p>
            <a:pPr marL="285750" indent="-285750">
              <a:buFont typeface="Arial" panose="020B0604020202020204" pitchFamily="34" charset="0"/>
              <a:buChar char="•"/>
            </a:pPr>
            <a:r>
              <a:rPr lang="en-US" sz="2000" dirty="0">
                <a:solidFill>
                  <a:schemeClr val="tx2"/>
                </a:solidFill>
              </a:rPr>
              <a:t>Apply for waivers and variances, if necessary. </a:t>
            </a:r>
          </a:p>
          <a:p>
            <a:pPr marL="285750" indent="-285750">
              <a:buFont typeface="Arial" panose="020B0604020202020204" pitchFamily="34" charset="0"/>
              <a:buChar char="•"/>
            </a:pPr>
            <a:r>
              <a:rPr lang="en-US" sz="2000" dirty="0">
                <a:solidFill>
                  <a:schemeClr val="tx2"/>
                </a:solidFill>
              </a:rPr>
              <a:t>Provide testimony and information to the board</a:t>
            </a:r>
          </a:p>
          <a:p>
            <a:pPr marL="285750" indent="-285750">
              <a:buFont typeface="Arial" panose="020B0604020202020204" pitchFamily="34" charset="0"/>
              <a:buChar char="•"/>
            </a:pPr>
            <a:r>
              <a:rPr lang="en-US" sz="2000" dirty="0">
                <a:solidFill>
                  <a:schemeClr val="tx2"/>
                </a:solidFill>
              </a:rPr>
              <a:t>Ensure all workers are trained by a corker organization at least once every two years. </a:t>
            </a:r>
          </a:p>
          <a:p>
            <a:pPr marL="285750" indent="-285750">
              <a:buFont typeface="Arial" panose="020B0604020202020204" pitchFamily="34" charset="0"/>
              <a:buChar char="•"/>
            </a:pPr>
            <a:r>
              <a:rPr lang="en-US" sz="2000" dirty="0">
                <a:solidFill>
                  <a:schemeClr val="tx2"/>
                </a:solidFill>
              </a:rPr>
              <a:t>Comply with the minimum standards. </a:t>
            </a:r>
          </a:p>
        </p:txBody>
      </p:sp>
      <p:sp>
        <p:nvSpPr>
          <p:cNvPr id="5" name="Footer Placeholder 4">
            <a:extLst>
              <a:ext uri="{FF2B5EF4-FFF2-40B4-BE49-F238E27FC236}">
                <a16:creationId xmlns:a16="http://schemas.microsoft.com/office/drawing/2014/main" id="{94A52255-4184-4F2E-FF68-D5EC35FEEA27}"/>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www.dli.mn.gov</a:t>
            </a:r>
          </a:p>
        </p:txBody>
      </p:sp>
      <p:sp>
        <p:nvSpPr>
          <p:cNvPr id="6" name="Slide Number Placeholder 5">
            <a:extLst>
              <a:ext uri="{FF2B5EF4-FFF2-40B4-BE49-F238E27FC236}">
                <a16:creationId xmlns:a16="http://schemas.microsoft.com/office/drawing/2014/main" id="{94170C63-ADA1-DE0E-BA3F-CF66308F5BA3}"/>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8</a:t>
            </a:fld>
            <a:endParaRPr lang="en-US"/>
          </a:p>
        </p:txBody>
      </p:sp>
      <p:pic>
        <p:nvPicPr>
          <p:cNvPr id="15" name="Picture 14">
            <a:extLst>
              <a:ext uri="{FF2B5EF4-FFF2-40B4-BE49-F238E27FC236}">
                <a16:creationId xmlns:a16="http://schemas.microsoft.com/office/drawing/2014/main" id="{FA4903C3-D61C-A23A-B9E3-E3763E2CDE5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48" y="1533832"/>
            <a:ext cx="1248014" cy="1077295"/>
          </a:xfrm>
          <a:prstGeom prst="rect">
            <a:avLst/>
          </a:prstGeom>
        </p:spPr>
      </p:pic>
      <p:pic>
        <p:nvPicPr>
          <p:cNvPr id="11" name="Picture 10">
            <a:extLst>
              <a:ext uri="{FF2B5EF4-FFF2-40B4-BE49-F238E27FC236}">
                <a16:creationId xmlns:a16="http://schemas.microsoft.com/office/drawing/2014/main" id="{FC52B034-73F9-FA80-DEB1-8F3BB4683D1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984" y="3083435"/>
            <a:ext cx="1082040" cy="1005840"/>
          </a:xfrm>
          <a:prstGeom prst="rect">
            <a:avLst/>
          </a:prstGeom>
        </p:spPr>
      </p:pic>
      <p:pic>
        <p:nvPicPr>
          <p:cNvPr id="13" name="Picture 12">
            <a:extLst>
              <a:ext uri="{FF2B5EF4-FFF2-40B4-BE49-F238E27FC236}">
                <a16:creationId xmlns:a16="http://schemas.microsoft.com/office/drawing/2014/main" id="{61AF67DF-3CEF-07DD-6A29-1BE2F245C0B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656" y="4768428"/>
            <a:ext cx="1238865" cy="1015105"/>
          </a:xfrm>
          <a:prstGeom prst="rect">
            <a:avLst/>
          </a:prstGeom>
        </p:spPr>
      </p:pic>
    </p:spTree>
    <p:extLst>
      <p:ext uri="{BB962C8B-B14F-4D97-AF65-F5344CB8AC3E}">
        <p14:creationId xmlns:p14="http://schemas.microsoft.com/office/powerpoint/2010/main" val="640195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A57-7164-41DA-E6EE-D636137A06F1}"/>
              </a:ext>
            </a:extLst>
          </p:cNvPr>
          <p:cNvSpPr>
            <a:spLocks noGrp="1"/>
          </p:cNvSpPr>
          <p:nvPr>
            <p:ph type="title"/>
          </p:nvPr>
        </p:nvSpPr>
        <p:spPr/>
        <p:txBody>
          <a:bodyPr/>
          <a:lstStyle/>
          <a:p>
            <a:r>
              <a:rPr lang="en-US" dirty="0"/>
              <a:t>Introduction</a:t>
            </a:r>
            <a:r>
              <a:rPr lang="en-US"/>
              <a:t>, 6 </a:t>
            </a:r>
            <a:r>
              <a:rPr lang="en-US" dirty="0"/>
              <a:t>of 6</a:t>
            </a:r>
          </a:p>
        </p:txBody>
      </p:sp>
      <p:sp>
        <p:nvSpPr>
          <p:cNvPr id="3" name="Content Placeholder 2">
            <a:extLst>
              <a:ext uri="{FF2B5EF4-FFF2-40B4-BE49-F238E27FC236}">
                <a16:creationId xmlns:a16="http://schemas.microsoft.com/office/drawing/2014/main" id="{AADB1BC5-3B40-F411-FC20-27DFC3D1D728}"/>
              </a:ext>
            </a:extLst>
          </p:cNvPr>
          <p:cNvSpPr>
            <a:spLocks noGrp="1"/>
          </p:cNvSpPr>
          <p:nvPr>
            <p:ph idx="1"/>
          </p:nvPr>
        </p:nvSpPr>
        <p:spPr>
          <a:xfrm>
            <a:off x="320369" y="1735802"/>
            <a:ext cx="8699344" cy="4358650"/>
          </a:xfrm>
        </p:spPr>
        <p:txBody>
          <a:bodyPr>
            <a:normAutofit/>
          </a:bodyPr>
          <a:lstStyle/>
          <a:p>
            <a:pPr marL="0" indent="0">
              <a:buNone/>
            </a:pPr>
            <a:r>
              <a:rPr lang="en-US" sz="2000">
                <a:solidFill>
                  <a:schemeClr val="tx2"/>
                </a:solidFill>
                <a:ea typeface="Times New Roman" panose="02020603050405020304" pitchFamily="18" charset="0"/>
                <a:cs typeface="Times New Roman" panose="02020603050405020304" pitchFamily="18" charset="0"/>
              </a:rPr>
              <a:t>T</a:t>
            </a:r>
            <a:r>
              <a:rPr lang="en-US" sz="2000">
                <a:solidFill>
                  <a:schemeClr val="tx2"/>
                </a:solidFill>
                <a:effectLst/>
                <a:ea typeface="Times New Roman" panose="02020603050405020304" pitchFamily="18" charset="0"/>
                <a:cs typeface="Times New Roman" panose="02020603050405020304" pitchFamily="18" charset="0"/>
              </a:rPr>
              <a:t>he board is responsible for creating procedures for nursing homes to apply for waivers and variances from the standards. A nursing home can apply for a waiver or variance if it believes it cannot meet the standards set by the board without the risk of going to receivership or closing.</a:t>
            </a:r>
          </a:p>
          <a:p>
            <a:pPr marL="0" indent="0">
              <a:buNone/>
            </a:pPr>
            <a:r>
              <a:rPr lang="en-US" sz="2000">
                <a:solidFill>
                  <a:schemeClr val="tx2"/>
                </a:solidFill>
                <a:effectLst/>
                <a:ea typeface="Times New Roman" panose="02020603050405020304" pitchFamily="18" charset="0"/>
                <a:cs typeface="Times New Roman" panose="02020603050405020304" pitchFamily="18" charset="0"/>
              </a:rPr>
              <a:t>The board reports to the Legislature about its work and the cost of the standards to the state.</a:t>
            </a:r>
          </a:p>
        </p:txBody>
      </p:sp>
      <p:sp>
        <p:nvSpPr>
          <p:cNvPr id="13" name="Speech Bubble: Rectangle with Corners Rounded 12">
            <a:extLst>
              <a:ext uri="{FF2B5EF4-FFF2-40B4-BE49-F238E27FC236}">
                <a16:creationId xmlns:a16="http://schemas.microsoft.com/office/drawing/2014/main" id="{DF87A952-404E-8A0E-1836-80565AD708D4}"/>
              </a:ext>
              <a:ext uri="{C183D7F6-B498-43B3-948B-1728B52AA6E4}">
                <adec:decorative xmlns:adec="http://schemas.microsoft.com/office/drawing/2017/decorative" val="1"/>
              </a:ext>
            </a:extLst>
          </p:cNvPr>
          <p:cNvSpPr/>
          <p:nvPr/>
        </p:nvSpPr>
        <p:spPr>
          <a:xfrm flipH="1">
            <a:off x="9397672" y="1716921"/>
            <a:ext cx="2634143" cy="1843644"/>
          </a:xfrm>
          <a:prstGeom prst="wedgeRoundRectCallout">
            <a:avLst/>
          </a:prstGeom>
          <a:solidFill>
            <a:schemeClr val="bg1"/>
          </a:solid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02AD33AD-89FE-501A-A0E5-5D3F0A0B6C5A}"/>
              </a:ext>
            </a:extLst>
          </p:cNvPr>
          <p:cNvSpPr txBox="1"/>
          <p:nvPr/>
        </p:nvSpPr>
        <p:spPr>
          <a:xfrm>
            <a:off x="9666119" y="2007596"/>
            <a:ext cx="2097248" cy="707886"/>
          </a:xfrm>
          <a:prstGeom prst="rect">
            <a:avLst/>
          </a:prstGeom>
          <a:noFill/>
        </p:spPr>
        <p:txBody>
          <a:bodyPr wrap="square" rtlCol="0">
            <a:spAutoFit/>
          </a:bodyPr>
          <a:lstStyle/>
          <a:p>
            <a:pPr algn="ctr"/>
            <a:r>
              <a:rPr lang="en-US" sz="2000" b="1">
                <a:solidFill>
                  <a:schemeClr val="tx2"/>
                </a:solidFill>
              </a:rPr>
              <a:t>What does NHWSB do? </a:t>
            </a:r>
          </a:p>
        </p:txBody>
      </p:sp>
      <p:sp>
        <p:nvSpPr>
          <p:cNvPr id="5" name="Footer Placeholder 4">
            <a:extLst>
              <a:ext uri="{FF2B5EF4-FFF2-40B4-BE49-F238E27FC236}">
                <a16:creationId xmlns:a16="http://schemas.microsoft.com/office/drawing/2014/main" id="{78BC62F3-55C4-B820-70BB-7513AACAAE26}"/>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dli.mn.gov</a:t>
            </a:r>
          </a:p>
        </p:txBody>
      </p:sp>
      <p:sp>
        <p:nvSpPr>
          <p:cNvPr id="6" name="Slide Number Placeholder 5">
            <a:extLst>
              <a:ext uri="{FF2B5EF4-FFF2-40B4-BE49-F238E27FC236}">
                <a16:creationId xmlns:a16="http://schemas.microsoft.com/office/drawing/2014/main" id="{555ED090-8457-0133-0739-D1571A290220}"/>
              </a:ext>
              <a:ext uri="{C183D7F6-B498-43B3-948B-1728B52AA6E4}">
                <adec:decorative xmlns:adec="http://schemas.microsoft.com/office/drawing/2017/decorative" val="1"/>
              </a:ext>
            </a:extLst>
          </p:cNvPr>
          <p:cNvSpPr>
            <a:spLocks noGrp="1"/>
          </p:cNvSpPr>
          <p:nvPr>
            <p:ph type="sldNum" sz="quarter" idx="12"/>
          </p:nvPr>
        </p:nvSpPr>
        <p:spPr/>
        <p:txBody>
          <a:bodyPr/>
          <a:lstStyle/>
          <a:p>
            <a:fld id="{48F63A3B-78C7-47BE-AE5E-E10140E04643}" type="slidenum">
              <a:rPr lang="en-US" smtClean="0"/>
              <a:t>9</a:t>
            </a:fld>
            <a:endParaRPr lang="en-US"/>
          </a:p>
        </p:txBody>
      </p:sp>
    </p:spTree>
    <p:extLst>
      <p:ext uri="{BB962C8B-B14F-4D97-AF65-F5344CB8AC3E}">
        <p14:creationId xmlns:p14="http://schemas.microsoft.com/office/powerpoint/2010/main" val="3463936027"/>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4A1627D-2A7C-4B8C-BFDB-0E853E7593B5}" vid="{FE01EC3C-1723-49D0-9684-543395778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0DFDE64AAE0974A8908DD3553DDBF03" ma:contentTypeVersion="0" ma:contentTypeDescription="Create a new document." ma:contentTypeScope="" ma:versionID="46a287b4c15f326c72e9d063441dc05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2.xml><?xml version="1.0" encoding="utf-8"?>
<ds:datastoreItem xmlns:ds="http://schemas.openxmlformats.org/officeDocument/2006/customXml" ds:itemID="{9678B604-9059-4F1C-B8E2-C96A71A964D2}">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3D73A0F7-7423-48D4-A966-8AC17BB44462}">
  <ds:schemaRefs>
    <ds:schemaRef ds:uri="http://purl.org/dc/elements/1.1/"/>
    <ds:schemaRef ds:uri="http://purl.org/dc/terms/"/>
    <ds:schemaRef ds:uri="http://schemas.microsoft.com/internal/obd"/>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eb14b046-24c4-4519-8f26-b89c2159828c}" enabled="0" method="" siteId="{eb14b046-24c4-4519-8f26-b89c2159828c}" removed="1"/>
</clbl:labelList>
</file>

<file path=docProps/app.xml><?xml version="1.0" encoding="utf-8"?>
<Properties xmlns="http://schemas.openxmlformats.org/officeDocument/2006/extended-properties" xmlns:vt="http://schemas.openxmlformats.org/officeDocument/2006/docPropsVTypes">
  <Template>DLI PowerPoint presentation</Template>
  <TotalTime>288</TotalTime>
  <Words>2844</Words>
  <Application>Microsoft Office PowerPoint</Application>
  <PresentationFormat>Widescreen</PresentationFormat>
  <Paragraphs>265</Paragraphs>
  <Slides>36</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NeueHaasGroteskText Std</vt:lpstr>
      <vt:lpstr>Times New Roman</vt:lpstr>
      <vt:lpstr>Wingdings</vt:lpstr>
      <vt:lpstr>MN.IT</vt:lpstr>
      <vt:lpstr>Sample curriculum</vt:lpstr>
      <vt:lpstr>Introduction</vt:lpstr>
      <vt:lpstr>Objective: By the end of this session, you will be able to:   – explain the Nursing Home Workforce Standards Board;  – understand your rights under the Nursing Home Workforce Standards Board Act; and  – know whom to contact with questions or for help.</vt:lpstr>
      <vt:lpstr>Introduction, 1 of 5</vt:lpstr>
      <vt:lpstr>Introduction, 2 of 5</vt:lpstr>
      <vt:lpstr>Introduction, 3 of 6</vt:lpstr>
      <vt:lpstr>Introduction, 4 of 6 </vt:lpstr>
      <vt:lpstr>Introduction, 5 of 6</vt:lpstr>
      <vt:lpstr>Introduction, 6 of 6</vt:lpstr>
      <vt:lpstr>Question break 1 </vt:lpstr>
      <vt:lpstr>Wages and other standards</vt:lpstr>
      <vt:lpstr>Wages and other standards, 1 of 3 [please edit highlighted text]</vt:lpstr>
      <vt:lpstr>Wages and other standards [optional waiver slide]</vt:lpstr>
      <vt:lpstr>Wages and other standards, 2 of 3 </vt:lpstr>
      <vt:lpstr>Wages and other standards, 3 of 3</vt:lpstr>
      <vt:lpstr>Question break 2 </vt:lpstr>
      <vt:lpstr>Rights and protections</vt:lpstr>
      <vt:lpstr>Other rights and protections, 1 of 7</vt:lpstr>
      <vt:lpstr>Other rights and protections, 2 of 7</vt:lpstr>
      <vt:lpstr>Other rights and protections, 3 of 7</vt:lpstr>
      <vt:lpstr>Other rights and protections, 4 of 7</vt:lpstr>
      <vt:lpstr>Other rights and protections, 5 of 7</vt:lpstr>
      <vt:lpstr>Other rights and protections, 6 of 7</vt:lpstr>
      <vt:lpstr>Other rights and protections, 7 of 7</vt:lpstr>
      <vt:lpstr>Question break 3 </vt:lpstr>
      <vt:lpstr>Violations</vt:lpstr>
      <vt:lpstr>Violations, 1 of 2</vt:lpstr>
      <vt:lpstr>Violations, 2 of 2</vt:lpstr>
      <vt:lpstr>Violations:  Resources</vt:lpstr>
      <vt:lpstr>Question break 4 </vt:lpstr>
      <vt:lpstr>Other laws and rules, updates</vt:lpstr>
      <vt:lpstr>Other laws and rules, 1 of 2</vt:lpstr>
      <vt:lpstr>Other laws and rules, 2 of 2</vt:lpstr>
      <vt:lpstr>Question break 5 </vt:lpstr>
      <vt:lpstr>Updates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curriculum 2026 Draft</dc:title>
  <dc:subject/>
  <dc:creator>Nursing Home Workforce Standards Board, Minnesota Department of Labor and Industry</dc:creator>
  <cp:keywords/>
  <dc:description/>
  <cp:lastModifiedBy>Pignatello, Linnea (DLI)</cp:lastModifiedBy>
  <cp:revision>4</cp:revision>
  <cp:lastPrinted>2026-01-07T16:29:29Z</cp:lastPrinted>
  <dcterms:created xsi:type="dcterms:W3CDTF">2024-06-26T13:54:02Z</dcterms:created>
  <dcterms:modified xsi:type="dcterms:W3CDTF">2026-02-02T14:51:01Z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0x01010090DFDE64AAE0974A8908DD3553DDBF03</vt:lpwstr>
  </property>
</Properties>
</file>