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0" r:id="rId4"/>
  </p:sldMasterIdLst>
  <p:notesMasterIdLst>
    <p:notesMasterId r:id="rId39"/>
  </p:notesMasterIdLst>
  <p:handoutMasterIdLst>
    <p:handoutMasterId r:id="rId40"/>
  </p:handoutMasterIdLst>
  <p:sldIdLst>
    <p:sldId id="256" r:id="rId5"/>
    <p:sldId id="285" r:id="rId6"/>
    <p:sldId id="302" r:id="rId7"/>
    <p:sldId id="257" r:id="rId8"/>
    <p:sldId id="258" r:id="rId9"/>
    <p:sldId id="272" r:id="rId10"/>
    <p:sldId id="284" r:id="rId11"/>
    <p:sldId id="292" r:id="rId12"/>
    <p:sldId id="286" r:id="rId13"/>
    <p:sldId id="275" r:id="rId14"/>
    <p:sldId id="276" r:id="rId15"/>
    <p:sldId id="296" r:id="rId16"/>
    <p:sldId id="277" r:id="rId17"/>
    <p:sldId id="300" r:id="rId18"/>
    <p:sldId id="295" r:id="rId19"/>
    <p:sldId id="265" r:id="rId20"/>
    <p:sldId id="278" r:id="rId21"/>
    <p:sldId id="264" r:id="rId22"/>
    <p:sldId id="301" r:id="rId23"/>
    <p:sldId id="280" r:id="rId24"/>
    <p:sldId id="281" r:id="rId25"/>
    <p:sldId id="282" r:id="rId26"/>
    <p:sldId id="291" r:id="rId27"/>
    <p:sldId id="287" r:id="rId28"/>
    <p:sldId id="267" r:id="rId29"/>
    <p:sldId id="293" r:id="rId30"/>
    <p:sldId id="297" r:id="rId31"/>
    <p:sldId id="290" r:id="rId32"/>
    <p:sldId id="288" r:id="rId33"/>
    <p:sldId id="269" r:id="rId34"/>
    <p:sldId id="299" r:id="rId35"/>
    <p:sldId id="289" r:id="rId36"/>
    <p:sldId id="270" r:id="rId37"/>
    <p:sldId id="294" r:id="rId38"/>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E4B642E-ABAA-B8CB-8F10-CA581AD530A7}" name="Afsharjavan, Ali (DLI)" initials="AA(" userId="S::ali.afsharjavan@state.mn.us::12c9c9e6-49ec-4860-80e0-de7b2296f886" providerId="AD"/>
  <p188:author id="{E640FF77-48D0-C52E-AAA4-EB53172F5EB4}" name="Becerra, Linnea (She/Her/Hers) (DLI)" initials="BL((" userId="S::Linnea.Becerra@state.mn.us::b1dc1a88-df16-4730-a761-5d3ad2e758d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845"/>
    <a:srgbClr val="78BE21"/>
    <a:srgbClr val="003865"/>
    <a:srgbClr val="000000"/>
    <a:srgbClr val="0D0D0D"/>
    <a:srgbClr val="E8E8E8"/>
    <a:srgbClr val="B20738"/>
    <a:srgbClr val="00A3E2"/>
    <a:srgbClr val="2C2C2C"/>
    <a:srgbClr val="F5F5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461" autoAdjust="0"/>
  </p:normalViewPr>
  <p:slideViewPr>
    <p:cSldViewPr snapToGrid="0">
      <p:cViewPr varScale="1">
        <p:scale>
          <a:sx n="81" d="100"/>
          <a:sy n="81" d="100"/>
        </p:scale>
        <p:origin x="41" y="578"/>
      </p:cViewPr>
      <p:guideLst/>
    </p:cSldViewPr>
  </p:slideViewPr>
  <p:outlineViewPr>
    <p:cViewPr>
      <p:scale>
        <a:sx n="25" d="100"/>
        <a:sy n="25" d="100"/>
      </p:scale>
      <p:origin x="0" y="-6341"/>
    </p:cViewPr>
  </p:outlineViewPr>
  <p:notesTextViewPr>
    <p:cViewPr>
      <p:scale>
        <a:sx n="1" d="1"/>
        <a:sy n="1" d="1"/>
      </p:scale>
      <p:origin x="0" y="0"/>
    </p:cViewPr>
  </p:notesTextViewPr>
  <p:sorterViewPr>
    <p:cViewPr>
      <p:scale>
        <a:sx n="100" d="100"/>
        <a:sy n="100" d="100"/>
      </p:scale>
      <p:origin x="0" y="-658"/>
    </p:cViewPr>
  </p:sorterViewPr>
  <p:notesViewPr>
    <p:cSldViewPr snapToGrid="0">
      <p:cViewPr varScale="1">
        <p:scale>
          <a:sx n="61" d="100"/>
          <a:sy n="61" d="100"/>
        </p:scale>
        <p:origin x="3216" y="53"/>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37840" cy="466434"/>
          </a:xfrm>
          <a:prstGeom prst="rect">
            <a:avLst/>
          </a:prstGeom>
        </p:spPr>
        <p:txBody>
          <a:bodyPr vert="horz" lIns="93177" tIns="46589" rIns="93177" bIns="46589" rtlCol="0"/>
          <a:lstStyle>
            <a:lvl1pPr algn="l">
              <a:defRPr sz="1200"/>
            </a:lvl1pPr>
          </a:lstStyle>
          <a:p>
            <a:endParaRPr lang="en-US" dirty="0">
              <a:latin typeface="NeueHaasGroteskText Std" panose="020B0504020202020204" pitchFamily="34" charset="0"/>
            </a:endParaRPr>
          </a:p>
        </p:txBody>
      </p:sp>
      <p:sp>
        <p:nvSpPr>
          <p:cNvPr id="3" name="Date Placeholder 2"/>
          <p:cNvSpPr>
            <a:spLocks noGrp="1"/>
          </p:cNvSpPr>
          <p:nvPr>
            <p:ph type="dt" sz="quarter" idx="1"/>
          </p:nvPr>
        </p:nvSpPr>
        <p:spPr>
          <a:xfrm>
            <a:off x="3970938" y="2"/>
            <a:ext cx="3037840" cy="466434"/>
          </a:xfrm>
          <a:prstGeom prst="rect">
            <a:avLst/>
          </a:prstGeom>
        </p:spPr>
        <p:txBody>
          <a:bodyPr vert="horz" lIns="93177" tIns="46589" rIns="93177" bIns="46589" rtlCol="0"/>
          <a:lstStyle>
            <a:lvl1pPr algn="r">
              <a:defRPr sz="1200"/>
            </a:lvl1pPr>
          </a:lstStyle>
          <a:p>
            <a:fld id="{F2A04DE5-F1A9-4D45-BF54-BEFDBA739CA2}" type="datetimeFigureOut">
              <a:rPr lang="en-US" smtClean="0">
                <a:latin typeface="NeueHaasGroteskText Std" panose="020B0504020202020204" pitchFamily="34" charset="0"/>
              </a:rPr>
              <a:t>3/13/2025</a:t>
            </a:fld>
            <a:endParaRPr lang="en-US" dirty="0">
              <a:latin typeface="NeueHaasGroteskText Std" panose="020B0504020202020204" pitchFamily="34" charset="0"/>
            </a:endParaRPr>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latin typeface="NeueHaasGroteskText Std" panose="020B0504020202020204" pitchFamily="34" charset="0"/>
            </a:endParaRPr>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F3886E1E-70B3-41D2-AD41-BEE4979EC759}" type="slidenum">
              <a:rPr lang="en-US" smtClean="0">
                <a:latin typeface="NeueHaasGroteskText Std" panose="020B0504020202020204" pitchFamily="34" charset="0"/>
              </a:rPr>
              <a:t>‹#›</a:t>
            </a:fld>
            <a:endParaRPr lang="en-US" dirty="0">
              <a:latin typeface="NeueHaasGroteskText Std" panose="020B0504020202020204" pitchFamily="34" charset="0"/>
            </a:endParaRPr>
          </a:p>
        </p:txBody>
      </p:sp>
    </p:spTree>
    <p:extLst>
      <p:ext uri="{BB962C8B-B14F-4D97-AF65-F5344CB8AC3E}">
        <p14:creationId xmlns:p14="http://schemas.microsoft.com/office/powerpoint/2010/main" val="556611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37840" cy="466434"/>
          </a:xfrm>
          <a:prstGeom prst="rect">
            <a:avLst/>
          </a:prstGeom>
        </p:spPr>
        <p:txBody>
          <a:bodyPr vert="horz" lIns="93177" tIns="46589" rIns="93177" bIns="46589" rtlCol="0"/>
          <a:lstStyle>
            <a:lvl1pPr algn="l">
              <a:defRPr sz="1200">
                <a:latin typeface="NeueHaasGroteskText Std" panose="020B0504020202020204" pitchFamily="34" charset="0"/>
              </a:defRPr>
            </a:lvl1pPr>
          </a:lstStyle>
          <a:p>
            <a:endParaRPr lang="en-US" dirty="0"/>
          </a:p>
        </p:txBody>
      </p:sp>
      <p:sp>
        <p:nvSpPr>
          <p:cNvPr id="3" name="Date Placeholder 2"/>
          <p:cNvSpPr>
            <a:spLocks noGrp="1"/>
          </p:cNvSpPr>
          <p:nvPr>
            <p:ph type="dt" idx="1"/>
          </p:nvPr>
        </p:nvSpPr>
        <p:spPr>
          <a:xfrm>
            <a:off x="3970938" y="2"/>
            <a:ext cx="3037840" cy="466434"/>
          </a:xfrm>
          <a:prstGeom prst="rect">
            <a:avLst/>
          </a:prstGeom>
        </p:spPr>
        <p:txBody>
          <a:bodyPr vert="horz" lIns="93177" tIns="46589" rIns="93177" bIns="46589" rtlCol="0"/>
          <a:lstStyle>
            <a:lvl1pPr algn="r">
              <a:defRPr sz="1200">
                <a:latin typeface="NeueHaasGroteskText Std" panose="020B0504020202020204" pitchFamily="34" charset="0"/>
              </a:defRPr>
            </a:lvl1pPr>
          </a:lstStyle>
          <a:p>
            <a:fld id="{A50CD39D-89B0-4C68-805A-35C75A7C20C8}" type="datetimeFigureOut">
              <a:rPr lang="en-US" smtClean="0"/>
              <a:pPr/>
              <a:t>3/13/2025</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4"/>
            <a:ext cx="5608320" cy="3660458"/>
          </a:xfrm>
          <a:prstGeom prst="rect">
            <a:avLst/>
          </a:prstGeom>
        </p:spPr>
        <p:txBody>
          <a:bodyPr vert="horz" lIns="93177" tIns="46589" rIns="93177" bIns="46589"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atin typeface="NeueHaasGroteskText Std" panose="020B0504020202020204" pitchFamily="34" charset="0"/>
              </a:defRPr>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atin typeface="NeueHaasGroteskText Std" panose="020B0504020202020204" pitchFamily="34" charset="0"/>
              </a:defRPr>
            </a:lvl1pPr>
          </a:lstStyle>
          <a:p>
            <a:fld id="{F9F08466-AEA7-4FC0-9459-6A32F61DA297}" type="slidenum">
              <a:rPr lang="en-US" smtClean="0"/>
              <a:pPr/>
              <a:t>‹#›</a:t>
            </a:fld>
            <a:endParaRPr lang="en-US" dirty="0"/>
          </a:p>
        </p:txBody>
      </p:sp>
    </p:spTree>
    <p:extLst>
      <p:ext uri="{BB962C8B-B14F-4D97-AF65-F5344CB8AC3E}">
        <p14:creationId xmlns:p14="http://schemas.microsoft.com/office/powerpoint/2010/main" val="3209786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eueHaasGroteskText Std" panose="020B0504020202020204" pitchFamily="34" charset="0"/>
        <a:ea typeface="+mn-ea"/>
        <a:cs typeface="+mn-cs"/>
      </a:defRPr>
    </a:lvl1pPr>
    <a:lvl2pPr marL="457200" algn="l" defTabSz="914400" rtl="0" eaLnBrk="1" latinLnBrk="0" hangingPunct="1">
      <a:defRPr sz="1200" kern="1200">
        <a:solidFill>
          <a:schemeClr val="tx1"/>
        </a:solidFill>
        <a:latin typeface="NeueHaasGroteskText Std" panose="020B0504020202020204" pitchFamily="34" charset="0"/>
        <a:ea typeface="+mn-ea"/>
        <a:cs typeface="+mn-cs"/>
      </a:defRPr>
    </a:lvl2pPr>
    <a:lvl3pPr marL="914400" algn="l" defTabSz="914400" rtl="0" eaLnBrk="1" latinLnBrk="0" hangingPunct="1">
      <a:defRPr sz="1200" kern="1200">
        <a:solidFill>
          <a:schemeClr val="tx1"/>
        </a:solidFill>
        <a:latin typeface="NeueHaasGroteskText Std" panose="020B0504020202020204" pitchFamily="34" charset="0"/>
        <a:ea typeface="+mn-ea"/>
        <a:cs typeface="+mn-cs"/>
      </a:defRPr>
    </a:lvl3pPr>
    <a:lvl4pPr marL="1371600" algn="l" defTabSz="914400" rtl="0" eaLnBrk="1" latinLnBrk="0" hangingPunct="1">
      <a:defRPr sz="1200" kern="1200">
        <a:solidFill>
          <a:schemeClr val="tx1"/>
        </a:solidFill>
        <a:latin typeface="NeueHaasGroteskText Std" panose="020B0504020202020204" pitchFamily="34" charset="0"/>
        <a:ea typeface="+mn-ea"/>
        <a:cs typeface="+mn-cs"/>
      </a:defRPr>
    </a:lvl4pPr>
    <a:lvl5pPr marL="1828800" algn="l" defTabSz="914400" rtl="0" eaLnBrk="1" latinLnBrk="0" hangingPunct="1">
      <a:defRPr sz="1200" kern="1200">
        <a:solidFill>
          <a:schemeClr val="tx1"/>
        </a:solidFill>
        <a:latin typeface="NeueHaasGroteskText Std" panose="020B05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1</a:t>
            </a:fld>
            <a:endParaRPr lang="en-US" dirty="0"/>
          </a:p>
        </p:txBody>
      </p:sp>
    </p:spTree>
    <p:extLst>
      <p:ext uri="{BB962C8B-B14F-4D97-AF65-F5344CB8AC3E}">
        <p14:creationId xmlns:p14="http://schemas.microsoft.com/office/powerpoint/2010/main" val="1690761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181.213, subd. 1</a:t>
            </a:r>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4</a:t>
            </a:fld>
            <a:endParaRPr lang="en-US" dirty="0"/>
          </a:p>
        </p:txBody>
      </p:sp>
    </p:spTree>
    <p:extLst>
      <p:ext uri="{BB962C8B-B14F-4D97-AF65-F5344CB8AC3E}">
        <p14:creationId xmlns:p14="http://schemas.microsoft.com/office/powerpoint/2010/main" val="3110742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NeueHaasGroteskText Std" panose="020B0504020202020204" pitchFamily="34" charset="0"/>
                <a:ea typeface="+mn-ea"/>
                <a:cs typeface="+mn-cs"/>
              </a:rPr>
              <a:t>§ </a:t>
            </a:r>
            <a:r>
              <a:rPr lang="en-US" dirty="0"/>
              <a:t>181.212, subd. 1 </a:t>
            </a:r>
          </a:p>
          <a:p>
            <a:r>
              <a:rPr lang="en-US" sz="1200" kern="1200" dirty="0">
                <a:solidFill>
                  <a:schemeClr val="tx1"/>
                </a:solidFill>
                <a:effectLst/>
                <a:latin typeface="NeueHaasGroteskText Std" panose="020B0504020202020204" pitchFamily="34" charset="0"/>
                <a:ea typeface="+mn-ea"/>
                <a:cs typeface="+mn-cs"/>
              </a:rPr>
              <a:t>§ 181.212, subd. 4</a:t>
            </a:r>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5</a:t>
            </a:fld>
            <a:endParaRPr lang="en-US" dirty="0"/>
          </a:p>
        </p:txBody>
      </p:sp>
    </p:spTree>
    <p:extLst>
      <p:ext uri="{BB962C8B-B14F-4D97-AF65-F5344CB8AC3E}">
        <p14:creationId xmlns:p14="http://schemas.microsoft.com/office/powerpoint/2010/main" val="4092712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NeueHaasGroteskText Std" panose="020B0504020202020204" pitchFamily="34" charset="0"/>
                <a:ea typeface="+mn-ea"/>
                <a:cs typeface="+mn-cs"/>
              </a:rPr>
              <a:t>§ 181.212, subd. 8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181.213, subd.</a:t>
            </a:r>
            <a:r>
              <a:rPr lang="en-US" sz="1200" kern="1200" baseline="0" dirty="0">
                <a:solidFill>
                  <a:schemeClr val="tx1"/>
                </a:solidFill>
                <a:effectLst/>
                <a:latin typeface="NeueHaasGroteskText Std" panose="020B0504020202020204" pitchFamily="34" charset="0"/>
                <a:ea typeface="+mn-ea"/>
                <a:cs typeface="+mn-cs"/>
              </a:rPr>
              <a:t> 2</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a:t>
            </a:r>
            <a:r>
              <a:rPr lang="en-US" sz="1200" kern="1200" baseline="0" dirty="0">
                <a:solidFill>
                  <a:schemeClr val="tx1"/>
                </a:solidFill>
                <a:effectLst/>
                <a:latin typeface="NeueHaasGroteskText Std" panose="020B0504020202020204" pitchFamily="34" charset="0"/>
                <a:ea typeface="+mn-ea"/>
                <a:cs typeface="+mn-cs"/>
              </a:rPr>
              <a:t>181.214, subd. 2</a:t>
            </a:r>
            <a:endParaRPr lang="en-US" dirty="0"/>
          </a:p>
          <a:p>
            <a:endParaRPr lang="en-US" sz="1200" kern="1200" dirty="0">
              <a:solidFill>
                <a:schemeClr val="tx1"/>
              </a:solidFill>
              <a:effectLst/>
              <a:latin typeface="NeueHaasGroteskText Std" panose="020B0504020202020204" pitchFamily="34" charset="0"/>
              <a:ea typeface="+mn-ea"/>
              <a:cs typeface="+mn-cs"/>
            </a:endParaRPr>
          </a:p>
        </p:txBody>
      </p:sp>
      <p:sp>
        <p:nvSpPr>
          <p:cNvPr id="4" name="Slide Number Placeholder 3"/>
          <p:cNvSpPr>
            <a:spLocks noGrp="1"/>
          </p:cNvSpPr>
          <p:nvPr>
            <p:ph type="sldNum" sz="quarter" idx="5"/>
          </p:nvPr>
        </p:nvSpPr>
        <p:spPr/>
        <p:txBody>
          <a:bodyPr/>
          <a:lstStyle/>
          <a:p>
            <a:fld id="{F9F08466-AEA7-4FC0-9459-6A32F61DA297}" type="slidenum">
              <a:rPr lang="en-US" smtClean="0"/>
              <a:pPr/>
              <a:t>6</a:t>
            </a:fld>
            <a:endParaRPr lang="en-US" dirty="0"/>
          </a:p>
        </p:txBody>
      </p:sp>
    </p:spTree>
    <p:extLst>
      <p:ext uri="{BB962C8B-B14F-4D97-AF65-F5344CB8AC3E}">
        <p14:creationId xmlns:p14="http://schemas.microsoft.com/office/powerpoint/2010/main" val="276264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181.212, subd, 11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181.213,</a:t>
            </a:r>
            <a:r>
              <a:rPr lang="en-US" sz="1200" kern="1200" baseline="0" dirty="0">
                <a:solidFill>
                  <a:schemeClr val="tx1"/>
                </a:solidFill>
                <a:effectLst/>
                <a:latin typeface="NeueHaasGroteskText Std" panose="020B0504020202020204" pitchFamily="34" charset="0"/>
                <a:ea typeface="+mn-ea"/>
                <a:cs typeface="+mn-cs"/>
              </a:rPr>
              <a:t> subd. 4</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7</a:t>
            </a:fld>
            <a:endParaRPr lang="en-US" dirty="0"/>
          </a:p>
        </p:txBody>
      </p:sp>
    </p:spTree>
    <p:extLst>
      <p:ext uri="{BB962C8B-B14F-4D97-AF65-F5344CB8AC3E}">
        <p14:creationId xmlns:p14="http://schemas.microsoft.com/office/powerpoint/2010/main" val="3360503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181.213, subd. 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MN Rule number</a:t>
            </a:r>
            <a:r>
              <a:rPr lang="en-US" sz="1200" kern="1200" baseline="0" dirty="0">
                <a:solidFill>
                  <a:schemeClr val="tx1"/>
                </a:solidFill>
                <a:effectLst/>
                <a:latin typeface="NeueHaasGroteskText Std" panose="020B0504020202020204" pitchFamily="34" charset="0"/>
                <a:ea typeface="+mn-ea"/>
                <a:cs typeface="+mn-cs"/>
              </a:rPr>
              <a:t> __________</a:t>
            </a:r>
            <a:endParaRPr lang="en-US" sz="1200" kern="1200" dirty="0">
              <a:solidFill>
                <a:schemeClr val="tx1"/>
              </a:solidFill>
              <a:effectLst/>
              <a:latin typeface="NeueHaasGroteskText Std" panose="020B05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10</a:t>
            </a:fld>
            <a:endParaRPr lang="en-US" dirty="0"/>
          </a:p>
        </p:txBody>
      </p:sp>
    </p:spTree>
    <p:extLst>
      <p:ext uri="{BB962C8B-B14F-4D97-AF65-F5344CB8AC3E}">
        <p14:creationId xmlns:p14="http://schemas.microsoft.com/office/powerpoint/2010/main" val="732813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181.213, subd. 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MN Rule number</a:t>
            </a:r>
            <a:r>
              <a:rPr lang="en-US" sz="1200" kern="1200" baseline="0" dirty="0">
                <a:solidFill>
                  <a:schemeClr val="tx1"/>
                </a:solidFill>
                <a:effectLst/>
                <a:latin typeface="NeueHaasGroteskText Std" panose="020B0504020202020204" pitchFamily="34" charset="0"/>
                <a:ea typeface="+mn-ea"/>
                <a:cs typeface="+mn-cs"/>
              </a:rPr>
              <a:t> __________</a:t>
            </a:r>
            <a:endParaRPr lang="en-US" sz="1200" kern="1200" dirty="0">
              <a:solidFill>
                <a:schemeClr val="tx1"/>
              </a:solidFill>
              <a:effectLst/>
              <a:latin typeface="NeueHaasGroteskText Std" panose="020B05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NeueHaasGroteskText Std" panose="020B0504020202020204" pitchFamily="34" charset="0"/>
              <a:ea typeface="+mn-ea"/>
              <a:cs typeface="+mn-cs"/>
            </a:endParaRPr>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12</a:t>
            </a:fld>
            <a:endParaRPr lang="en-US" dirty="0"/>
          </a:p>
        </p:txBody>
      </p:sp>
    </p:spTree>
    <p:extLst>
      <p:ext uri="{BB962C8B-B14F-4D97-AF65-F5344CB8AC3E}">
        <p14:creationId xmlns:p14="http://schemas.microsoft.com/office/powerpoint/2010/main" val="20871638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MN Rule number</a:t>
            </a:r>
            <a:r>
              <a:rPr lang="en-US" sz="1200" kern="1200" baseline="0" dirty="0">
                <a:solidFill>
                  <a:schemeClr val="tx1"/>
                </a:solidFill>
                <a:effectLst/>
                <a:latin typeface="NeueHaasGroteskText Std" panose="020B0504020202020204" pitchFamily="34" charset="0"/>
                <a:ea typeface="+mn-ea"/>
                <a:cs typeface="+mn-cs"/>
              </a:rPr>
              <a:t> __________</a:t>
            </a:r>
            <a:endParaRPr lang="en-US" sz="1200" kern="1200" dirty="0">
              <a:solidFill>
                <a:schemeClr val="tx1"/>
              </a:solidFill>
              <a:effectLst/>
              <a:latin typeface="NeueHaasGroteskText Std" panose="020B0504020202020204" pitchFamily="34" charset="0"/>
              <a:ea typeface="+mn-ea"/>
              <a:cs typeface="+mn-cs"/>
            </a:endParaRPr>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13</a:t>
            </a:fld>
            <a:endParaRPr lang="en-US" dirty="0"/>
          </a:p>
        </p:txBody>
      </p:sp>
    </p:spTree>
    <p:extLst>
      <p:ext uri="{BB962C8B-B14F-4D97-AF65-F5344CB8AC3E}">
        <p14:creationId xmlns:p14="http://schemas.microsoft.com/office/powerpoint/2010/main" val="10768590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baseline="30000" dirty="0">
                <a:solidFill>
                  <a:schemeClr val="tx1"/>
                </a:solidFill>
                <a:effectLst/>
                <a:latin typeface="NeueHaasGroteskText Std" panose="020B0504020202020204" pitchFamily="34" charset="0"/>
                <a:ea typeface="+mn-ea"/>
                <a:cs typeface="+mn-cs"/>
              </a:rPr>
              <a:t>§ 181.214, subd. 1</a:t>
            </a:r>
            <a:endParaRPr lang="en-US" sz="1200" kern="1200" baseline="0" dirty="0">
              <a:solidFill>
                <a:schemeClr val="tx1"/>
              </a:solidFill>
              <a:effectLst/>
              <a:latin typeface="NeueHaasGroteskText Std" panose="020B0504020202020204" pitchFamily="34" charset="0"/>
              <a:ea typeface="+mn-ea"/>
              <a:cs typeface="+mn-cs"/>
            </a:endParaRPr>
          </a:p>
          <a:p>
            <a:r>
              <a:rPr lang="en-US" sz="1200" kern="1200" baseline="30000" dirty="0">
                <a:solidFill>
                  <a:schemeClr val="tx1"/>
                </a:solidFill>
                <a:effectLst/>
                <a:latin typeface="NeueHaasGroteskText Std" panose="020B0504020202020204" pitchFamily="34" charset="0"/>
                <a:ea typeface="+mn-ea"/>
                <a:cs typeface="+mn-cs"/>
              </a:rPr>
              <a:t>§ 181.214, subd. 5 </a:t>
            </a:r>
          </a:p>
          <a:p>
            <a:r>
              <a:rPr lang="en-US" sz="1200" kern="1200" baseline="30000" dirty="0">
                <a:solidFill>
                  <a:schemeClr val="tx1"/>
                </a:solidFill>
                <a:effectLst/>
                <a:latin typeface="NeueHaasGroteskText Std" panose="020B0504020202020204" pitchFamily="34" charset="0"/>
                <a:ea typeface="+mn-ea"/>
                <a:cs typeface="+mn-cs"/>
              </a:rPr>
              <a:t>§ 181.214, subd. 7</a:t>
            </a:r>
          </a:p>
          <a:p>
            <a:endParaRPr lang="en-US" sz="1200" kern="1200" baseline="30000" dirty="0">
              <a:solidFill>
                <a:schemeClr val="tx1"/>
              </a:solidFill>
              <a:effectLst/>
              <a:latin typeface="NeueHaasGroteskText Std" panose="020B0504020202020204" pitchFamily="34" charset="0"/>
              <a:ea typeface="+mn-ea"/>
              <a:cs typeface="+mn-cs"/>
            </a:endParaRPr>
          </a:p>
        </p:txBody>
      </p:sp>
      <p:sp>
        <p:nvSpPr>
          <p:cNvPr id="4" name="Slide Number Placeholder 3"/>
          <p:cNvSpPr>
            <a:spLocks noGrp="1"/>
          </p:cNvSpPr>
          <p:nvPr>
            <p:ph type="sldNum" sz="quarter" idx="5"/>
          </p:nvPr>
        </p:nvSpPr>
        <p:spPr/>
        <p:txBody>
          <a:bodyPr/>
          <a:lstStyle/>
          <a:p>
            <a:fld id="{F9F08466-AEA7-4FC0-9459-6A32F61DA297}" type="slidenum">
              <a:rPr lang="en-US" smtClean="0"/>
              <a:pPr/>
              <a:t>16</a:t>
            </a:fld>
            <a:endParaRPr lang="en-US" dirty="0"/>
          </a:p>
        </p:txBody>
      </p:sp>
    </p:spTree>
    <p:extLst>
      <p:ext uri="{BB962C8B-B14F-4D97-AF65-F5344CB8AC3E}">
        <p14:creationId xmlns:p14="http://schemas.microsoft.com/office/powerpoint/2010/main" val="9983884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181.214, subd. 3</a:t>
            </a:r>
          </a:p>
          <a:p>
            <a:r>
              <a:rPr lang="en-US" sz="1200" kern="1200" dirty="0">
                <a:solidFill>
                  <a:schemeClr val="tx1"/>
                </a:solidFill>
                <a:effectLst/>
                <a:latin typeface="NeueHaasGroteskText Std" panose="020B0504020202020204" pitchFamily="34" charset="0"/>
                <a:ea typeface="+mn-ea"/>
                <a:cs typeface="+mn-cs"/>
              </a:rPr>
              <a:t>§ 181.214, subd. 5</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181.214, subd. 7</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NeueHaasGroteskText Std" panose="020B050402020202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**Nursing Home Workforce Standards Board recommends certified worker organizations include instruction to nursing home workers to check with their employer about these policies during the sign-up process for a training held not on site. </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17</a:t>
            </a:fld>
            <a:endParaRPr lang="en-US" dirty="0"/>
          </a:p>
        </p:txBody>
      </p:sp>
    </p:spTree>
    <p:extLst>
      <p:ext uri="{BB962C8B-B14F-4D97-AF65-F5344CB8AC3E}">
        <p14:creationId xmlns:p14="http://schemas.microsoft.com/office/powerpoint/2010/main" val="26865457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 subd. 1</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18</a:t>
            </a:fld>
            <a:endParaRPr lang="en-US" dirty="0"/>
          </a:p>
        </p:txBody>
      </p:sp>
    </p:spTree>
    <p:extLst>
      <p:ext uri="{BB962C8B-B14F-4D97-AF65-F5344CB8AC3E}">
        <p14:creationId xmlns:p14="http://schemas.microsoft.com/office/powerpoint/2010/main" val="18984849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kern="1200" dirty="0">
                <a:solidFill>
                  <a:schemeClr val="tx1"/>
                </a:solidFill>
                <a:effectLst/>
                <a:latin typeface="NeueHaasGroteskText Std" panose="020B0504020202020204" pitchFamily="34" charset="0"/>
                <a:ea typeface="+mn-ea"/>
                <a:cs typeface="+mn-cs"/>
              </a:rPr>
              <a:t>§</a:t>
            </a:r>
            <a:r>
              <a:rPr lang="en-US" sz="1800" dirty="0">
                <a:effectLst/>
                <a:latin typeface="Calibri" panose="020F0502020204030204" pitchFamily="34" charset="0"/>
                <a:ea typeface="Calibri" panose="020F0502020204030204" pitchFamily="34" charset="0"/>
              </a:rPr>
              <a:t>181.213 subd 5 and 6</a:t>
            </a:r>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19</a:t>
            </a:fld>
            <a:endParaRPr lang="en-US" dirty="0"/>
          </a:p>
        </p:txBody>
      </p:sp>
    </p:spTree>
    <p:extLst>
      <p:ext uri="{BB962C8B-B14F-4D97-AF65-F5344CB8AC3E}">
        <p14:creationId xmlns:p14="http://schemas.microsoft.com/office/powerpoint/2010/main" val="803500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181.216</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20</a:t>
            </a:fld>
            <a:endParaRPr lang="en-US" dirty="0"/>
          </a:p>
        </p:txBody>
      </p:sp>
    </p:spTree>
    <p:extLst>
      <p:ext uri="{BB962C8B-B14F-4D97-AF65-F5344CB8AC3E}">
        <p14:creationId xmlns:p14="http://schemas.microsoft.com/office/powerpoint/2010/main" val="4984150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181.216</a:t>
            </a:r>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21</a:t>
            </a:fld>
            <a:endParaRPr lang="en-US" dirty="0"/>
          </a:p>
        </p:txBody>
      </p:sp>
    </p:spTree>
    <p:extLst>
      <p:ext uri="{BB962C8B-B14F-4D97-AF65-F5344CB8AC3E}">
        <p14:creationId xmlns:p14="http://schemas.microsoft.com/office/powerpoint/2010/main" val="32628516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181.216</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22</a:t>
            </a:fld>
            <a:endParaRPr lang="en-US" dirty="0"/>
          </a:p>
        </p:txBody>
      </p:sp>
    </p:spTree>
    <p:extLst>
      <p:ext uri="{BB962C8B-B14F-4D97-AF65-F5344CB8AC3E}">
        <p14:creationId xmlns:p14="http://schemas.microsoft.com/office/powerpoint/2010/main" val="3376048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181.217,</a:t>
            </a:r>
            <a:r>
              <a:rPr lang="en-US" sz="1200" kern="1200" baseline="0" dirty="0">
                <a:solidFill>
                  <a:schemeClr val="tx1"/>
                </a:solidFill>
                <a:effectLst/>
                <a:latin typeface="NeueHaasGroteskText Std" panose="020B0504020202020204" pitchFamily="34" charset="0"/>
                <a:ea typeface="+mn-ea"/>
                <a:cs typeface="+mn-cs"/>
              </a:rPr>
              <a:t> subd. 3</a:t>
            </a:r>
            <a:endParaRPr lang="en-US" dirty="0"/>
          </a:p>
          <a:p>
            <a:endParaRPr lang="en-US" b="1"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25</a:t>
            </a:fld>
            <a:endParaRPr lang="en-US" dirty="0"/>
          </a:p>
        </p:txBody>
      </p:sp>
    </p:spTree>
    <p:extLst>
      <p:ext uri="{BB962C8B-B14F-4D97-AF65-F5344CB8AC3E}">
        <p14:creationId xmlns:p14="http://schemas.microsoft.com/office/powerpoint/2010/main" val="31354717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181.217,</a:t>
            </a:r>
            <a:r>
              <a:rPr lang="en-US" sz="1200" kern="1200" baseline="0" dirty="0">
                <a:solidFill>
                  <a:schemeClr val="tx1"/>
                </a:solidFill>
                <a:effectLst/>
                <a:latin typeface="NeueHaasGroteskText Std" panose="020B0504020202020204" pitchFamily="34" charset="0"/>
                <a:ea typeface="+mn-ea"/>
                <a:cs typeface="+mn-cs"/>
              </a:rPr>
              <a:t> subd. 3</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26</a:t>
            </a:fld>
            <a:endParaRPr lang="en-US" dirty="0"/>
          </a:p>
        </p:txBody>
      </p:sp>
    </p:spTree>
    <p:extLst>
      <p:ext uri="{BB962C8B-B14F-4D97-AF65-F5344CB8AC3E}">
        <p14:creationId xmlns:p14="http://schemas.microsoft.com/office/powerpoint/2010/main" val="38563712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181.214,</a:t>
            </a:r>
            <a:r>
              <a:rPr lang="en-US" sz="1200" kern="1200" baseline="0" dirty="0">
                <a:solidFill>
                  <a:schemeClr val="tx1"/>
                </a:solidFill>
                <a:effectLst/>
                <a:latin typeface="NeueHaasGroteskText Std" panose="020B0504020202020204" pitchFamily="34" charset="0"/>
                <a:ea typeface="+mn-ea"/>
                <a:cs typeface="+mn-cs"/>
              </a:rPr>
              <a:t> subd. 2 (8)</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30</a:t>
            </a:fld>
            <a:endParaRPr lang="en-US" dirty="0"/>
          </a:p>
        </p:txBody>
      </p:sp>
    </p:spTree>
    <p:extLst>
      <p:ext uri="{BB962C8B-B14F-4D97-AF65-F5344CB8AC3E}">
        <p14:creationId xmlns:p14="http://schemas.microsoft.com/office/powerpoint/2010/main" val="5652322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181.214,</a:t>
            </a:r>
            <a:r>
              <a:rPr lang="en-US" sz="1200" kern="1200" baseline="0" dirty="0">
                <a:solidFill>
                  <a:schemeClr val="tx1"/>
                </a:solidFill>
                <a:effectLst/>
                <a:latin typeface="NeueHaasGroteskText Std" panose="020B0504020202020204" pitchFamily="34" charset="0"/>
                <a:ea typeface="+mn-ea"/>
                <a:cs typeface="+mn-cs"/>
              </a:rPr>
              <a:t> subd. 2 (8)</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31</a:t>
            </a:fld>
            <a:endParaRPr lang="en-US" dirty="0"/>
          </a:p>
        </p:txBody>
      </p:sp>
    </p:spTree>
    <p:extLst>
      <p:ext uri="{BB962C8B-B14F-4D97-AF65-F5344CB8AC3E}">
        <p14:creationId xmlns:p14="http://schemas.microsoft.com/office/powerpoint/2010/main" val="19117460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NeueHaasGroteskText Std" panose="020B0504020202020204" pitchFamily="34" charset="0"/>
                <a:ea typeface="+mn-ea"/>
                <a:cs typeface="+mn-cs"/>
              </a:rPr>
              <a:t>§ 181.214,</a:t>
            </a:r>
            <a:r>
              <a:rPr lang="en-US" sz="1200" kern="1200" baseline="0" dirty="0">
                <a:solidFill>
                  <a:schemeClr val="tx1"/>
                </a:solidFill>
                <a:effectLst/>
                <a:latin typeface="NeueHaasGroteskText Std" panose="020B0504020202020204" pitchFamily="34" charset="0"/>
                <a:ea typeface="+mn-ea"/>
                <a:cs typeface="+mn-cs"/>
              </a:rPr>
              <a:t> subd. 2 (4)</a:t>
            </a:r>
            <a:endParaRPr lang="en-US" dirty="0"/>
          </a:p>
          <a:p>
            <a:endParaRPr lang="en-US" dirty="0"/>
          </a:p>
        </p:txBody>
      </p:sp>
      <p:sp>
        <p:nvSpPr>
          <p:cNvPr id="4" name="Slide Number Placeholder 3"/>
          <p:cNvSpPr>
            <a:spLocks noGrp="1"/>
          </p:cNvSpPr>
          <p:nvPr>
            <p:ph type="sldNum" sz="quarter" idx="5"/>
          </p:nvPr>
        </p:nvSpPr>
        <p:spPr/>
        <p:txBody>
          <a:bodyPr/>
          <a:lstStyle/>
          <a:p>
            <a:fld id="{F9F08466-AEA7-4FC0-9459-6A32F61DA297}" type="slidenum">
              <a:rPr lang="en-US" smtClean="0"/>
              <a:pPr/>
              <a:t>33</a:t>
            </a:fld>
            <a:endParaRPr lang="en-US" dirty="0"/>
          </a:p>
        </p:txBody>
      </p:sp>
    </p:spTree>
    <p:extLst>
      <p:ext uri="{BB962C8B-B14F-4D97-AF65-F5344CB8AC3E}">
        <p14:creationId xmlns:p14="http://schemas.microsoft.com/office/powerpoint/2010/main" val="21418023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hoto)">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auto">
          <a:xfrm>
            <a:off x="0" y="3477837"/>
            <a:ext cx="12192000" cy="1295182"/>
          </a:xfrm>
          <a:solidFill>
            <a:schemeClr val="accent1"/>
          </a:solidFill>
        </p:spPr>
        <p:txBody>
          <a:bodyPr wrap="square" lIns="182880" tIns="91440" rIns="182880" bIns="91440" anchor="ctr">
            <a:normAutofit/>
          </a:bodyPr>
          <a:lstStyle>
            <a:lvl1pPr algn="ctr">
              <a:defRPr sz="3600">
                <a:solidFill>
                  <a:schemeClr val="bg1"/>
                </a:solidFill>
              </a:defRPr>
            </a:lvl1pPr>
          </a:lstStyle>
          <a:p>
            <a:r>
              <a:rPr lang="en-US" dirty="0"/>
              <a:t>Click to enter the slideshow title</a:t>
            </a:r>
          </a:p>
        </p:txBody>
      </p:sp>
      <p:sp>
        <p:nvSpPr>
          <p:cNvPr id="3" name="Rectangle 2"/>
          <p:cNvSpPr/>
          <p:nvPr userDrawn="1"/>
        </p:nvSpPr>
        <p:spPr bwMode="auto">
          <a:xfrm>
            <a:off x="0" y="4773019"/>
            <a:ext cx="12192000" cy="2084981"/>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12" name="Text Placeholder 10"/>
          <p:cNvSpPr>
            <a:spLocks noGrp="1"/>
          </p:cNvSpPr>
          <p:nvPr>
            <p:ph type="body" sz="quarter" idx="14" hasCustomPrompt="1"/>
          </p:nvPr>
        </p:nvSpPr>
        <p:spPr bwMode="black">
          <a:xfrm>
            <a:off x="2802467" y="5041204"/>
            <a:ext cx="6587067" cy="1097128"/>
          </a:xfrm>
        </p:spPr>
        <p:txBody>
          <a:bodyPr>
            <a:normAutofit/>
          </a:bodyPr>
          <a:lstStyle>
            <a:lvl1pPr marL="0" indent="0" algn="ctr">
              <a:spcBef>
                <a:spcPts val="0"/>
              </a:spcBef>
              <a:buNone/>
              <a:defRPr sz="1800" baseline="0"/>
            </a:lvl1pPr>
          </a:lstStyle>
          <a:p>
            <a:r>
              <a:rPr lang="en-US" sz="1800" dirty="0" err="1"/>
              <a:t>Firstname</a:t>
            </a:r>
            <a:r>
              <a:rPr lang="en-US" sz="1800" dirty="0"/>
              <a:t> </a:t>
            </a:r>
            <a:r>
              <a:rPr lang="en-US" sz="1800" dirty="0" err="1"/>
              <a:t>Lastname</a:t>
            </a:r>
            <a:r>
              <a:rPr lang="en-US" sz="1800" dirty="0"/>
              <a:t> | Job Title</a:t>
            </a:r>
          </a:p>
          <a:p>
            <a:r>
              <a:rPr lang="en-US" sz="1800" dirty="0"/>
              <a:t>Date</a:t>
            </a:r>
            <a:endParaRPr lang="en-US" dirty="0"/>
          </a:p>
        </p:txBody>
      </p:sp>
      <p:pic>
        <p:nvPicPr>
          <p:cNvPr id="10" name="Picture 9" descr="DLI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483322" y="5724327"/>
            <a:ext cx="3183297" cy="927174"/>
          </a:xfrm>
          <a:prstGeom prst="rect">
            <a:avLst/>
          </a:prstGeom>
        </p:spPr>
      </p:pic>
      <p:sp>
        <p:nvSpPr>
          <p:cNvPr id="9" name="Footer Placeholder 4"/>
          <p:cNvSpPr>
            <a:spLocks noGrp="1"/>
          </p:cNvSpPr>
          <p:nvPr>
            <p:ph type="ftr" sz="quarter" idx="3"/>
          </p:nvPr>
        </p:nvSpPr>
        <p:spPr bwMode="black">
          <a:xfrm>
            <a:off x="6253560" y="6138332"/>
            <a:ext cx="5587647" cy="365125"/>
          </a:xfrm>
          <a:prstGeom prst="rect">
            <a:avLst/>
          </a:prstGeom>
        </p:spPr>
        <p:txBody>
          <a:bodyPr anchor="b"/>
          <a:lstStyle>
            <a:lvl1pPr algn="r">
              <a:defRPr sz="1200">
                <a:solidFill>
                  <a:schemeClr val="tx2"/>
                </a:solidFill>
              </a:defRPr>
            </a:lvl1pPr>
          </a:lstStyle>
          <a:p>
            <a:r>
              <a:rPr lang="en-US" dirty="0"/>
              <a:t>www.dli.mn.gov</a:t>
            </a:r>
          </a:p>
        </p:txBody>
      </p:sp>
      <p:sp>
        <p:nvSpPr>
          <p:cNvPr id="6" name="Picture Placeholder 5"/>
          <p:cNvSpPr>
            <a:spLocks noGrp="1"/>
          </p:cNvSpPr>
          <p:nvPr>
            <p:ph type="pic" sz="quarter" idx="17"/>
          </p:nvPr>
        </p:nvSpPr>
        <p:spPr bwMode="gray">
          <a:xfrm>
            <a:off x="0" y="0"/>
            <a:ext cx="12192000" cy="3380732"/>
          </a:xfrm>
        </p:spPr>
        <p:txBody>
          <a:bodyPr/>
          <a:lstStyle/>
          <a:p>
            <a:r>
              <a:rPr lang="en-US"/>
              <a:t>Click icon to add picture</a:t>
            </a:r>
            <a:endParaRPr lang="en-US" dirty="0"/>
          </a:p>
        </p:txBody>
      </p:sp>
    </p:spTree>
    <p:extLst>
      <p:ext uri="{BB962C8B-B14F-4D97-AF65-F5344CB8AC3E}">
        <p14:creationId xmlns:p14="http://schemas.microsoft.com/office/powerpoint/2010/main" val="1788824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Logo Only)">
    <p:bg bwMode="gray">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auto">
          <a:xfrm>
            <a:off x="0" y="4188564"/>
            <a:ext cx="12192000" cy="1199223"/>
          </a:xfrm>
          <a:solidFill>
            <a:schemeClr val="accent2"/>
          </a:solidFill>
        </p:spPr>
        <p:txBody>
          <a:bodyPr wrap="square" lIns="182880" tIns="91440" rIns="182880" bIns="91440" spcCol="0" anchor="ctr">
            <a:normAutofit/>
          </a:bodyPr>
          <a:lstStyle>
            <a:lvl1pPr algn="ctr">
              <a:lnSpc>
                <a:spcPct val="90000"/>
              </a:lnSpc>
              <a:defRPr sz="3600" baseline="0">
                <a:solidFill>
                  <a:schemeClr val="tx1"/>
                </a:solidFill>
              </a:defRPr>
            </a:lvl1pPr>
          </a:lstStyle>
          <a:p>
            <a:r>
              <a:rPr lang="en-US" dirty="0"/>
              <a:t>Click to enter the slideshow title</a:t>
            </a:r>
          </a:p>
        </p:txBody>
      </p:sp>
      <p:sp>
        <p:nvSpPr>
          <p:cNvPr id="3" name="Rectangle 2"/>
          <p:cNvSpPr/>
          <p:nvPr userDrawn="1"/>
        </p:nvSpPr>
        <p:spPr bwMode="auto">
          <a:xfrm>
            <a:off x="0" y="5387786"/>
            <a:ext cx="12192000" cy="14702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12" name="Text Placeholder 10"/>
          <p:cNvSpPr>
            <a:spLocks noGrp="1"/>
          </p:cNvSpPr>
          <p:nvPr>
            <p:ph type="body" sz="quarter" idx="14" hasCustomPrompt="1"/>
          </p:nvPr>
        </p:nvSpPr>
        <p:spPr bwMode="black">
          <a:xfrm>
            <a:off x="2802467" y="5644884"/>
            <a:ext cx="6587067" cy="903062"/>
          </a:xfrm>
        </p:spPr>
        <p:txBody>
          <a:bodyPr>
            <a:normAutofit/>
          </a:bodyPr>
          <a:lstStyle>
            <a:lvl1pPr marL="0" indent="0" algn="ctr">
              <a:spcBef>
                <a:spcPts val="0"/>
              </a:spcBef>
              <a:spcAft>
                <a:spcPts val="1000"/>
              </a:spcAft>
              <a:buNone/>
              <a:defRPr sz="1800" baseline="0"/>
            </a:lvl1pPr>
          </a:lstStyle>
          <a:p>
            <a:r>
              <a:rPr lang="en-US" sz="1800" dirty="0" err="1"/>
              <a:t>Firstname</a:t>
            </a:r>
            <a:r>
              <a:rPr lang="en-US" sz="1800" dirty="0"/>
              <a:t> </a:t>
            </a:r>
            <a:r>
              <a:rPr lang="en-US" sz="1800" dirty="0" err="1"/>
              <a:t>Lastname</a:t>
            </a:r>
            <a:r>
              <a:rPr lang="en-US" sz="1800" dirty="0"/>
              <a:t> | Job Title</a:t>
            </a:r>
          </a:p>
          <a:p>
            <a:r>
              <a:rPr lang="en-US" sz="1800" dirty="0"/>
              <a:t>Date</a:t>
            </a:r>
            <a:endParaRPr lang="en-US" dirty="0"/>
          </a:p>
        </p:txBody>
      </p:sp>
      <p:sp>
        <p:nvSpPr>
          <p:cNvPr id="18" name="Date Placeholder 17"/>
          <p:cNvSpPr>
            <a:spLocks noGrp="1"/>
          </p:cNvSpPr>
          <p:nvPr>
            <p:ph type="dt" sz="half" idx="15"/>
          </p:nvPr>
        </p:nvSpPr>
        <p:spPr bwMode="black"/>
        <p:txBody>
          <a:bodyPr/>
          <a:lstStyle/>
          <a:p>
            <a:fld id="{D7ED242C-24FB-43A0-BCB6-43756FC812F6}" type="datetime1">
              <a:rPr lang="en-US" smtClean="0"/>
              <a:t>3/13/2025</a:t>
            </a:fld>
            <a:endParaRPr lang="en-US" dirty="0"/>
          </a:p>
        </p:txBody>
      </p:sp>
      <p:sp>
        <p:nvSpPr>
          <p:cNvPr id="9"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19" name="Slide Number Placeholder 18"/>
          <p:cNvSpPr>
            <a:spLocks noGrp="1"/>
          </p:cNvSpPr>
          <p:nvPr>
            <p:ph type="sldNum" sz="quarter" idx="16"/>
          </p:nvPr>
        </p:nvSpPr>
        <p:spPr bwMode="black"/>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697389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Logo Only)">
    <p:bg bwMode="gray">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auto">
          <a:xfrm>
            <a:off x="0" y="4188564"/>
            <a:ext cx="12192000" cy="1199223"/>
          </a:xfrm>
          <a:solidFill>
            <a:schemeClr val="accent1"/>
          </a:solidFill>
        </p:spPr>
        <p:txBody>
          <a:bodyPr wrap="square" lIns="182880" tIns="91440" rIns="182880" bIns="91440" spcCol="0" anchor="ctr">
            <a:normAutofit/>
          </a:bodyPr>
          <a:lstStyle>
            <a:lvl1pPr algn="ctr">
              <a:lnSpc>
                <a:spcPct val="90000"/>
              </a:lnSpc>
              <a:defRPr sz="3600" baseline="0">
                <a:solidFill>
                  <a:schemeClr val="bg1"/>
                </a:solidFill>
              </a:defRPr>
            </a:lvl1pPr>
          </a:lstStyle>
          <a:p>
            <a:r>
              <a:rPr lang="en-US" dirty="0"/>
              <a:t>Click to enter the slideshow title</a:t>
            </a:r>
          </a:p>
        </p:txBody>
      </p:sp>
      <p:sp>
        <p:nvSpPr>
          <p:cNvPr id="3" name="Rectangle 2"/>
          <p:cNvSpPr/>
          <p:nvPr userDrawn="1"/>
        </p:nvSpPr>
        <p:spPr bwMode="auto">
          <a:xfrm>
            <a:off x="0" y="5387786"/>
            <a:ext cx="12192000" cy="1470213"/>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12" name="Text Placeholder 10"/>
          <p:cNvSpPr>
            <a:spLocks noGrp="1"/>
          </p:cNvSpPr>
          <p:nvPr>
            <p:ph type="body" sz="quarter" idx="14" hasCustomPrompt="1"/>
          </p:nvPr>
        </p:nvSpPr>
        <p:spPr bwMode="black">
          <a:xfrm>
            <a:off x="2802467" y="5644884"/>
            <a:ext cx="6587067" cy="903062"/>
          </a:xfrm>
        </p:spPr>
        <p:txBody>
          <a:bodyPr>
            <a:normAutofit/>
          </a:bodyPr>
          <a:lstStyle>
            <a:lvl1pPr marL="0" indent="0" algn="ctr">
              <a:spcBef>
                <a:spcPts val="0"/>
              </a:spcBef>
              <a:spcAft>
                <a:spcPts val="1000"/>
              </a:spcAft>
              <a:buNone/>
              <a:defRPr sz="1800" baseline="0"/>
            </a:lvl1pPr>
          </a:lstStyle>
          <a:p>
            <a:r>
              <a:rPr lang="en-US" sz="1800" dirty="0" err="1"/>
              <a:t>Firstname</a:t>
            </a:r>
            <a:r>
              <a:rPr lang="en-US" sz="1800" dirty="0"/>
              <a:t> </a:t>
            </a:r>
            <a:r>
              <a:rPr lang="en-US" sz="1800" dirty="0" err="1"/>
              <a:t>Lastname</a:t>
            </a:r>
            <a:r>
              <a:rPr lang="en-US" sz="1800" dirty="0"/>
              <a:t> | Job Title</a:t>
            </a:r>
          </a:p>
          <a:p>
            <a:r>
              <a:rPr lang="en-US" sz="1800" dirty="0"/>
              <a:t>Date</a:t>
            </a:r>
            <a:endParaRPr lang="en-US" dirty="0"/>
          </a:p>
        </p:txBody>
      </p:sp>
      <p:sp>
        <p:nvSpPr>
          <p:cNvPr id="18" name="Date Placeholder 17"/>
          <p:cNvSpPr>
            <a:spLocks noGrp="1"/>
          </p:cNvSpPr>
          <p:nvPr>
            <p:ph type="dt" sz="half" idx="15"/>
          </p:nvPr>
        </p:nvSpPr>
        <p:spPr bwMode="black"/>
        <p:txBody>
          <a:bodyPr/>
          <a:lstStyle/>
          <a:p>
            <a:fld id="{D7ED242C-24FB-43A0-BCB6-43756FC812F6}" type="datetime1">
              <a:rPr lang="en-US" smtClean="0"/>
              <a:t>3/13/2025</a:t>
            </a:fld>
            <a:endParaRPr lang="en-US" dirty="0"/>
          </a:p>
        </p:txBody>
      </p:sp>
      <p:sp>
        <p:nvSpPr>
          <p:cNvPr id="9"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19" name="Slide Number Placeholder 18"/>
          <p:cNvSpPr>
            <a:spLocks noGrp="1"/>
          </p:cNvSpPr>
          <p:nvPr>
            <p:ph type="sldNum" sz="quarter" idx="16"/>
          </p:nvPr>
        </p:nvSpPr>
        <p:spPr bwMode="black"/>
        <p:txBody>
          <a:bodyPr/>
          <a:lstStyle/>
          <a:p>
            <a:fld id="{48F63A3B-78C7-47BE-AE5E-E10140E04643}" type="slidenum">
              <a:rPr lang="en-US" smtClean="0"/>
              <a:pPr/>
              <a:t>‹#›</a:t>
            </a:fld>
            <a:endParaRPr lang="en-US" dirty="0"/>
          </a:p>
        </p:txBody>
      </p:sp>
      <p:pic>
        <p:nvPicPr>
          <p:cNvPr id="10" name="Picture 9" descr="DLI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3137991" y="1193277"/>
            <a:ext cx="6296026" cy="1833794"/>
          </a:xfrm>
          <a:prstGeom prst="rect">
            <a:avLst/>
          </a:prstGeom>
        </p:spPr>
      </p:pic>
    </p:spTree>
    <p:extLst>
      <p:ext uri="{BB962C8B-B14F-4D97-AF65-F5344CB8AC3E}">
        <p14:creationId xmlns:p14="http://schemas.microsoft.com/office/powerpoint/2010/main" val="3368119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p:bg bwMode="auto">
      <p:bgPr>
        <a:solidFill>
          <a:srgbClr val="E8E8E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Agenda</a:t>
            </a:r>
          </a:p>
        </p:txBody>
      </p:sp>
      <p:sp>
        <p:nvSpPr>
          <p:cNvPr id="12" name="Table Placeholder 9"/>
          <p:cNvSpPr>
            <a:spLocks noGrp="1"/>
          </p:cNvSpPr>
          <p:nvPr>
            <p:ph type="tbl" sz="quarter" idx="13"/>
          </p:nvPr>
        </p:nvSpPr>
        <p:spPr bwMode="gray">
          <a:xfrm>
            <a:off x="838200" y="1335088"/>
            <a:ext cx="10515600" cy="4841875"/>
          </a:xfrm>
        </p:spPr>
        <p:txBody>
          <a:bodyPr/>
          <a:lstStyle/>
          <a:p>
            <a:r>
              <a:rPr lang="en-US"/>
              <a:t>Click icon to add table</a:t>
            </a:r>
          </a:p>
        </p:txBody>
      </p:sp>
      <p:sp>
        <p:nvSpPr>
          <p:cNvPr id="4" name="Date Placeholder 3"/>
          <p:cNvSpPr>
            <a:spLocks noGrp="1"/>
          </p:cNvSpPr>
          <p:nvPr>
            <p:ph type="dt" sz="half" idx="10"/>
          </p:nvPr>
        </p:nvSpPr>
        <p:spPr bwMode="black"/>
        <p:txBody>
          <a:bodyPr/>
          <a:lstStyle/>
          <a:p>
            <a:fld id="{9A198C9B-0587-4A1E-9E03-E4C9FE222F08}" type="datetime1">
              <a:rPr lang="en-US" smtClean="0"/>
              <a:t>3/13/2025</a:t>
            </a:fld>
            <a:endParaRPr lang="en-US" dirty="0"/>
          </a:p>
        </p:txBody>
      </p:sp>
      <p:sp>
        <p:nvSpPr>
          <p:cNvPr id="11"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6" name="Slide Number Placeholder 5"/>
          <p:cNvSpPr>
            <a:spLocks noGrp="1"/>
          </p:cNvSpPr>
          <p:nvPr>
            <p:ph type="sldNum" sz="quarter" idx="12"/>
          </p:nvPr>
        </p:nvSpPr>
        <p:spPr bwMode="black"/>
        <p:txBody>
          <a:bodyPr/>
          <a:lstStyle/>
          <a:p>
            <a:fld id="{48F63A3B-78C7-47BE-AE5E-E10140E04643}" type="slidenum">
              <a:rPr lang="en-US" smtClean="0"/>
              <a:t>‹#›</a:t>
            </a:fld>
            <a:endParaRPr lang="en-US" dirty="0"/>
          </a:p>
        </p:txBody>
      </p:sp>
      <p:sp>
        <p:nvSpPr>
          <p:cNvPr id="9" name="Rectangle 8"/>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679964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auto">
          <a:xfrm>
            <a:off x="0" y="4188564"/>
            <a:ext cx="12192000" cy="1199223"/>
          </a:xfrm>
          <a:solidFill>
            <a:schemeClr val="accent1"/>
          </a:solidFill>
        </p:spPr>
        <p:txBody>
          <a:bodyPr anchor="ctr">
            <a:normAutofit/>
          </a:bodyPr>
          <a:lstStyle>
            <a:lvl1pPr algn="ctr">
              <a:defRPr sz="3600">
                <a:solidFill>
                  <a:schemeClr val="bg1"/>
                </a:solidFill>
              </a:defRPr>
            </a:lvl1pPr>
          </a:lstStyle>
          <a:p>
            <a:r>
              <a:rPr lang="en-US" dirty="0"/>
              <a:t>Click to edit section title</a:t>
            </a:r>
          </a:p>
        </p:txBody>
      </p:sp>
      <p:sp>
        <p:nvSpPr>
          <p:cNvPr id="3" name="Rectangle 2"/>
          <p:cNvSpPr/>
          <p:nvPr userDrawn="1"/>
        </p:nvSpPr>
        <p:spPr bwMode="auto">
          <a:xfrm>
            <a:off x="0" y="5387786"/>
            <a:ext cx="12192000" cy="1470213"/>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12" name="Text Placeholder 10"/>
          <p:cNvSpPr>
            <a:spLocks noGrp="1"/>
          </p:cNvSpPr>
          <p:nvPr>
            <p:ph type="body" sz="quarter" idx="14" hasCustomPrompt="1"/>
          </p:nvPr>
        </p:nvSpPr>
        <p:spPr bwMode="black">
          <a:xfrm>
            <a:off x="2802467" y="5644884"/>
            <a:ext cx="6587067" cy="440970"/>
          </a:xfrm>
        </p:spPr>
        <p:txBody>
          <a:bodyPr>
            <a:normAutofit/>
          </a:bodyPr>
          <a:lstStyle>
            <a:lvl1pPr marL="0" indent="0" algn="ctr">
              <a:buNone/>
              <a:defRPr sz="1800" baseline="0"/>
            </a:lvl1pPr>
          </a:lstStyle>
          <a:p>
            <a:r>
              <a:rPr lang="en-US" sz="1800" dirty="0" err="1"/>
              <a:t>Firstname</a:t>
            </a:r>
            <a:r>
              <a:rPr lang="en-US" sz="1800" dirty="0"/>
              <a:t> </a:t>
            </a:r>
            <a:r>
              <a:rPr lang="en-US" sz="1800" dirty="0" err="1"/>
              <a:t>Lastname</a:t>
            </a:r>
            <a:r>
              <a:rPr lang="en-US" sz="1800" dirty="0"/>
              <a:t> | Job Title</a:t>
            </a:r>
          </a:p>
        </p:txBody>
      </p:sp>
      <p:sp>
        <p:nvSpPr>
          <p:cNvPr id="11" name="Picture Placeholder 2"/>
          <p:cNvSpPr>
            <a:spLocks noGrp="1"/>
          </p:cNvSpPr>
          <p:nvPr>
            <p:ph type="pic" sz="quarter" idx="13" hasCustomPrompt="1"/>
          </p:nvPr>
        </p:nvSpPr>
        <p:spPr bwMode="gray">
          <a:xfrm>
            <a:off x="0" y="1789113"/>
            <a:ext cx="12192000" cy="2298700"/>
          </a:xfrm>
        </p:spPr>
        <p:txBody>
          <a:bodyPr/>
          <a:lstStyle/>
          <a:p>
            <a:r>
              <a:rPr lang="en-US" dirty="0"/>
              <a:t>Click Icon to add picture</a:t>
            </a:r>
          </a:p>
        </p:txBody>
      </p:sp>
      <p:sp>
        <p:nvSpPr>
          <p:cNvPr id="18" name="Date Placeholder 17"/>
          <p:cNvSpPr>
            <a:spLocks noGrp="1"/>
          </p:cNvSpPr>
          <p:nvPr>
            <p:ph type="dt" sz="half" idx="15"/>
          </p:nvPr>
        </p:nvSpPr>
        <p:spPr bwMode="black"/>
        <p:txBody>
          <a:bodyPr/>
          <a:lstStyle/>
          <a:p>
            <a:fld id="{A8CA1A9B-139F-4606-AD0A-F3253110DAE5}" type="datetime1">
              <a:rPr lang="en-US" smtClean="0"/>
              <a:t>3/13/2025</a:t>
            </a:fld>
            <a:endParaRPr lang="en-US" dirty="0"/>
          </a:p>
        </p:txBody>
      </p:sp>
      <p:sp>
        <p:nvSpPr>
          <p:cNvPr id="9"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19" name="Slide Number Placeholder 18"/>
          <p:cNvSpPr>
            <a:spLocks noGrp="1"/>
          </p:cNvSpPr>
          <p:nvPr>
            <p:ph type="sldNum" sz="quarter" idx="16"/>
          </p:nvPr>
        </p:nvSpPr>
        <p:spPr bwMode="black"/>
        <p:txBody>
          <a:bodyPr/>
          <a:lstStyle/>
          <a:p>
            <a:fld id="{48F63A3B-78C7-47BE-AE5E-E10140E04643}" type="slidenum">
              <a:rPr lang="en-US" smtClean="0"/>
              <a:pPr/>
              <a:t>‹#›</a:t>
            </a:fld>
            <a:endParaRPr lang="en-US" dirty="0"/>
          </a:p>
        </p:txBody>
      </p:sp>
      <p:pic>
        <p:nvPicPr>
          <p:cNvPr id="13" name="Picture 12" descr="DLI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8424852" y="461870"/>
            <a:ext cx="3183297" cy="927174"/>
          </a:xfrm>
          <a:prstGeom prst="rect">
            <a:avLst/>
          </a:prstGeom>
        </p:spPr>
      </p:pic>
    </p:spTree>
    <p:extLst>
      <p:ext uri="{BB962C8B-B14F-4D97-AF65-F5344CB8AC3E}">
        <p14:creationId xmlns:p14="http://schemas.microsoft.com/office/powerpoint/2010/main" val="208225022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White)">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3" name="Content Placeholder 2"/>
          <p:cNvSpPr>
            <a:spLocks noGrp="1"/>
          </p:cNvSpPr>
          <p:nvPr>
            <p:ph idx="1"/>
          </p:nvPr>
        </p:nvSpPr>
        <p:spPr bwMode="black"/>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bwMode="black"/>
        <p:txBody>
          <a:bodyPr/>
          <a:lstStyle/>
          <a:p>
            <a:fld id="{824D5D47-1752-4D84-8BFB-C2F71A34C932}" type="datetime1">
              <a:rPr lang="en-US" smtClean="0"/>
              <a:t>3/13/2025</a:t>
            </a:fld>
            <a:endParaRPr lang="en-US" dirty="0"/>
          </a:p>
        </p:txBody>
      </p:sp>
      <p:sp>
        <p:nvSpPr>
          <p:cNvPr id="10"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6" name="Slide Number Placeholder 5"/>
          <p:cNvSpPr>
            <a:spLocks noGrp="1"/>
          </p:cNvSpPr>
          <p:nvPr>
            <p:ph type="sldNum" sz="quarter" idx="12"/>
          </p:nvPr>
        </p:nvSpPr>
        <p:spPr bwMode="black"/>
        <p:txBody>
          <a:bodyPr/>
          <a:lstStyle/>
          <a:p>
            <a:fld id="{48F63A3B-78C7-47BE-AE5E-E10140E04643}" type="slidenum">
              <a:rPr lang="en-US" smtClean="0"/>
              <a:t>‹#›</a:t>
            </a:fld>
            <a:endParaRPr lang="en-US" dirty="0"/>
          </a:p>
        </p:txBody>
      </p:sp>
      <p:sp>
        <p:nvSpPr>
          <p:cNvPr id="8" name="Rectangle 7"/>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532499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Split White BG)">
    <p:bg bwMode="gray">
      <p:bgPr>
        <a:solidFill>
          <a:schemeClr val="bg1"/>
        </a:solidFill>
        <a:effectLst/>
      </p:bgPr>
    </p:bg>
    <p:spTree>
      <p:nvGrpSpPr>
        <p:cNvPr id="1" name=""/>
        <p:cNvGrpSpPr/>
        <p:nvPr/>
      </p:nvGrpSpPr>
      <p:grpSpPr>
        <a:xfrm>
          <a:off x="0" y="0"/>
          <a:ext cx="0" cy="0"/>
          <a:chOff x="0" y="0"/>
          <a:chExt cx="0" cy="0"/>
        </a:xfrm>
      </p:grpSpPr>
      <p:sp>
        <p:nvSpPr>
          <p:cNvPr id="12"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3" name="Content Placeholder 2"/>
          <p:cNvSpPr>
            <a:spLocks noGrp="1"/>
          </p:cNvSpPr>
          <p:nvPr>
            <p:ph sz="half" idx="1"/>
          </p:nvPr>
        </p:nvSpPr>
        <p:spPr bwMode="auto">
          <a:xfrm>
            <a:off x="838200" y="1594624"/>
            <a:ext cx="5181600" cy="4582339"/>
          </a:xfrm>
          <a:solidFill>
            <a:schemeClr val="bg1"/>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bwMode="auto">
          <a:xfrm>
            <a:off x="6172200" y="1594624"/>
            <a:ext cx="5181600" cy="4582339"/>
          </a:xfrm>
          <a:solidFill>
            <a:schemeClr val="bg1"/>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bwMode="black"/>
        <p:txBody>
          <a:bodyPr/>
          <a:lstStyle/>
          <a:p>
            <a:fld id="{7C198DD1-C477-482D-A126-3FBDD1778E48}" type="datetime1">
              <a:rPr lang="en-US" smtClean="0"/>
              <a:t>3/13/2025</a:t>
            </a:fld>
            <a:endParaRPr lang="en-US" dirty="0"/>
          </a:p>
        </p:txBody>
      </p:sp>
      <p:sp>
        <p:nvSpPr>
          <p:cNvPr id="11"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7" name="Slide Number Placeholder 6"/>
          <p:cNvSpPr>
            <a:spLocks noGrp="1"/>
          </p:cNvSpPr>
          <p:nvPr>
            <p:ph type="sldNum" sz="quarter" idx="12"/>
          </p:nvPr>
        </p:nvSpPr>
        <p:spPr bwMode="black"/>
        <p:txBody>
          <a:bodyPr/>
          <a:lstStyle/>
          <a:p>
            <a:fld id="{48F63A3B-78C7-47BE-AE5E-E10140E04643}" type="slidenum">
              <a:rPr lang="en-US" smtClean="0"/>
              <a:t>‹#›</a:t>
            </a:fld>
            <a:endParaRPr lang="en-US" dirty="0"/>
          </a:p>
        </p:txBody>
      </p:sp>
      <p:sp>
        <p:nvSpPr>
          <p:cNvPr id="10" name="Rectangle 9"/>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accent2"/>
              </a:solidFill>
            </a:endParaRPr>
          </a:p>
        </p:txBody>
      </p:sp>
    </p:spTree>
    <p:extLst>
      <p:ext uri="{BB962C8B-B14F-4D97-AF65-F5344CB8AC3E}">
        <p14:creationId xmlns:p14="http://schemas.microsoft.com/office/powerpoint/2010/main" val="716610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1_Title and Content (Boxed)">
    <p:bg bwMode="auto">
      <p:bgPr>
        <a:solidFill>
          <a:srgbClr val="E8E8E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3" name="Content Placeholder 2"/>
          <p:cNvSpPr>
            <a:spLocks noGrp="1"/>
          </p:cNvSpPr>
          <p:nvPr>
            <p:ph idx="1"/>
          </p:nvPr>
        </p:nvSpPr>
        <p:spPr bwMode="auto">
          <a:xfrm>
            <a:off x="838200" y="1335281"/>
            <a:ext cx="10515600" cy="4841682"/>
          </a:xfrm>
          <a:solidFill>
            <a:schemeClr val="bg1"/>
          </a:solidFill>
        </p:spPr>
        <p:txBody>
          <a:bodyPr lIns="228600" tIns="548640" rIns="274320"/>
          <a:lstStyle>
            <a:lvl1pPr marL="342900" indent="-342900">
              <a:lnSpc>
                <a:spcPct val="100000"/>
              </a:lnSpc>
              <a:spcAft>
                <a:spcPts val="1000"/>
              </a:spcAft>
              <a:buClr>
                <a:schemeClr val="accent1"/>
              </a:buClr>
              <a:buFont typeface="Arial" panose="020B0604020202020204" pitchFamily="34" charset="0"/>
              <a:buChar char="•"/>
              <a:defRPr sz="2500"/>
            </a:lvl1pPr>
            <a:lvl2pPr marL="800100" indent="-342900">
              <a:lnSpc>
                <a:spcPct val="100000"/>
              </a:lnSpc>
              <a:spcAft>
                <a:spcPts val="1000"/>
              </a:spcAft>
              <a:buClr>
                <a:schemeClr val="accent1"/>
              </a:buClr>
              <a:buFont typeface="Arial" panose="020B0604020202020204" pitchFamily="34" charset="0"/>
              <a:buChar char="•"/>
              <a:defRPr sz="2100"/>
            </a:lvl2pPr>
            <a:lvl3pPr marL="1200150" indent="-285750">
              <a:lnSpc>
                <a:spcPct val="100000"/>
              </a:lnSpc>
              <a:spcAft>
                <a:spcPts val="1000"/>
              </a:spcAft>
              <a:buClr>
                <a:schemeClr val="accent1"/>
              </a:buClr>
              <a:buFont typeface="Arial" panose="020B0604020202020204" pitchFamily="34" charset="0"/>
              <a:buChar char="•"/>
              <a:defRPr sz="1700"/>
            </a:lvl3pPr>
            <a:lvl4pPr marL="1657350" indent="-285750">
              <a:lnSpc>
                <a:spcPct val="100000"/>
              </a:lnSpc>
              <a:spcAft>
                <a:spcPts val="1000"/>
              </a:spcAft>
              <a:buClr>
                <a:schemeClr val="accent1"/>
              </a:buClr>
              <a:buFont typeface="Arial" panose="020B0604020202020204" pitchFamily="34" charset="0"/>
              <a:buChar char="•"/>
              <a:defRPr sz="1700"/>
            </a:lvl4pPr>
            <a:lvl5pPr marL="2114550" indent="-285750">
              <a:lnSpc>
                <a:spcPct val="100000"/>
              </a:lnSpc>
              <a:spcAft>
                <a:spcPts val="1000"/>
              </a:spcAft>
              <a:buClr>
                <a:schemeClr val="accent1"/>
              </a:buClr>
              <a:buFont typeface="Arial" panose="020B0604020202020204" pitchFamily="34" charset="0"/>
              <a:buChar cha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bwMode="black"/>
        <p:txBody>
          <a:bodyPr/>
          <a:lstStyle/>
          <a:p>
            <a:fld id="{9A198C9B-0587-4A1E-9E03-E4C9FE222F08}" type="datetime1">
              <a:rPr lang="en-US" smtClean="0"/>
              <a:t>3/13/2025</a:t>
            </a:fld>
            <a:endParaRPr lang="en-US" dirty="0"/>
          </a:p>
        </p:txBody>
      </p:sp>
      <p:sp>
        <p:nvSpPr>
          <p:cNvPr id="11"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6" name="Slide Number Placeholder 5"/>
          <p:cNvSpPr>
            <a:spLocks noGrp="1"/>
          </p:cNvSpPr>
          <p:nvPr>
            <p:ph type="sldNum" sz="quarter" idx="12"/>
          </p:nvPr>
        </p:nvSpPr>
        <p:spPr bwMode="black"/>
        <p:txBody>
          <a:bodyPr/>
          <a:lstStyle/>
          <a:p>
            <a:fld id="{48F63A3B-78C7-47BE-AE5E-E10140E04643}" type="slidenum">
              <a:rPr lang="en-US" smtClean="0"/>
              <a:t>‹#›</a:t>
            </a:fld>
            <a:endParaRPr lang="en-US" dirty="0"/>
          </a:p>
        </p:txBody>
      </p:sp>
      <p:sp>
        <p:nvSpPr>
          <p:cNvPr id="9" name="Rectangle 8"/>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48584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Split Boxed)">
    <p:bg bwMode="auto">
      <p:bgPr>
        <a:solidFill>
          <a:srgbClr val="E8E8E8"/>
        </a:solidFill>
        <a:effectLst/>
      </p:bgPr>
    </p:bg>
    <p:spTree>
      <p:nvGrpSpPr>
        <p:cNvPr id="1" name=""/>
        <p:cNvGrpSpPr/>
        <p:nvPr/>
      </p:nvGrpSpPr>
      <p:grpSpPr>
        <a:xfrm>
          <a:off x="0" y="0"/>
          <a:ext cx="0" cy="0"/>
          <a:chOff x="0" y="0"/>
          <a:chExt cx="0" cy="0"/>
        </a:xfrm>
      </p:grpSpPr>
      <p:sp>
        <p:nvSpPr>
          <p:cNvPr id="10"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3" name="Content Placeholder 2"/>
          <p:cNvSpPr>
            <a:spLocks noGrp="1"/>
          </p:cNvSpPr>
          <p:nvPr>
            <p:ph sz="half" idx="1"/>
          </p:nvPr>
        </p:nvSpPr>
        <p:spPr bwMode="auto">
          <a:xfrm>
            <a:off x="838200" y="1594624"/>
            <a:ext cx="5181600" cy="4582339"/>
          </a:xfrm>
          <a:solidFill>
            <a:schemeClr val="bg1"/>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bwMode="auto">
          <a:xfrm>
            <a:off x="6172200" y="1594624"/>
            <a:ext cx="5181600" cy="4582339"/>
          </a:xfrm>
          <a:solidFill>
            <a:schemeClr val="bg1"/>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bwMode="black"/>
        <p:txBody>
          <a:bodyPr/>
          <a:lstStyle/>
          <a:p>
            <a:fld id="{5485A5BA-A5F9-4138-9E4B-FFD626F6437A}" type="datetime1">
              <a:rPr lang="en-US" smtClean="0"/>
              <a:t>3/13/2025</a:t>
            </a:fld>
            <a:endParaRPr lang="en-US" dirty="0"/>
          </a:p>
        </p:txBody>
      </p:sp>
      <p:sp>
        <p:nvSpPr>
          <p:cNvPr id="11"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7" name="Slide Number Placeholder 6"/>
          <p:cNvSpPr>
            <a:spLocks noGrp="1"/>
          </p:cNvSpPr>
          <p:nvPr>
            <p:ph type="sldNum" sz="quarter" idx="12"/>
          </p:nvPr>
        </p:nvSpPr>
        <p:spPr bwMode="black"/>
        <p:txBody>
          <a:bodyPr/>
          <a:lstStyle/>
          <a:p>
            <a:fld id="{48F63A3B-78C7-47BE-AE5E-E10140E04643}" type="slidenum">
              <a:rPr lang="en-US" smtClean="0"/>
              <a:t>‹#›</a:t>
            </a:fld>
            <a:endParaRPr lang="en-US" dirty="0"/>
          </a:p>
        </p:txBody>
      </p:sp>
      <p:sp>
        <p:nvSpPr>
          <p:cNvPr id="9" name="Rectangle 8"/>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553801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and Content (Split Boxed)">
    <p:spTree>
      <p:nvGrpSpPr>
        <p:cNvPr id="1" name=""/>
        <p:cNvGrpSpPr/>
        <p:nvPr/>
      </p:nvGrpSpPr>
      <p:grpSpPr>
        <a:xfrm>
          <a:off x="0" y="0"/>
          <a:ext cx="0" cy="0"/>
          <a:chOff x="0" y="0"/>
          <a:chExt cx="0" cy="0"/>
        </a:xfrm>
      </p:grpSpPr>
      <p:sp>
        <p:nvSpPr>
          <p:cNvPr id="9" name="Rectangle 8"/>
          <p:cNvSpPr/>
          <p:nvPr userDrawn="1"/>
        </p:nvSpPr>
        <p:spPr bwMode="auto">
          <a:xfrm>
            <a:off x="0" y="6810526"/>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userDrawn="1"/>
        </p:nvSpPr>
        <p:spPr bwMode="auto">
          <a:xfrm>
            <a:off x="0" y="6764404"/>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3"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4" name="Text Placeholder 2"/>
          <p:cNvSpPr>
            <a:spLocks noGrp="1"/>
          </p:cNvSpPr>
          <p:nvPr>
            <p:ph idx="1"/>
          </p:nvPr>
        </p:nvSpPr>
        <p:spPr bwMode="auto">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descr="DLI logo" title="Department of Labor and Industry"/>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8424852" y="5996414"/>
            <a:ext cx="3183297" cy="927174"/>
          </a:xfrm>
          <a:prstGeom prst="rect">
            <a:avLst/>
          </a:prstGeom>
        </p:spPr>
      </p:pic>
      <p:sp>
        <p:nvSpPr>
          <p:cNvPr id="11" name="Rectangle 10"/>
          <p:cNvSpPr/>
          <p:nvPr userDrawn="1"/>
        </p:nvSpPr>
        <p:spPr bwMode="auto">
          <a:xfrm>
            <a:off x="1" y="-376"/>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Rectangle 15"/>
          <p:cNvSpPr/>
          <p:nvPr userDrawn="1"/>
        </p:nvSpPr>
        <p:spPr bwMode="auto">
          <a:xfrm>
            <a:off x="1" y="44942"/>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1545339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Title and Content (Split Boxed)">
    <p:spTree>
      <p:nvGrpSpPr>
        <p:cNvPr id="1" name=""/>
        <p:cNvGrpSpPr/>
        <p:nvPr/>
      </p:nvGrpSpPr>
      <p:grpSpPr>
        <a:xfrm>
          <a:off x="0" y="0"/>
          <a:ext cx="0" cy="0"/>
          <a:chOff x="0" y="0"/>
          <a:chExt cx="0" cy="0"/>
        </a:xfrm>
      </p:grpSpPr>
      <p:sp>
        <p:nvSpPr>
          <p:cNvPr id="9" name="Rectangle 8"/>
          <p:cNvSpPr/>
          <p:nvPr userDrawn="1"/>
        </p:nvSpPr>
        <p:spPr bwMode="auto">
          <a:xfrm>
            <a:off x="0" y="6810526"/>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userDrawn="1"/>
        </p:nvSpPr>
        <p:spPr bwMode="auto">
          <a:xfrm>
            <a:off x="0" y="6764404"/>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4" name="Text Placeholder 2"/>
          <p:cNvSpPr>
            <a:spLocks noGrp="1"/>
          </p:cNvSpPr>
          <p:nvPr>
            <p:ph idx="1"/>
          </p:nvPr>
        </p:nvSpPr>
        <p:spPr bwMode="auto">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Rectangle 10"/>
          <p:cNvSpPr/>
          <p:nvPr userDrawn="1"/>
        </p:nvSpPr>
        <p:spPr bwMode="auto">
          <a:xfrm>
            <a:off x="1" y="-376"/>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6" name="Rectangle 15"/>
          <p:cNvSpPr/>
          <p:nvPr userDrawn="1"/>
        </p:nvSpPr>
        <p:spPr bwMode="auto">
          <a:xfrm>
            <a:off x="1" y="44942"/>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325179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and Content (Split Boxed)">
    <p:bg bwMode="auto">
      <p:bgPr>
        <a:solidFill>
          <a:srgbClr val="E8E8E8"/>
        </a:solidFill>
        <a:effectLst/>
      </p:bgPr>
    </p:bg>
    <p:spTree>
      <p:nvGrpSpPr>
        <p:cNvPr id="1" name=""/>
        <p:cNvGrpSpPr/>
        <p:nvPr/>
      </p:nvGrpSpPr>
      <p:grpSpPr>
        <a:xfrm>
          <a:off x="0" y="0"/>
          <a:ext cx="0" cy="0"/>
          <a:chOff x="0" y="0"/>
          <a:chExt cx="0" cy="0"/>
        </a:xfrm>
      </p:grpSpPr>
      <p:sp>
        <p:nvSpPr>
          <p:cNvPr id="9" name="Rectangle 8"/>
          <p:cNvSpPr/>
          <p:nvPr userDrawn="1"/>
        </p:nvSpPr>
        <p:spPr bwMode="auto">
          <a:xfrm>
            <a:off x="0" y="6814737"/>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userDrawn="1"/>
        </p:nvSpPr>
        <p:spPr bwMode="auto">
          <a:xfrm>
            <a:off x="0" y="6769016"/>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4" name="Text Placeholder 2"/>
          <p:cNvSpPr>
            <a:spLocks noGrp="1"/>
          </p:cNvSpPr>
          <p:nvPr>
            <p:ph idx="1"/>
          </p:nvPr>
        </p:nvSpPr>
        <p:spPr bwMode="auto">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14" descr="DLI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8424852" y="5996414"/>
            <a:ext cx="3183297" cy="927174"/>
          </a:xfrm>
          <a:prstGeom prst="rect">
            <a:avLst/>
          </a:prstGeom>
        </p:spPr>
      </p:pic>
      <p:sp>
        <p:nvSpPr>
          <p:cNvPr id="18" name="Rectangle 17"/>
          <p:cNvSpPr/>
          <p:nvPr userDrawn="1"/>
        </p:nvSpPr>
        <p:spPr bwMode="auto">
          <a:xfrm>
            <a:off x="1" y="-376"/>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Rectangle 18"/>
          <p:cNvSpPr/>
          <p:nvPr userDrawn="1"/>
        </p:nvSpPr>
        <p:spPr bwMode="auto">
          <a:xfrm>
            <a:off x="1" y="44942"/>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7636242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Title and Content (Split Boxed)">
    <p:bg bwMode="auto">
      <p:bgPr>
        <a:solidFill>
          <a:srgbClr val="E8E8E8"/>
        </a:solidFill>
        <a:effectLst/>
      </p:bgPr>
    </p:bg>
    <p:spTree>
      <p:nvGrpSpPr>
        <p:cNvPr id="1" name=""/>
        <p:cNvGrpSpPr/>
        <p:nvPr/>
      </p:nvGrpSpPr>
      <p:grpSpPr>
        <a:xfrm>
          <a:off x="0" y="0"/>
          <a:ext cx="0" cy="0"/>
          <a:chOff x="0" y="0"/>
          <a:chExt cx="0" cy="0"/>
        </a:xfrm>
      </p:grpSpPr>
      <p:sp>
        <p:nvSpPr>
          <p:cNvPr id="9" name="Rectangle 8"/>
          <p:cNvSpPr/>
          <p:nvPr userDrawn="1"/>
        </p:nvSpPr>
        <p:spPr bwMode="auto">
          <a:xfrm>
            <a:off x="0" y="6814737"/>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Rectangle 11"/>
          <p:cNvSpPr/>
          <p:nvPr userDrawn="1"/>
        </p:nvSpPr>
        <p:spPr bwMode="auto">
          <a:xfrm>
            <a:off x="0" y="6769016"/>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4" name="Text Placeholder 2"/>
          <p:cNvSpPr>
            <a:spLocks noGrp="1"/>
          </p:cNvSpPr>
          <p:nvPr>
            <p:ph idx="1"/>
          </p:nvPr>
        </p:nvSpPr>
        <p:spPr bwMode="auto">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Rectangle 17"/>
          <p:cNvSpPr/>
          <p:nvPr userDrawn="1"/>
        </p:nvSpPr>
        <p:spPr bwMode="auto">
          <a:xfrm>
            <a:off x="1" y="-376"/>
            <a:ext cx="12192000" cy="45720"/>
          </a:xfrm>
          <a:prstGeom prst="rect">
            <a:avLst/>
          </a:prstGeom>
          <a:solidFill>
            <a:srgbClr val="0038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Rectangle 18"/>
          <p:cNvSpPr/>
          <p:nvPr userDrawn="1"/>
        </p:nvSpPr>
        <p:spPr bwMode="auto">
          <a:xfrm>
            <a:off x="1" y="44942"/>
            <a:ext cx="12192000" cy="457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462193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ck Overlay, Gray Title">
    <p:spTree>
      <p:nvGrpSpPr>
        <p:cNvPr id="1" name=""/>
        <p:cNvGrpSpPr/>
        <p:nvPr/>
      </p:nvGrpSpPr>
      <p:grpSpPr>
        <a:xfrm>
          <a:off x="0" y="0"/>
          <a:ext cx="0" cy="0"/>
          <a:chOff x="0" y="0"/>
          <a:chExt cx="0" cy="0"/>
        </a:xfrm>
      </p:grpSpPr>
      <p:sp>
        <p:nvSpPr>
          <p:cNvPr id="2" name="Title 1"/>
          <p:cNvSpPr>
            <a:spLocks noGrp="1"/>
          </p:cNvSpPr>
          <p:nvPr>
            <p:ph type="title" hasCustomPrompt="1"/>
          </p:nvPr>
        </p:nvSpPr>
        <p:spPr bwMode="auto">
          <a:xfrm>
            <a:off x="0" y="0"/>
            <a:ext cx="12192000" cy="1219198"/>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9" name="Picture Placeholder 12"/>
          <p:cNvSpPr>
            <a:spLocks noGrp="1"/>
          </p:cNvSpPr>
          <p:nvPr>
            <p:ph type="pic" sz="quarter" idx="13" hasCustomPrompt="1"/>
          </p:nvPr>
        </p:nvSpPr>
        <p:spPr bwMode="gray">
          <a:xfrm>
            <a:off x="0" y="1219198"/>
            <a:ext cx="12192000" cy="5638802"/>
          </a:xfrm>
        </p:spPr>
        <p:txBody>
          <a:bodyPr/>
          <a:lstStyle/>
          <a:p>
            <a:r>
              <a:rPr lang="en-US" dirty="0"/>
              <a:t>Click Icon to add picture</a:t>
            </a:r>
          </a:p>
        </p:txBody>
      </p:sp>
      <p:sp>
        <p:nvSpPr>
          <p:cNvPr id="10" name="Content Placeholder 2"/>
          <p:cNvSpPr>
            <a:spLocks noGrp="1"/>
          </p:cNvSpPr>
          <p:nvPr>
            <p:ph idx="1"/>
          </p:nvPr>
        </p:nvSpPr>
        <p:spPr bwMode="auto">
          <a:xfrm>
            <a:off x="0" y="2609242"/>
            <a:ext cx="5683624" cy="2858714"/>
          </a:xfrm>
          <a:solidFill>
            <a:schemeClr val="tx1">
              <a:alpha val="88000"/>
            </a:schemeClr>
          </a:solidFill>
        </p:spPr>
        <p:txBody>
          <a:bodyPr rIns="274320" anchor="ctr"/>
          <a:lstStyle>
            <a:lvl1pPr marL="685800" indent="-228600">
              <a:lnSpc>
                <a:spcPct val="100000"/>
              </a:lnSpc>
              <a:spcBef>
                <a:spcPts val="0"/>
              </a:spcBef>
              <a:buClr>
                <a:schemeClr val="accent2"/>
              </a:buClr>
              <a:defRPr sz="2500">
                <a:solidFill>
                  <a:schemeClr val="bg1"/>
                </a:solidFill>
              </a:defRPr>
            </a:lvl1pPr>
            <a:lvl2pPr marL="1143000" indent="-228600">
              <a:lnSpc>
                <a:spcPct val="100000"/>
              </a:lnSpc>
              <a:buClr>
                <a:schemeClr val="accent2"/>
              </a:buClr>
              <a:defRPr sz="2100">
                <a:solidFill>
                  <a:schemeClr val="bg1"/>
                </a:solidFill>
              </a:defRPr>
            </a:lvl2pPr>
            <a:lvl3pPr marL="1600200" indent="-228600">
              <a:lnSpc>
                <a:spcPct val="100000"/>
              </a:lnSpc>
              <a:buClr>
                <a:schemeClr val="accent2"/>
              </a:buClr>
              <a:defRPr sz="1700">
                <a:solidFill>
                  <a:schemeClr val="bg1"/>
                </a:solidFill>
              </a:defRPr>
            </a:lvl3pPr>
            <a:lvl4pPr marL="2057400" indent="-228600">
              <a:lnSpc>
                <a:spcPct val="100000"/>
              </a:lnSpc>
              <a:buClr>
                <a:schemeClr val="accent2"/>
              </a:buClr>
              <a:defRPr sz="1700">
                <a:solidFill>
                  <a:schemeClr val="bg1"/>
                </a:solidFill>
              </a:defRPr>
            </a:lvl4pPr>
            <a:lvl5pPr marL="2514600" indent="-228600">
              <a:lnSpc>
                <a:spcPct val="100000"/>
              </a:lnSpc>
              <a:buClr>
                <a:schemeClr val="accent2"/>
              </a:buClr>
              <a:defRPr sz="170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7623397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lack Overlay, White Title">
    <p:spTree>
      <p:nvGrpSpPr>
        <p:cNvPr id="1" name=""/>
        <p:cNvGrpSpPr/>
        <p:nvPr/>
      </p:nvGrpSpPr>
      <p:grpSpPr>
        <a:xfrm>
          <a:off x="0" y="0"/>
          <a:ext cx="0" cy="0"/>
          <a:chOff x="0" y="0"/>
          <a:chExt cx="0" cy="0"/>
        </a:xfrm>
      </p:grpSpPr>
      <p:sp>
        <p:nvSpPr>
          <p:cNvPr id="2" name="Title 1"/>
          <p:cNvSpPr>
            <a:spLocks noGrp="1"/>
          </p:cNvSpPr>
          <p:nvPr>
            <p:ph type="title" hasCustomPrompt="1"/>
          </p:nvPr>
        </p:nvSpPr>
        <p:spPr bwMode="auto">
          <a:xfrm>
            <a:off x="838200" y="152400"/>
            <a:ext cx="10515600" cy="914400"/>
          </a:xfrm>
        </p:spPr>
        <p:txBody>
          <a:bodyPr>
            <a:normAutofit/>
          </a:bodyPr>
          <a:lstStyle>
            <a:lvl1pPr algn="l">
              <a:defRPr sz="3600">
                <a:solidFill>
                  <a:schemeClr val="accent1"/>
                </a:solidFill>
              </a:defRPr>
            </a:lvl1pPr>
          </a:lstStyle>
          <a:p>
            <a:r>
              <a:rPr lang="en-US" dirty="0"/>
              <a:t>Click to edit title</a:t>
            </a:r>
          </a:p>
        </p:txBody>
      </p:sp>
      <p:sp>
        <p:nvSpPr>
          <p:cNvPr id="9" name="Picture Placeholder 12"/>
          <p:cNvSpPr>
            <a:spLocks noGrp="1"/>
          </p:cNvSpPr>
          <p:nvPr>
            <p:ph type="pic" sz="quarter" idx="13" hasCustomPrompt="1"/>
          </p:nvPr>
        </p:nvSpPr>
        <p:spPr bwMode="gray">
          <a:xfrm>
            <a:off x="0" y="1219198"/>
            <a:ext cx="12192000" cy="5638802"/>
          </a:xfrm>
        </p:spPr>
        <p:txBody>
          <a:bodyPr/>
          <a:lstStyle>
            <a:lvl1pPr>
              <a:defRPr baseline="0"/>
            </a:lvl1pPr>
          </a:lstStyle>
          <a:p>
            <a:r>
              <a:rPr lang="en-US" dirty="0"/>
              <a:t>Click Icon to add picture</a:t>
            </a:r>
          </a:p>
        </p:txBody>
      </p:sp>
      <p:sp>
        <p:nvSpPr>
          <p:cNvPr id="10" name="Content Placeholder 2"/>
          <p:cNvSpPr>
            <a:spLocks noGrp="1"/>
          </p:cNvSpPr>
          <p:nvPr>
            <p:ph idx="1"/>
          </p:nvPr>
        </p:nvSpPr>
        <p:spPr bwMode="auto">
          <a:xfrm>
            <a:off x="0" y="2609242"/>
            <a:ext cx="5683624" cy="2858714"/>
          </a:xfrm>
          <a:solidFill>
            <a:schemeClr val="tx1">
              <a:alpha val="88000"/>
            </a:schemeClr>
          </a:solidFill>
        </p:spPr>
        <p:txBody>
          <a:bodyPr rIns="274320" anchor="ctr"/>
          <a:lstStyle>
            <a:lvl1pPr marL="685800" indent="-228600">
              <a:lnSpc>
                <a:spcPct val="100000"/>
              </a:lnSpc>
              <a:spcBef>
                <a:spcPts val="0"/>
              </a:spcBef>
              <a:buClr>
                <a:schemeClr val="accent2"/>
              </a:buClr>
              <a:defRPr>
                <a:solidFill>
                  <a:schemeClr val="bg1"/>
                </a:solidFill>
              </a:defRPr>
            </a:lvl1pPr>
            <a:lvl2pPr marL="1143000" indent="-228600">
              <a:lnSpc>
                <a:spcPct val="100000"/>
              </a:lnSpc>
              <a:buClr>
                <a:schemeClr val="accent2"/>
              </a:buClr>
              <a:defRPr>
                <a:solidFill>
                  <a:schemeClr val="bg1"/>
                </a:solidFill>
              </a:defRPr>
            </a:lvl2pPr>
            <a:lvl3pPr marL="1600200" indent="-228600">
              <a:lnSpc>
                <a:spcPct val="100000"/>
              </a:lnSpc>
              <a:buClr>
                <a:schemeClr val="accent2"/>
              </a:buClr>
              <a:defRPr>
                <a:solidFill>
                  <a:schemeClr val="bg1"/>
                </a:solidFill>
              </a:defRPr>
            </a:lvl3pPr>
            <a:lvl4pPr marL="2057400" indent="-228600">
              <a:lnSpc>
                <a:spcPct val="100000"/>
              </a:lnSpc>
              <a:buClr>
                <a:schemeClr val="accent2"/>
              </a:buClr>
              <a:defRPr>
                <a:solidFill>
                  <a:schemeClr val="bg1"/>
                </a:solidFill>
              </a:defRPr>
            </a:lvl4pPr>
            <a:lvl5pPr marL="2514600" indent="-228600">
              <a:lnSpc>
                <a:spcPct val="100000"/>
              </a:lnSpc>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4948801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Solid White)">
    <p:bg bwMode="gray">
      <p:bgPr>
        <a:solidFill>
          <a:schemeClr val="bg1"/>
        </a:soli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bwMode="black">
          <a:xfrm>
            <a:off x="838200" y="152400"/>
            <a:ext cx="10515600" cy="914400"/>
          </a:xfrm>
        </p:spPr>
        <p:txBody>
          <a:bodyPr>
            <a:normAutofit/>
          </a:bodyPr>
          <a:lstStyle>
            <a:lvl1pPr algn="l">
              <a:defRPr sz="3600">
                <a:solidFill>
                  <a:schemeClr val="accent1"/>
                </a:solidFill>
              </a:defRPr>
            </a:lvl1pPr>
          </a:lstStyle>
          <a:p>
            <a:r>
              <a:rPr lang="en-US" dirty="0"/>
              <a:t>Click to edit title</a:t>
            </a:r>
          </a:p>
        </p:txBody>
      </p:sp>
      <p:sp>
        <p:nvSpPr>
          <p:cNvPr id="5" name="Content Placeholder 4"/>
          <p:cNvSpPr>
            <a:spLocks noGrp="1"/>
          </p:cNvSpPr>
          <p:nvPr>
            <p:ph sz="quarter" idx="10"/>
          </p:nvPr>
        </p:nvSpPr>
        <p:spPr bwMode="black">
          <a:xfrm>
            <a:off x="838200" y="1366345"/>
            <a:ext cx="10515600" cy="4788393"/>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4"/>
          <p:cNvSpPr>
            <a:spLocks noGrp="1"/>
          </p:cNvSpPr>
          <p:nvPr>
            <p:ph type="dt" sz="half" idx="11"/>
          </p:nvPr>
        </p:nvSpPr>
        <p:spPr bwMode="black">
          <a:xfrm>
            <a:off x="838200" y="6356350"/>
            <a:ext cx="1358590" cy="365125"/>
          </a:xfrm>
        </p:spPr>
        <p:txBody>
          <a:bodyPr/>
          <a:lstStyle/>
          <a:p>
            <a:fld id="{66C283A4-7960-4BFD-B3A5-A2CC5BB2A473}" type="datetime1">
              <a:rPr lang="en-US" smtClean="0"/>
              <a:t>3/13/2025</a:t>
            </a:fld>
            <a:endParaRPr lang="en-US" dirty="0"/>
          </a:p>
        </p:txBody>
      </p:sp>
      <p:sp>
        <p:nvSpPr>
          <p:cNvPr id="7"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9" name="Slide Number Placeholder 6"/>
          <p:cNvSpPr>
            <a:spLocks noGrp="1"/>
          </p:cNvSpPr>
          <p:nvPr>
            <p:ph type="sldNum" sz="quarter" idx="12"/>
          </p:nvPr>
        </p:nvSpPr>
        <p:spPr bwMode="black">
          <a:xfrm>
            <a:off x="9891132" y="6356350"/>
            <a:ext cx="1462668" cy="365125"/>
          </a:xfr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3597657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and Content (Solid Dark)">
    <p:bg bwMode="black">
      <p:bgPr>
        <a:gradFill>
          <a:gsLst>
            <a:gs pos="100000">
              <a:schemeClr val="tx2">
                <a:lumMod val="95000"/>
                <a:lumOff val="5000"/>
              </a:schemeClr>
            </a:gs>
            <a:gs pos="45000">
              <a:schemeClr val="tx2">
                <a:lumMod val="85000"/>
                <a:lumOff val="15000"/>
              </a:schemeClr>
            </a:gs>
            <a:gs pos="86000">
              <a:schemeClr val="tx2">
                <a:lumMod val="90000"/>
                <a:lumOff val="1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bwMode="white">
          <a:xfrm>
            <a:off x="838200" y="152400"/>
            <a:ext cx="10515600" cy="914400"/>
          </a:xfrm>
        </p:spPr>
        <p:txBody>
          <a:bodyPr>
            <a:normAutofit/>
          </a:bodyPr>
          <a:lstStyle>
            <a:lvl1pPr algn="l">
              <a:defRPr sz="3600">
                <a:solidFill>
                  <a:schemeClr val="accent2"/>
                </a:solidFill>
              </a:defRPr>
            </a:lvl1pPr>
          </a:lstStyle>
          <a:p>
            <a:r>
              <a:rPr lang="en-US" dirty="0"/>
              <a:t>Click to edit title</a:t>
            </a:r>
          </a:p>
        </p:txBody>
      </p:sp>
      <p:sp>
        <p:nvSpPr>
          <p:cNvPr id="5" name="Content Placeholder 4"/>
          <p:cNvSpPr>
            <a:spLocks noGrp="1"/>
          </p:cNvSpPr>
          <p:nvPr>
            <p:ph sz="quarter" idx="10"/>
          </p:nvPr>
        </p:nvSpPr>
        <p:spPr bwMode="white">
          <a:xfrm>
            <a:off x="838200" y="1366345"/>
            <a:ext cx="10515600" cy="4788393"/>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F4B91AA0-3BA7-4036-A3DA-317C6C4FFA29}" type="datetime1">
              <a:rPr lang="en-US" smtClean="0"/>
              <a:t>3/13/2025</a:t>
            </a:fld>
            <a:endParaRPr lang="en-US" dirty="0"/>
          </a:p>
        </p:txBody>
      </p:sp>
      <p:sp>
        <p:nvSpPr>
          <p:cNvPr id="7"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9"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7679810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Solid Dark)">
    <p:bg bwMode="black">
      <p:bgPr>
        <a:gradFill>
          <a:gsLst>
            <a:gs pos="100000">
              <a:schemeClr val="tx1">
                <a:lumMod val="80000"/>
              </a:schemeClr>
            </a:gs>
            <a:gs pos="63000">
              <a:schemeClr val="tx1"/>
            </a:gs>
            <a:gs pos="86000">
              <a:schemeClr val="tx1">
                <a:lumMod val="9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bwMode="white">
          <a:xfrm>
            <a:off x="838200" y="152400"/>
            <a:ext cx="10515600" cy="914400"/>
          </a:xfrm>
        </p:spPr>
        <p:txBody>
          <a:bodyPr>
            <a:normAutofit/>
          </a:bodyPr>
          <a:lstStyle>
            <a:lvl1pPr algn="l">
              <a:defRPr sz="3600">
                <a:solidFill>
                  <a:schemeClr val="accent2"/>
                </a:solidFill>
              </a:defRPr>
            </a:lvl1pPr>
          </a:lstStyle>
          <a:p>
            <a:r>
              <a:rPr lang="en-US" dirty="0"/>
              <a:t>Click to edit title</a:t>
            </a:r>
          </a:p>
        </p:txBody>
      </p:sp>
      <p:sp>
        <p:nvSpPr>
          <p:cNvPr id="5" name="Content Placeholder 4"/>
          <p:cNvSpPr>
            <a:spLocks noGrp="1"/>
          </p:cNvSpPr>
          <p:nvPr>
            <p:ph sz="quarter" idx="10"/>
          </p:nvPr>
        </p:nvSpPr>
        <p:spPr bwMode="white">
          <a:xfrm>
            <a:off x="838200" y="1366345"/>
            <a:ext cx="10515600" cy="4788393"/>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F4B91AA0-3BA7-4036-A3DA-317C6C4FFA29}" type="datetime1">
              <a:rPr lang="en-US" smtClean="0"/>
              <a:t>3/13/2025</a:t>
            </a:fld>
            <a:endParaRPr lang="en-US" dirty="0"/>
          </a:p>
        </p:txBody>
      </p:sp>
      <p:sp>
        <p:nvSpPr>
          <p:cNvPr id="7"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9"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230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Solid Lt Gray)">
    <p:bg bwMode="auto">
      <p:bgPr>
        <a:gradFill>
          <a:gsLst>
            <a:gs pos="100000">
              <a:srgbClr val="BFBFBF"/>
            </a:gs>
            <a:gs pos="53000">
              <a:srgbClr val="F5F5F5"/>
            </a:gs>
            <a:gs pos="78000">
              <a:srgbClr val="E8E8E8"/>
            </a:gs>
          </a:gsLst>
          <a:path path="circle">
            <a:fillToRect l="50000" t="50000" r="50000" b="50000"/>
          </a:path>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bwMode="black">
          <a:xfrm>
            <a:off x="838200" y="152400"/>
            <a:ext cx="10515600" cy="914400"/>
          </a:xfrm>
        </p:spPr>
        <p:txBody>
          <a:bodyPr>
            <a:normAutofit/>
          </a:bodyPr>
          <a:lstStyle>
            <a:lvl1pPr algn="l">
              <a:defRPr sz="3600">
                <a:solidFill>
                  <a:schemeClr val="accent1"/>
                </a:solidFill>
              </a:defRPr>
            </a:lvl1pPr>
          </a:lstStyle>
          <a:p>
            <a:r>
              <a:rPr lang="en-US" dirty="0"/>
              <a:t>Click to edit title</a:t>
            </a:r>
          </a:p>
        </p:txBody>
      </p:sp>
      <p:sp>
        <p:nvSpPr>
          <p:cNvPr id="5" name="Content Placeholder 4"/>
          <p:cNvSpPr>
            <a:spLocks noGrp="1"/>
          </p:cNvSpPr>
          <p:nvPr>
            <p:ph sz="quarter" idx="10"/>
          </p:nvPr>
        </p:nvSpPr>
        <p:spPr bwMode="black">
          <a:xfrm>
            <a:off x="838200" y="1366345"/>
            <a:ext cx="10515600" cy="4788393"/>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Date Placeholder 3"/>
          <p:cNvSpPr>
            <a:spLocks noGrp="1"/>
          </p:cNvSpPr>
          <p:nvPr>
            <p:ph type="dt" sz="half" idx="2"/>
          </p:nvPr>
        </p:nvSpPr>
        <p:spPr bwMode="black">
          <a:xfrm>
            <a:off x="838200" y="6356350"/>
            <a:ext cx="1358590" cy="365125"/>
          </a:xfrm>
          <a:prstGeom prst="rect">
            <a:avLst/>
          </a:prstGeom>
        </p:spPr>
        <p:txBody>
          <a:bodyPr vert="horz" lIns="91440" tIns="45720" rIns="91440" bIns="45720" rtlCol="0" anchor="ctr"/>
          <a:lstStyle>
            <a:lvl1pPr algn="l">
              <a:defRPr sz="1200">
                <a:solidFill>
                  <a:schemeClr val="tx2"/>
                </a:solidFill>
              </a:defRPr>
            </a:lvl1pPr>
          </a:lstStyle>
          <a:p>
            <a:fld id="{4868D85E-9AAE-43DE-B77A-6CCC9C16CBEC}" type="datetime1">
              <a:rPr lang="en-US" smtClean="0"/>
              <a:t>3/13/2025</a:t>
            </a:fld>
            <a:endParaRPr lang="en-US" dirty="0"/>
          </a:p>
        </p:txBody>
      </p:sp>
      <p:sp>
        <p:nvSpPr>
          <p:cNvPr id="11"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10" name="Slide Number Placeholder 5"/>
          <p:cNvSpPr>
            <a:spLocks noGrp="1"/>
          </p:cNvSpPr>
          <p:nvPr>
            <p:ph type="sldNum" sz="quarter" idx="4"/>
          </p:nvPr>
        </p:nvSpPr>
        <p:spPr bwMode="black">
          <a:xfrm>
            <a:off x="9891132" y="6356350"/>
            <a:ext cx="1462668" cy="365125"/>
          </a:xfrm>
          <a:prstGeom prst="rect">
            <a:avLst/>
          </a:prstGeom>
        </p:spPr>
        <p:txBody>
          <a:bodyPr vert="horz" lIns="91440" tIns="45720" rIns="91440" bIns="45720" rtlCol="0" anchor="ctr"/>
          <a:lstStyle>
            <a:lvl1pPr algn="r">
              <a:defRPr sz="1200">
                <a:solidFill>
                  <a:schemeClr val="tx2"/>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8248708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and Content (Solid Dark)">
    <p:bg bwMode="black">
      <p:bgPr>
        <a:gradFill>
          <a:gsLst>
            <a:gs pos="100000">
              <a:schemeClr val="tx2">
                <a:lumMod val="95000"/>
                <a:lumOff val="5000"/>
              </a:schemeClr>
            </a:gs>
            <a:gs pos="45000">
              <a:schemeClr val="tx2">
                <a:lumMod val="85000"/>
                <a:lumOff val="15000"/>
              </a:schemeClr>
            </a:gs>
            <a:gs pos="86000">
              <a:schemeClr val="tx2">
                <a:lumMod val="90000"/>
                <a:lumOff val="1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Title 1"/>
          <p:cNvSpPr>
            <a:spLocks noGrp="1"/>
          </p:cNvSpPr>
          <p:nvPr>
            <p:ph type="title" hasCustomPrompt="1"/>
          </p:nvPr>
        </p:nvSpPr>
        <p:spPr bwMode="white">
          <a:xfrm>
            <a:off x="838200" y="152400"/>
            <a:ext cx="10515600" cy="914400"/>
          </a:xfrm>
        </p:spPr>
        <p:txBody>
          <a:bodyPr>
            <a:normAutofit/>
          </a:bodyPr>
          <a:lstStyle>
            <a:lvl1pPr algn="l">
              <a:defRPr sz="3600">
                <a:solidFill>
                  <a:schemeClr val="accent2"/>
                </a:solidFill>
              </a:defRPr>
            </a:lvl1pPr>
          </a:lstStyle>
          <a:p>
            <a:r>
              <a:rPr lang="en-US" dirty="0"/>
              <a:t>Click to edit title</a:t>
            </a:r>
          </a:p>
        </p:txBody>
      </p:sp>
      <p:sp>
        <p:nvSpPr>
          <p:cNvPr id="11" name="Content Placeholder 4"/>
          <p:cNvSpPr>
            <a:spLocks noGrp="1"/>
          </p:cNvSpPr>
          <p:nvPr>
            <p:ph sz="quarter" idx="10"/>
          </p:nvPr>
        </p:nvSpPr>
        <p:spPr bwMode="white">
          <a:xfrm>
            <a:off x="838200" y="1366345"/>
            <a:ext cx="6234953" cy="4788393"/>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Picture Placeholder 2"/>
          <p:cNvSpPr>
            <a:spLocks noGrp="1"/>
          </p:cNvSpPr>
          <p:nvPr>
            <p:ph type="pic" sz="quarter" idx="13"/>
          </p:nvPr>
        </p:nvSpPr>
        <p:spPr bwMode="gray">
          <a:xfrm>
            <a:off x="7653566" y="1364826"/>
            <a:ext cx="4538434" cy="4538434"/>
          </a:xfrm>
        </p:spPr>
        <p:txBody>
          <a:bodyPr/>
          <a:lstStyle>
            <a:lvl1pPr>
              <a:buClr>
                <a:schemeClr val="accent2"/>
              </a:buClr>
              <a:defRPr>
                <a:solidFill>
                  <a:schemeClr val="bg1"/>
                </a:solidFill>
              </a:defRPr>
            </a:lvl1pPr>
          </a:lstStyle>
          <a:p>
            <a:r>
              <a:rPr lang="en-US"/>
              <a:t>Click icon to add picture</a:t>
            </a:r>
            <a:endParaRPr lang="en-US" dirty="0"/>
          </a:p>
        </p:txBody>
      </p:sp>
      <p:sp>
        <p:nvSpPr>
          <p:cNvPr id="8"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F4B91AA0-3BA7-4036-A3DA-317C6C4FFA29}" type="datetime1">
              <a:rPr lang="en-US" smtClean="0"/>
              <a:t>3/13/2025</a:t>
            </a:fld>
            <a:endParaRPr lang="en-US" dirty="0"/>
          </a:p>
        </p:txBody>
      </p:sp>
      <p:sp>
        <p:nvSpPr>
          <p:cNvPr id="7"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9"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389878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Title and Content (Solid Dark)">
    <p:bg bwMode="black">
      <p:bgPr>
        <a:gradFill>
          <a:gsLst>
            <a:gs pos="100000">
              <a:schemeClr val="tx1">
                <a:lumMod val="80000"/>
              </a:schemeClr>
            </a:gs>
            <a:gs pos="63000">
              <a:schemeClr val="tx1"/>
            </a:gs>
            <a:gs pos="86000">
              <a:schemeClr val="tx1">
                <a:lumMod val="9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bwMode="white">
          <a:xfrm>
            <a:off x="838200" y="152400"/>
            <a:ext cx="10515600" cy="914400"/>
          </a:xfrm>
        </p:spPr>
        <p:txBody>
          <a:bodyPr>
            <a:normAutofit/>
          </a:bodyPr>
          <a:lstStyle>
            <a:lvl1pPr algn="r">
              <a:defRPr sz="3600">
                <a:solidFill>
                  <a:schemeClr val="accent2"/>
                </a:solidFill>
              </a:defRPr>
            </a:lvl1pPr>
          </a:lstStyle>
          <a:p>
            <a:r>
              <a:rPr lang="en-US" dirty="0"/>
              <a:t>Click to edit title</a:t>
            </a:r>
          </a:p>
        </p:txBody>
      </p:sp>
      <p:sp>
        <p:nvSpPr>
          <p:cNvPr id="10" name="Content Placeholder 4"/>
          <p:cNvSpPr>
            <a:spLocks noGrp="1"/>
          </p:cNvSpPr>
          <p:nvPr>
            <p:ph sz="quarter" idx="10"/>
          </p:nvPr>
        </p:nvSpPr>
        <p:spPr bwMode="white">
          <a:xfrm>
            <a:off x="838200" y="1366345"/>
            <a:ext cx="6234953" cy="4788393"/>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2"/>
          <p:cNvSpPr>
            <a:spLocks noGrp="1"/>
          </p:cNvSpPr>
          <p:nvPr>
            <p:ph type="pic" sz="quarter" idx="13"/>
          </p:nvPr>
        </p:nvSpPr>
        <p:spPr bwMode="gray">
          <a:xfrm>
            <a:off x="7653566" y="1364826"/>
            <a:ext cx="4538434" cy="4538434"/>
          </a:xfrm>
        </p:spPr>
        <p:txBody>
          <a:bodyPr/>
          <a:lstStyle>
            <a:lvl1pPr>
              <a:buClr>
                <a:schemeClr val="accent2"/>
              </a:buClr>
              <a:defRPr>
                <a:solidFill>
                  <a:schemeClr val="bg1"/>
                </a:solidFill>
              </a:defRPr>
            </a:lvl1pPr>
          </a:lstStyle>
          <a:p>
            <a:r>
              <a:rPr lang="en-US"/>
              <a:t>Click icon to add picture</a:t>
            </a:r>
            <a:endParaRPr lang="en-US" dirty="0"/>
          </a:p>
        </p:txBody>
      </p:sp>
      <p:sp>
        <p:nvSpPr>
          <p:cNvPr id="8"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F4B91AA0-3BA7-4036-A3DA-317C6C4FFA29}" type="datetime1">
              <a:rPr lang="en-US" smtClean="0"/>
              <a:t>3/13/2025</a:t>
            </a:fld>
            <a:endParaRPr lang="en-US" dirty="0"/>
          </a:p>
        </p:txBody>
      </p:sp>
      <p:sp>
        <p:nvSpPr>
          <p:cNvPr id="7"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9"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694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and Content (Solid Lt Gray)">
    <p:bg bwMode="auto">
      <p:bgPr>
        <a:gradFill>
          <a:gsLst>
            <a:gs pos="100000">
              <a:srgbClr val="BFBFBF"/>
            </a:gs>
            <a:gs pos="53000">
              <a:srgbClr val="F5F5F5"/>
            </a:gs>
            <a:gs pos="78000">
              <a:srgbClr val="E8E8E8"/>
            </a:gs>
          </a:gsLst>
          <a:path path="circle">
            <a:fillToRect l="50000" t="50000" r="50000" b="50000"/>
          </a:path>
        </a:gradFill>
        <a:effectLst/>
      </p:bgPr>
    </p:bg>
    <p:spTree>
      <p:nvGrpSpPr>
        <p:cNvPr id="1" name=""/>
        <p:cNvGrpSpPr/>
        <p:nvPr/>
      </p:nvGrpSpPr>
      <p:grpSpPr>
        <a:xfrm>
          <a:off x="0" y="0"/>
          <a:ext cx="0" cy="0"/>
          <a:chOff x="0" y="0"/>
          <a:chExt cx="0" cy="0"/>
        </a:xfrm>
      </p:grpSpPr>
      <p:sp>
        <p:nvSpPr>
          <p:cNvPr id="6" name="Title 1"/>
          <p:cNvSpPr>
            <a:spLocks noGrp="1"/>
          </p:cNvSpPr>
          <p:nvPr>
            <p:ph type="title" hasCustomPrompt="1"/>
          </p:nvPr>
        </p:nvSpPr>
        <p:spPr bwMode="black">
          <a:xfrm>
            <a:off x="838200" y="152400"/>
            <a:ext cx="10515600" cy="914400"/>
          </a:xfrm>
        </p:spPr>
        <p:txBody>
          <a:bodyPr>
            <a:normAutofit/>
          </a:bodyPr>
          <a:lstStyle>
            <a:lvl1pPr algn="l">
              <a:defRPr sz="3600">
                <a:solidFill>
                  <a:schemeClr val="accent1"/>
                </a:solidFill>
              </a:defRPr>
            </a:lvl1pPr>
          </a:lstStyle>
          <a:p>
            <a:r>
              <a:rPr lang="en-US" dirty="0"/>
              <a:t>Click to edit title</a:t>
            </a:r>
          </a:p>
        </p:txBody>
      </p:sp>
      <p:sp>
        <p:nvSpPr>
          <p:cNvPr id="7" name="Content Placeholder 4"/>
          <p:cNvSpPr>
            <a:spLocks noGrp="1"/>
          </p:cNvSpPr>
          <p:nvPr>
            <p:ph sz="quarter" idx="10"/>
          </p:nvPr>
        </p:nvSpPr>
        <p:spPr bwMode="black">
          <a:xfrm>
            <a:off x="838200" y="1366345"/>
            <a:ext cx="6234953" cy="4788393"/>
          </a:xfrm>
        </p:spPr>
        <p:txBody>
          <a:bodyPr/>
          <a:lstStyle>
            <a:lvl1pPr>
              <a:buClr>
                <a:schemeClr val="tx1"/>
              </a:buClr>
              <a:defRPr>
                <a:solidFill>
                  <a:schemeClr val="tx1"/>
                </a:solidFill>
              </a:defRPr>
            </a:lvl1pPr>
            <a:lvl2pPr>
              <a:buClr>
                <a:schemeClr val="tx1"/>
              </a:buClr>
              <a:defRPr>
                <a:solidFill>
                  <a:schemeClr val="tx1"/>
                </a:solidFill>
              </a:defRPr>
            </a:lvl2pPr>
            <a:lvl3pPr>
              <a:buClr>
                <a:schemeClr val="tx1"/>
              </a:buClr>
              <a:defRPr>
                <a:solidFill>
                  <a:schemeClr val="tx1"/>
                </a:solidFill>
              </a:defRPr>
            </a:lvl3pPr>
            <a:lvl4pPr>
              <a:buClr>
                <a:schemeClr val="tx1"/>
              </a:buClr>
              <a:defRPr>
                <a:solidFill>
                  <a:schemeClr val="tx1"/>
                </a:solidFill>
              </a:defRPr>
            </a:lvl4pPr>
            <a:lvl5pPr>
              <a:buClr>
                <a:schemeClr val="tx1"/>
              </a:buCl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Picture Placeholder 2"/>
          <p:cNvSpPr>
            <a:spLocks noGrp="1"/>
          </p:cNvSpPr>
          <p:nvPr>
            <p:ph type="pic" sz="quarter" idx="13"/>
          </p:nvPr>
        </p:nvSpPr>
        <p:spPr bwMode="gray">
          <a:xfrm>
            <a:off x="7653566" y="1364826"/>
            <a:ext cx="4538434" cy="4538434"/>
          </a:xfrm>
        </p:spPr>
        <p:txBody>
          <a:bodyPr/>
          <a:lstStyle>
            <a:lvl1pPr>
              <a:buClr>
                <a:schemeClr val="tx1"/>
              </a:buClr>
              <a:defRPr>
                <a:solidFill>
                  <a:schemeClr val="tx1"/>
                </a:solidFill>
              </a:defRPr>
            </a:lvl1pPr>
          </a:lstStyle>
          <a:p>
            <a:r>
              <a:rPr lang="en-US"/>
              <a:t>Click icon to add picture</a:t>
            </a:r>
            <a:endParaRPr lang="en-US" dirty="0"/>
          </a:p>
        </p:txBody>
      </p:sp>
      <p:sp>
        <p:nvSpPr>
          <p:cNvPr id="9" name="Date Placeholder 3"/>
          <p:cNvSpPr>
            <a:spLocks noGrp="1"/>
          </p:cNvSpPr>
          <p:nvPr>
            <p:ph type="dt" sz="half" idx="2"/>
          </p:nvPr>
        </p:nvSpPr>
        <p:spPr bwMode="black">
          <a:xfrm>
            <a:off x="838200" y="6356350"/>
            <a:ext cx="1358590" cy="365125"/>
          </a:xfrm>
          <a:prstGeom prst="rect">
            <a:avLst/>
          </a:prstGeom>
        </p:spPr>
        <p:txBody>
          <a:bodyPr vert="horz" lIns="91440" tIns="45720" rIns="91440" bIns="45720" rtlCol="0" anchor="ctr"/>
          <a:lstStyle>
            <a:lvl1pPr algn="l">
              <a:defRPr sz="1200">
                <a:solidFill>
                  <a:schemeClr val="tx2"/>
                </a:solidFill>
              </a:defRPr>
            </a:lvl1pPr>
          </a:lstStyle>
          <a:p>
            <a:fld id="{4868D85E-9AAE-43DE-B77A-6CCC9C16CBEC}" type="datetime1">
              <a:rPr lang="en-US" smtClean="0"/>
              <a:t>3/13/2025</a:t>
            </a:fld>
            <a:endParaRPr lang="en-US" dirty="0"/>
          </a:p>
        </p:txBody>
      </p:sp>
      <p:sp>
        <p:nvSpPr>
          <p:cNvPr id="11"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10" name="Slide Number Placeholder 5"/>
          <p:cNvSpPr>
            <a:spLocks noGrp="1"/>
          </p:cNvSpPr>
          <p:nvPr>
            <p:ph type="sldNum" sz="quarter" idx="4"/>
          </p:nvPr>
        </p:nvSpPr>
        <p:spPr bwMode="black">
          <a:xfrm>
            <a:off x="9891132" y="6356350"/>
            <a:ext cx="1462668" cy="365125"/>
          </a:xfrm>
          <a:prstGeom prst="rect">
            <a:avLst/>
          </a:prstGeom>
        </p:spPr>
        <p:txBody>
          <a:bodyPr vert="horz" lIns="91440" tIns="45720" rIns="91440" bIns="45720" rtlCol="0" anchor="ctr"/>
          <a:lstStyle>
            <a:lvl1pPr algn="r">
              <a:defRPr sz="1200">
                <a:solidFill>
                  <a:schemeClr val="tx2"/>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9864900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am Page (4 Up)">
    <p:bg bwMode="gray">
      <p:bgRef idx="1001">
        <a:schemeClr val="bg1"/>
      </p:bgRef>
    </p:bg>
    <p:spTree>
      <p:nvGrpSpPr>
        <p:cNvPr id="1" name=""/>
        <p:cNvGrpSpPr/>
        <p:nvPr/>
      </p:nvGrpSpPr>
      <p:grpSpPr>
        <a:xfrm>
          <a:off x="0" y="0"/>
          <a:ext cx="0" cy="0"/>
          <a:chOff x="0" y="0"/>
          <a:chExt cx="0" cy="0"/>
        </a:xfrm>
      </p:grpSpPr>
      <p:sp>
        <p:nvSpPr>
          <p:cNvPr id="18" name="Title 1"/>
          <p:cNvSpPr>
            <a:spLocks noGrp="1"/>
          </p:cNvSpPr>
          <p:nvPr>
            <p:ph type="title" hasCustomPrompt="1"/>
          </p:nvPr>
        </p:nvSpPr>
        <p:spPr bwMode="auto">
          <a:xfrm>
            <a:off x="0" y="1"/>
            <a:ext cx="12192000" cy="1216022"/>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17" name="Rectangle 16"/>
          <p:cNvSpPr/>
          <p:nvPr userDrawn="1"/>
        </p:nvSpPr>
        <p:spPr bwMode="auto">
          <a:xfrm>
            <a:off x="0" y="1216024"/>
            <a:ext cx="12192000" cy="4987926"/>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Picture Placeholder 2"/>
          <p:cNvSpPr>
            <a:spLocks noGrp="1"/>
          </p:cNvSpPr>
          <p:nvPr>
            <p:ph type="pic" sz="quarter" idx="13" hasCustomPrompt="1"/>
          </p:nvPr>
        </p:nvSpPr>
        <p:spPr bwMode="gray">
          <a:xfrm>
            <a:off x="806332" y="1981899"/>
            <a:ext cx="2094842" cy="2094842"/>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7" name="Text Placeholder 3"/>
          <p:cNvSpPr>
            <a:spLocks noGrp="1"/>
          </p:cNvSpPr>
          <p:nvPr>
            <p:ph type="body" sz="quarter" idx="15" hasCustomPrompt="1"/>
          </p:nvPr>
        </p:nvSpPr>
        <p:spPr bwMode="black">
          <a:xfrm>
            <a:off x="581719" y="4345147"/>
            <a:ext cx="2542477" cy="723900"/>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err="1"/>
              <a:t>Firstname</a:t>
            </a:r>
            <a:r>
              <a:rPr lang="en-US" dirty="0"/>
              <a:t> </a:t>
            </a:r>
            <a:r>
              <a:rPr lang="en-US" dirty="0" err="1"/>
              <a:t>Lastname</a:t>
            </a:r>
            <a:endParaRPr lang="en-US" dirty="0"/>
          </a:p>
          <a:p>
            <a:pPr lvl="0"/>
            <a:r>
              <a:rPr lang="en-US" dirty="0"/>
              <a:t>Job Title</a:t>
            </a:r>
          </a:p>
        </p:txBody>
      </p:sp>
      <p:sp>
        <p:nvSpPr>
          <p:cNvPr id="10" name="Picture Placeholder 2"/>
          <p:cNvSpPr>
            <a:spLocks noGrp="1"/>
          </p:cNvSpPr>
          <p:nvPr>
            <p:ph type="pic" sz="quarter" idx="16" hasCustomPrompt="1"/>
          </p:nvPr>
        </p:nvSpPr>
        <p:spPr bwMode="gray">
          <a:xfrm>
            <a:off x="3646176" y="1967573"/>
            <a:ext cx="2094842" cy="2094842"/>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11" name="Text Placeholder 3"/>
          <p:cNvSpPr>
            <a:spLocks noGrp="1"/>
          </p:cNvSpPr>
          <p:nvPr>
            <p:ph type="body" sz="quarter" idx="17" hasCustomPrompt="1"/>
          </p:nvPr>
        </p:nvSpPr>
        <p:spPr bwMode="black">
          <a:xfrm>
            <a:off x="3421563" y="4345147"/>
            <a:ext cx="2542477" cy="723900"/>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err="1"/>
              <a:t>Firstname</a:t>
            </a:r>
            <a:r>
              <a:rPr lang="en-US" dirty="0"/>
              <a:t> </a:t>
            </a:r>
            <a:r>
              <a:rPr lang="en-US" dirty="0" err="1"/>
              <a:t>Lastname</a:t>
            </a:r>
            <a:endParaRPr lang="en-US" dirty="0"/>
          </a:p>
          <a:p>
            <a:pPr lvl="0"/>
            <a:r>
              <a:rPr lang="en-US" dirty="0"/>
              <a:t>Job Title</a:t>
            </a:r>
          </a:p>
        </p:txBody>
      </p:sp>
      <p:sp>
        <p:nvSpPr>
          <p:cNvPr id="12" name="Picture Placeholder 2"/>
          <p:cNvSpPr>
            <a:spLocks noGrp="1"/>
          </p:cNvSpPr>
          <p:nvPr>
            <p:ph type="pic" sz="quarter" idx="18" hasCustomPrompt="1"/>
          </p:nvPr>
        </p:nvSpPr>
        <p:spPr bwMode="gray">
          <a:xfrm>
            <a:off x="6486020" y="1967573"/>
            <a:ext cx="2094842" cy="2094842"/>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13" name="Text Placeholder 3"/>
          <p:cNvSpPr>
            <a:spLocks noGrp="1"/>
          </p:cNvSpPr>
          <p:nvPr>
            <p:ph type="body" sz="quarter" idx="19" hasCustomPrompt="1"/>
          </p:nvPr>
        </p:nvSpPr>
        <p:spPr bwMode="black">
          <a:xfrm>
            <a:off x="6261407" y="4345147"/>
            <a:ext cx="2542477" cy="723900"/>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err="1"/>
              <a:t>Firstname</a:t>
            </a:r>
            <a:r>
              <a:rPr lang="en-US" dirty="0"/>
              <a:t> </a:t>
            </a:r>
            <a:r>
              <a:rPr lang="en-US" dirty="0" err="1"/>
              <a:t>Lastname</a:t>
            </a:r>
            <a:endParaRPr lang="en-US" dirty="0"/>
          </a:p>
          <a:p>
            <a:pPr lvl="0"/>
            <a:r>
              <a:rPr lang="en-US" dirty="0"/>
              <a:t>Job Title</a:t>
            </a:r>
          </a:p>
        </p:txBody>
      </p:sp>
      <p:sp>
        <p:nvSpPr>
          <p:cNvPr id="14" name="Picture Placeholder 2"/>
          <p:cNvSpPr>
            <a:spLocks noGrp="1"/>
          </p:cNvSpPr>
          <p:nvPr>
            <p:ph type="pic" sz="quarter" idx="20" hasCustomPrompt="1"/>
          </p:nvPr>
        </p:nvSpPr>
        <p:spPr bwMode="gray">
          <a:xfrm>
            <a:off x="9325864" y="1967573"/>
            <a:ext cx="2094842" cy="2094842"/>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15" name="Text Placeholder 3"/>
          <p:cNvSpPr>
            <a:spLocks noGrp="1"/>
          </p:cNvSpPr>
          <p:nvPr>
            <p:ph type="body" sz="quarter" idx="21" hasCustomPrompt="1"/>
          </p:nvPr>
        </p:nvSpPr>
        <p:spPr bwMode="black">
          <a:xfrm>
            <a:off x="9101251" y="4341161"/>
            <a:ext cx="2542477" cy="723900"/>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err="1"/>
              <a:t>Firstname</a:t>
            </a:r>
            <a:r>
              <a:rPr lang="en-US" dirty="0"/>
              <a:t> </a:t>
            </a:r>
            <a:r>
              <a:rPr lang="en-US" dirty="0" err="1"/>
              <a:t>Lastname</a:t>
            </a:r>
            <a:endParaRPr lang="en-US" dirty="0"/>
          </a:p>
          <a:p>
            <a:pPr lvl="0"/>
            <a:r>
              <a:rPr lang="en-US" dirty="0"/>
              <a:t>Job Title</a:t>
            </a:r>
          </a:p>
        </p:txBody>
      </p:sp>
      <p:sp>
        <p:nvSpPr>
          <p:cNvPr id="16" name="Rectangle 15"/>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Date Placeholder 2"/>
          <p:cNvSpPr>
            <a:spLocks noGrp="1"/>
          </p:cNvSpPr>
          <p:nvPr>
            <p:ph type="dt" sz="half" idx="10"/>
          </p:nvPr>
        </p:nvSpPr>
        <p:spPr bwMode="black"/>
        <p:txBody>
          <a:bodyPr/>
          <a:lstStyle/>
          <a:p>
            <a:fld id="{936DB2D6-5DF4-4264-A4A1-7D3EAF38D255}" type="datetime1">
              <a:rPr lang="en-US" smtClean="0"/>
              <a:t>3/13/2025</a:t>
            </a:fld>
            <a:endParaRPr lang="en-US" dirty="0"/>
          </a:p>
        </p:txBody>
      </p:sp>
      <p:sp>
        <p:nvSpPr>
          <p:cNvPr id="19"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Optional Tagline Goes Here </a:t>
            </a:r>
            <a:r>
              <a:rPr lang="en-US" dirty="0">
                <a:solidFill>
                  <a:schemeClr val="accent1"/>
                </a:solidFill>
              </a:rPr>
              <a:t>|</a:t>
            </a:r>
            <a:r>
              <a:rPr lang="en-US" dirty="0"/>
              <a:t> www.dli.mn.gov</a:t>
            </a:r>
          </a:p>
        </p:txBody>
      </p:sp>
      <p:sp>
        <p:nvSpPr>
          <p:cNvPr id="5" name="Slide Number Placeholder 4"/>
          <p:cNvSpPr>
            <a:spLocks noGrp="1"/>
          </p:cNvSpPr>
          <p:nvPr>
            <p:ph type="sldNum" sz="quarter" idx="12"/>
          </p:nvPr>
        </p:nvSpPr>
        <p:spPr bwMode="black"/>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327802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am Page (3 Up)">
    <p:spTree>
      <p:nvGrpSpPr>
        <p:cNvPr id="1" name=""/>
        <p:cNvGrpSpPr/>
        <p:nvPr/>
      </p:nvGrpSpPr>
      <p:grpSpPr>
        <a:xfrm>
          <a:off x="0" y="0"/>
          <a:ext cx="0" cy="0"/>
          <a:chOff x="0" y="0"/>
          <a:chExt cx="0" cy="0"/>
        </a:xfrm>
      </p:grpSpPr>
      <p:sp>
        <p:nvSpPr>
          <p:cNvPr id="18" name="Title 1"/>
          <p:cNvSpPr>
            <a:spLocks noGrp="1"/>
          </p:cNvSpPr>
          <p:nvPr>
            <p:ph type="title" hasCustomPrompt="1"/>
          </p:nvPr>
        </p:nvSpPr>
        <p:spPr bwMode="auto">
          <a:xfrm>
            <a:off x="0" y="1"/>
            <a:ext cx="12192000" cy="1216022"/>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17" name="Rectangle 16"/>
          <p:cNvSpPr/>
          <p:nvPr userDrawn="1"/>
        </p:nvSpPr>
        <p:spPr bwMode="auto">
          <a:xfrm>
            <a:off x="0" y="1216024"/>
            <a:ext cx="12192000" cy="4987926"/>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Picture Placeholder 2"/>
          <p:cNvSpPr>
            <a:spLocks noGrp="1"/>
          </p:cNvSpPr>
          <p:nvPr>
            <p:ph type="pic" sz="quarter" idx="13" hasCustomPrompt="1"/>
          </p:nvPr>
        </p:nvSpPr>
        <p:spPr bwMode="gray">
          <a:xfrm>
            <a:off x="1572814" y="1964392"/>
            <a:ext cx="2332190" cy="2332190"/>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7" name="Text Placeholder 3"/>
          <p:cNvSpPr>
            <a:spLocks noGrp="1"/>
          </p:cNvSpPr>
          <p:nvPr>
            <p:ph type="body" sz="quarter" idx="15" hasCustomPrompt="1"/>
          </p:nvPr>
        </p:nvSpPr>
        <p:spPr bwMode="black">
          <a:xfrm>
            <a:off x="1469225" y="4564988"/>
            <a:ext cx="2542477" cy="723900"/>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err="1"/>
              <a:t>Firstname</a:t>
            </a:r>
            <a:r>
              <a:rPr lang="en-US" dirty="0"/>
              <a:t> </a:t>
            </a:r>
            <a:r>
              <a:rPr lang="en-US" dirty="0" err="1"/>
              <a:t>Lastname</a:t>
            </a:r>
            <a:endParaRPr lang="en-US" dirty="0"/>
          </a:p>
          <a:p>
            <a:pPr lvl="0"/>
            <a:r>
              <a:rPr lang="en-US" dirty="0"/>
              <a:t>Job Title</a:t>
            </a:r>
          </a:p>
        </p:txBody>
      </p:sp>
      <p:sp>
        <p:nvSpPr>
          <p:cNvPr id="10" name="Picture Placeholder 2"/>
          <p:cNvSpPr>
            <a:spLocks noGrp="1"/>
          </p:cNvSpPr>
          <p:nvPr>
            <p:ph type="pic" sz="quarter" idx="16" hasCustomPrompt="1"/>
          </p:nvPr>
        </p:nvSpPr>
        <p:spPr bwMode="gray">
          <a:xfrm>
            <a:off x="4824541" y="1964392"/>
            <a:ext cx="2317864" cy="2317864"/>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11" name="Text Placeholder 3"/>
          <p:cNvSpPr>
            <a:spLocks noGrp="1"/>
          </p:cNvSpPr>
          <p:nvPr>
            <p:ph type="body" sz="quarter" idx="17" hasCustomPrompt="1"/>
          </p:nvPr>
        </p:nvSpPr>
        <p:spPr bwMode="black">
          <a:xfrm>
            <a:off x="4712235" y="4564988"/>
            <a:ext cx="2542477" cy="723900"/>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err="1"/>
              <a:t>Firstname</a:t>
            </a:r>
            <a:r>
              <a:rPr lang="en-US" dirty="0"/>
              <a:t> </a:t>
            </a:r>
            <a:r>
              <a:rPr lang="en-US" dirty="0" err="1"/>
              <a:t>Lastname</a:t>
            </a:r>
            <a:endParaRPr lang="en-US" dirty="0"/>
          </a:p>
          <a:p>
            <a:pPr lvl="0"/>
            <a:r>
              <a:rPr lang="en-US" dirty="0"/>
              <a:t>Job Title</a:t>
            </a:r>
          </a:p>
        </p:txBody>
      </p:sp>
      <p:sp>
        <p:nvSpPr>
          <p:cNvPr id="12" name="Picture Placeholder 2"/>
          <p:cNvSpPr>
            <a:spLocks noGrp="1"/>
          </p:cNvSpPr>
          <p:nvPr>
            <p:ph type="pic" sz="quarter" idx="18" hasCustomPrompt="1"/>
          </p:nvPr>
        </p:nvSpPr>
        <p:spPr bwMode="gray">
          <a:xfrm>
            <a:off x="8067551" y="1964392"/>
            <a:ext cx="2317864" cy="2317864"/>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13" name="Text Placeholder 3"/>
          <p:cNvSpPr>
            <a:spLocks noGrp="1"/>
          </p:cNvSpPr>
          <p:nvPr>
            <p:ph type="body" sz="quarter" idx="19" hasCustomPrompt="1"/>
          </p:nvPr>
        </p:nvSpPr>
        <p:spPr bwMode="black">
          <a:xfrm>
            <a:off x="7955245" y="4564988"/>
            <a:ext cx="2542477" cy="723900"/>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err="1"/>
              <a:t>Firstname</a:t>
            </a:r>
            <a:r>
              <a:rPr lang="en-US" dirty="0"/>
              <a:t> </a:t>
            </a:r>
            <a:r>
              <a:rPr lang="en-US" dirty="0" err="1"/>
              <a:t>Lastname</a:t>
            </a:r>
            <a:endParaRPr lang="en-US" dirty="0"/>
          </a:p>
          <a:p>
            <a:pPr lvl="0"/>
            <a:r>
              <a:rPr lang="en-US" dirty="0"/>
              <a:t>Job Title</a:t>
            </a:r>
          </a:p>
        </p:txBody>
      </p:sp>
      <p:sp>
        <p:nvSpPr>
          <p:cNvPr id="16" name="Rectangle 15"/>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Date Placeholder 2"/>
          <p:cNvSpPr>
            <a:spLocks noGrp="1"/>
          </p:cNvSpPr>
          <p:nvPr>
            <p:ph type="dt" sz="half" idx="10"/>
          </p:nvPr>
        </p:nvSpPr>
        <p:spPr bwMode="black"/>
        <p:txBody>
          <a:bodyPr/>
          <a:lstStyle/>
          <a:p>
            <a:fld id="{936DB2D6-5DF4-4264-A4A1-7D3EAF38D255}" type="datetime1">
              <a:rPr lang="en-US" smtClean="0"/>
              <a:t>3/13/2025</a:t>
            </a:fld>
            <a:endParaRPr lang="en-US" dirty="0"/>
          </a:p>
        </p:txBody>
      </p:sp>
      <p:sp>
        <p:nvSpPr>
          <p:cNvPr id="19"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5" name="Slide Number Placeholder 4"/>
          <p:cNvSpPr>
            <a:spLocks noGrp="1"/>
          </p:cNvSpPr>
          <p:nvPr>
            <p:ph type="sldNum" sz="quarter" idx="12"/>
          </p:nvPr>
        </p:nvSpPr>
        <p:spPr bwMode="black"/>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608245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am Page 4-Up White Vertical">
    <p:bg bwMode="gray">
      <p:bgRef idx="1001">
        <a:schemeClr val="bg1"/>
      </p:bgRef>
    </p:bg>
    <p:spTree>
      <p:nvGrpSpPr>
        <p:cNvPr id="1" name=""/>
        <p:cNvGrpSpPr/>
        <p:nvPr/>
      </p:nvGrpSpPr>
      <p:grpSpPr>
        <a:xfrm>
          <a:off x="0" y="0"/>
          <a:ext cx="0" cy="0"/>
          <a:chOff x="0" y="0"/>
          <a:chExt cx="0" cy="0"/>
        </a:xfrm>
      </p:grpSpPr>
      <p:sp>
        <p:nvSpPr>
          <p:cNvPr id="16"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6" name="Picture Placeholder 2"/>
          <p:cNvSpPr>
            <a:spLocks noGrp="1"/>
          </p:cNvSpPr>
          <p:nvPr>
            <p:ph type="pic" sz="quarter" idx="13" hasCustomPrompt="1"/>
          </p:nvPr>
        </p:nvSpPr>
        <p:spPr bwMode="gray">
          <a:xfrm>
            <a:off x="806332" y="1981899"/>
            <a:ext cx="2094842" cy="2094842"/>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7" name="Text Placeholder 3"/>
          <p:cNvSpPr>
            <a:spLocks noGrp="1"/>
          </p:cNvSpPr>
          <p:nvPr>
            <p:ph type="body" sz="quarter" idx="15" hasCustomPrompt="1"/>
          </p:nvPr>
        </p:nvSpPr>
        <p:spPr bwMode="black">
          <a:xfrm>
            <a:off x="581719" y="4345146"/>
            <a:ext cx="2542477" cy="1623853"/>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a:t>Click to edit text</a:t>
            </a:r>
          </a:p>
        </p:txBody>
      </p:sp>
      <p:sp>
        <p:nvSpPr>
          <p:cNvPr id="10" name="Picture Placeholder 2"/>
          <p:cNvSpPr>
            <a:spLocks noGrp="1"/>
          </p:cNvSpPr>
          <p:nvPr>
            <p:ph type="pic" sz="quarter" idx="16" hasCustomPrompt="1"/>
          </p:nvPr>
        </p:nvSpPr>
        <p:spPr bwMode="gray">
          <a:xfrm>
            <a:off x="3646176" y="1967573"/>
            <a:ext cx="2094842" cy="2094842"/>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1" name="Text Placeholder 3"/>
          <p:cNvSpPr>
            <a:spLocks noGrp="1"/>
          </p:cNvSpPr>
          <p:nvPr>
            <p:ph type="body" sz="quarter" idx="17" hasCustomPrompt="1"/>
          </p:nvPr>
        </p:nvSpPr>
        <p:spPr bwMode="black">
          <a:xfrm>
            <a:off x="3421563" y="4345147"/>
            <a:ext cx="2542477" cy="1623852"/>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a:t>Click to edit text</a:t>
            </a:r>
          </a:p>
        </p:txBody>
      </p:sp>
      <p:sp>
        <p:nvSpPr>
          <p:cNvPr id="12" name="Picture Placeholder 2"/>
          <p:cNvSpPr>
            <a:spLocks noGrp="1"/>
          </p:cNvSpPr>
          <p:nvPr>
            <p:ph type="pic" sz="quarter" idx="18" hasCustomPrompt="1"/>
          </p:nvPr>
        </p:nvSpPr>
        <p:spPr bwMode="gray">
          <a:xfrm>
            <a:off x="6486020" y="1967573"/>
            <a:ext cx="2094842" cy="2094842"/>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3" name="Text Placeholder 3"/>
          <p:cNvSpPr>
            <a:spLocks noGrp="1"/>
          </p:cNvSpPr>
          <p:nvPr>
            <p:ph type="body" sz="quarter" idx="19" hasCustomPrompt="1"/>
          </p:nvPr>
        </p:nvSpPr>
        <p:spPr bwMode="black">
          <a:xfrm>
            <a:off x="6261407" y="4345147"/>
            <a:ext cx="2542477" cy="1623852"/>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a:t>Click to edit text</a:t>
            </a:r>
          </a:p>
        </p:txBody>
      </p:sp>
      <p:sp>
        <p:nvSpPr>
          <p:cNvPr id="14" name="Picture Placeholder 2"/>
          <p:cNvSpPr>
            <a:spLocks noGrp="1"/>
          </p:cNvSpPr>
          <p:nvPr>
            <p:ph type="pic" sz="quarter" idx="20" hasCustomPrompt="1"/>
          </p:nvPr>
        </p:nvSpPr>
        <p:spPr bwMode="gray">
          <a:xfrm>
            <a:off x="9325864" y="1967573"/>
            <a:ext cx="2094842" cy="2094842"/>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5" name="Text Placeholder 3"/>
          <p:cNvSpPr>
            <a:spLocks noGrp="1"/>
          </p:cNvSpPr>
          <p:nvPr>
            <p:ph type="body" sz="quarter" idx="21" hasCustomPrompt="1"/>
          </p:nvPr>
        </p:nvSpPr>
        <p:spPr bwMode="black">
          <a:xfrm>
            <a:off x="9101251" y="4341161"/>
            <a:ext cx="2542477" cy="1627838"/>
          </a:xfrm>
        </p:spPr>
        <p:txBody>
          <a:bodyPr>
            <a:normAutofit/>
          </a:bodyPr>
          <a:lstStyle>
            <a:lvl1pPr marL="0" indent="0" algn="ctr">
              <a:lnSpc>
                <a:spcPct val="100000"/>
              </a:lnSpc>
              <a:spcBef>
                <a:spcPts val="0"/>
              </a:spcBef>
              <a:buNone/>
              <a:defRPr sz="1800" b="0">
                <a:solidFill>
                  <a:schemeClr val="tx2"/>
                </a:solidFill>
              </a:defRPr>
            </a:lvl1pPr>
          </a:lstStyle>
          <a:p>
            <a:pPr lvl="0"/>
            <a:r>
              <a:rPr lang="en-US" dirty="0"/>
              <a:t>Click to edit text</a:t>
            </a:r>
          </a:p>
        </p:txBody>
      </p:sp>
      <p:sp>
        <p:nvSpPr>
          <p:cNvPr id="19" name="Rectangle 18"/>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Date Placeholder 2"/>
          <p:cNvSpPr>
            <a:spLocks noGrp="1"/>
          </p:cNvSpPr>
          <p:nvPr>
            <p:ph type="dt" sz="half" idx="10"/>
          </p:nvPr>
        </p:nvSpPr>
        <p:spPr bwMode="black"/>
        <p:txBody>
          <a:bodyPr/>
          <a:lstStyle/>
          <a:p>
            <a:fld id="{4B4EEDC6-36CA-4209-B482-2ED76AA0BF08}" type="datetime1">
              <a:rPr lang="en-US" smtClean="0"/>
              <a:t>3/13/2025</a:t>
            </a:fld>
            <a:endParaRPr lang="en-US" dirty="0"/>
          </a:p>
        </p:txBody>
      </p:sp>
      <p:sp>
        <p:nvSpPr>
          <p:cNvPr id="20"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Optional Tagline Goes Here </a:t>
            </a:r>
            <a:r>
              <a:rPr lang="en-US" dirty="0">
                <a:solidFill>
                  <a:schemeClr val="accent1"/>
                </a:solidFill>
              </a:rPr>
              <a:t>|</a:t>
            </a:r>
            <a:r>
              <a:rPr lang="en-US" dirty="0"/>
              <a:t> www.dli.mn.gov</a:t>
            </a:r>
          </a:p>
        </p:txBody>
      </p:sp>
      <p:sp>
        <p:nvSpPr>
          <p:cNvPr id="5" name="Slide Number Placeholder 4"/>
          <p:cNvSpPr>
            <a:spLocks noGrp="1"/>
          </p:cNvSpPr>
          <p:nvPr>
            <p:ph type="sldNum" sz="quarter" idx="12"/>
          </p:nvPr>
        </p:nvSpPr>
        <p:spPr bwMode="black"/>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236465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am Page 4-Up Gray BG Horizontal">
    <p:bg bwMode="gray">
      <p:bgRef idx="1001">
        <a:schemeClr val="bg1"/>
      </p:bgRef>
    </p:bg>
    <p:spTree>
      <p:nvGrpSpPr>
        <p:cNvPr id="1" name=""/>
        <p:cNvGrpSpPr/>
        <p:nvPr/>
      </p:nvGrpSpPr>
      <p:grpSpPr>
        <a:xfrm>
          <a:off x="0" y="0"/>
          <a:ext cx="0" cy="0"/>
          <a:chOff x="0" y="0"/>
          <a:chExt cx="0" cy="0"/>
        </a:xfrm>
      </p:grpSpPr>
      <p:sp>
        <p:nvSpPr>
          <p:cNvPr id="18" name="Title 1"/>
          <p:cNvSpPr>
            <a:spLocks noGrp="1"/>
          </p:cNvSpPr>
          <p:nvPr>
            <p:ph type="title" hasCustomPrompt="1"/>
          </p:nvPr>
        </p:nvSpPr>
        <p:spPr bwMode="auto">
          <a:xfrm>
            <a:off x="0" y="-1"/>
            <a:ext cx="12192000" cy="1216023"/>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17" name="Rectangle 16"/>
          <p:cNvSpPr/>
          <p:nvPr userDrawn="1"/>
        </p:nvSpPr>
        <p:spPr bwMode="auto">
          <a:xfrm>
            <a:off x="0" y="1216024"/>
            <a:ext cx="12192000" cy="4987926"/>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Picture Placeholder 2"/>
          <p:cNvSpPr>
            <a:spLocks noGrp="1"/>
          </p:cNvSpPr>
          <p:nvPr>
            <p:ph type="pic" sz="quarter" idx="13" hasCustomPrompt="1"/>
          </p:nvPr>
        </p:nvSpPr>
        <p:spPr bwMode="gray">
          <a:xfrm>
            <a:off x="806332" y="1674771"/>
            <a:ext cx="1858809" cy="1858809"/>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24" name="Text Placeholder 3"/>
          <p:cNvSpPr>
            <a:spLocks noGrp="1"/>
          </p:cNvSpPr>
          <p:nvPr>
            <p:ph type="body" sz="quarter" idx="16"/>
          </p:nvPr>
        </p:nvSpPr>
        <p:spPr bwMode="black">
          <a:xfrm>
            <a:off x="2876550" y="1674772"/>
            <a:ext cx="2866328" cy="1858809"/>
          </a:xfrm>
        </p:spPr>
        <p:txBody>
          <a:bodyPr anchor="ctr">
            <a:noAutofit/>
          </a:bodyPr>
          <a:lstStyle>
            <a:lvl1pPr marL="0" indent="0">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23" name="Picture Placeholder 2"/>
          <p:cNvSpPr>
            <a:spLocks noGrp="1"/>
          </p:cNvSpPr>
          <p:nvPr>
            <p:ph type="pic" sz="quarter" idx="14" hasCustomPrompt="1"/>
          </p:nvPr>
        </p:nvSpPr>
        <p:spPr bwMode="gray">
          <a:xfrm>
            <a:off x="806331" y="3939361"/>
            <a:ext cx="1858809" cy="1858809"/>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4" name="Text Placeholder 3"/>
          <p:cNvSpPr>
            <a:spLocks noGrp="1"/>
          </p:cNvSpPr>
          <p:nvPr>
            <p:ph type="body" sz="quarter" idx="15"/>
          </p:nvPr>
        </p:nvSpPr>
        <p:spPr bwMode="black">
          <a:xfrm>
            <a:off x="2876550" y="3939361"/>
            <a:ext cx="2866328" cy="1858809"/>
          </a:xfrm>
        </p:spPr>
        <p:txBody>
          <a:bodyPr anchor="ctr">
            <a:noAutofit/>
          </a:bodyPr>
          <a:lstStyle>
            <a:lvl1pPr marL="0" indent="0">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25" name="Picture Placeholder 2"/>
          <p:cNvSpPr>
            <a:spLocks noGrp="1"/>
          </p:cNvSpPr>
          <p:nvPr>
            <p:ph type="pic" sz="quarter" idx="17" hasCustomPrompt="1"/>
          </p:nvPr>
        </p:nvSpPr>
        <p:spPr bwMode="gray">
          <a:xfrm>
            <a:off x="6199805" y="1674771"/>
            <a:ext cx="1858809" cy="1858809"/>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26" name="Text Placeholder 3"/>
          <p:cNvSpPr>
            <a:spLocks noGrp="1"/>
          </p:cNvSpPr>
          <p:nvPr>
            <p:ph type="body" sz="quarter" idx="18"/>
          </p:nvPr>
        </p:nvSpPr>
        <p:spPr bwMode="black">
          <a:xfrm>
            <a:off x="8270023" y="1674772"/>
            <a:ext cx="2866328" cy="1858809"/>
          </a:xfrm>
        </p:spPr>
        <p:txBody>
          <a:bodyPr anchor="ctr">
            <a:noAutofit/>
          </a:bodyPr>
          <a:lstStyle>
            <a:lvl1pPr marL="0" indent="0">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27" name="Picture Placeholder 2"/>
          <p:cNvSpPr>
            <a:spLocks noGrp="1"/>
          </p:cNvSpPr>
          <p:nvPr>
            <p:ph type="pic" sz="quarter" idx="19" hasCustomPrompt="1"/>
          </p:nvPr>
        </p:nvSpPr>
        <p:spPr bwMode="gray">
          <a:xfrm>
            <a:off x="6199805" y="3939361"/>
            <a:ext cx="1858809" cy="1858809"/>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28" name="Text Placeholder 3"/>
          <p:cNvSpPr>
            <a:spLocks noGrp="1"/>
          </p:cNvSpPr>
          <p:nvPr>
            <p:ph type="body" sz="quarter" idx="20"/>
          </p:nvPr>
        </p:nvSpPr>
        <p:spPr bwMode="black">
          <a:xfrm>
            <a:off x="8270023" y="3939360"/>
            <a:ext cx="2866328" cy="1858809"/>
          </a:xfrm>
        </p:spPr>
        <p:txBody>
          <a:bodyPr anchor="ctr">
            <a:noAutofit/>
          </a:bodyPr>
          <a:lstStyle>
            <a:lvl1pPr marL="0" indent="0">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16" name="Rectangle 15"/>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Date Placeholder 2"/>
          <p:cNvSpPr>
            <a:spLocks noGrp="1"/>
          </p:cNvSpPr>
          <p:nvPr>
            <p:ph type="dt" sz="half" idx="10"/>
          </p:nvPr>
        </p:nvSpPr>
        <p:spPr bwMode="black"/>
        <p:txBody>
          <a:bodyPr/>
          <a:lstStyle/>
          <a:p>
            <a:fld id="{8DC79626-CE5A-4834-975C-E7305BA2E281}" type="datetime1">
              <a:rPr lang="en-US" smtClean="0"/>
              <a:t>3/13/2025</a:t>
            </a:fld>
            <a:endParaRPr lang="en-US" dirty="0"/>
          </a:p>
        </p:txBody>
      </p:sp>
      <p:sp>
        <p:nvSpPr>
          <p:cNvPr id="29"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5" name="Slide Number Placeholder 4"/>
          <p:cNvSpPr>
            <a:spLocks noGrp="1"/>
          </p:cNvSpPr>
          <p:nvPr>
            <p:ph type="sldNum" sz="quarter" idx="12"/>
          </p:nvPr>
        </p:nvSpPr>
        <p:spPr bwMode="black"/>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632564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eam Page 4 Up White BG Horizontal">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12" name="Picture Placeholder 2"/>
          <p:cNvSpPr>
            <a:spLocks noGrp="1"/>
          </p:cNvSpPr>
          <p:nvPr>
            <p:ph type="pic" sz="quarter" idx="13" hasCustomPrompt="1"/>
          </p:nvPr>
        </p:nvSpPr>
        <p:spPr bwMode="gray">
          <a:xfrm>
            <a:off x="806332" y="1674771"/>
            <a:ext cx="1858809" cy="1858809"/>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5" name="Text Placeholder 3"/>
          <p:cNvSpPr>
            <a:spLocks noGrp="1"/>
          </p:cNvSpPr>
          <p:nvPr>
            <p:ph type="body" sz="quarter" idx="16"/>
          </p:nvPr>
        </p:nvSpPr>
        <p:spPr bwMode="black">
          <a:xfrm>
            <a:off x="2876550" y="1674772"/>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13" name="Picture Placeholder 2"/>
          <p:cNvSpPr>
            <a:spLocks noGrp="1"/>
          </p:cNvSpPr>
          <p:nvPr>
            <p:ph type="pic" sz="quarter" idx="14" hasCustomPrompt="1"/>
          </p:nvPr>
        </p:nvSpPr>
        <p:spPr bwMode="gray">
          <a:xfrm>
            <a:off x="806331" y="3939361"/>
            <a:ext cx="1858809" cy="1858809"/>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4" name="Text Placeholder 3"/>
          <p:cNvSpPr>
            <a:spLocks noGrp="1"/>
          </p:cNvSpPr>
          <p:nvPr>
            <p:ph type="body" sz="quarter" idx="15"/>
          </p:nvPr>
        </p:nvSpPr>
        <p:spPr bwMode="black">
          <a:xfrm>
            <a:off x="2876550" y="3939361"/>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16" name="Picture Placeholder 2"/>
          <p:cNvSpPr>
            <a:spLocks noGrp="1"/>
          </p:cNvSpPr>
          <p:nvPr>
            <p:ph type="pic" sz="quarter" idx="17" hasCustomPrompt="1"/>
          </p:nvPr>
        </p:nvSpPr>
        <p:spPr bwMode="gray">
          <a:xfrm>
            <a:off x="6199805" y="1674771"/>
            <a:ext cx="1858809" cy="1858809"/>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7" name="Text Placeholder 3"/>
          <p:cNvSpPr>
            <a:spLocks noGrp="1"/>
          </p:cNvSpPr>
          <p:nvPr>
            <p:ph type="body" sz="quarter" idx="18"/>
          </p:nvPr>
        </p:nvSpPr>
        <p:spPr bwMode="black">
          <a:xfrm>
            <a:off x="8270023" y="1674772"/>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18" name="Picture Placeholder 2"/>
          <p:cNvSpPr>
            <a:spLocks noGrp="1"/>
          </p:cNvSpPr>
          <p:nvPr>
            <p:ph type="pic" sz="quarter" idx="19" hasCustomPrompt="1"/>
          </p:nvPr>
        </p:nvSpPr>
        <p:spPr bwMode="gray">
          <a:xfrm>
            <a:off x="6199805" y="3939361"/>
            <a:ext cx="1858809" cy="1858809"/>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9" name="Text Placeholder 3"/>
          <p:cNvSpPr>
            <a:spLocks noGrp="1"/>
          </p:cNvSpPr>
          <p:nvPr>
            <p:ph type="body" sz="quarter" idx="20"/>
          </p:nvPr>
        </p:nvSpPr>
        <p:spPr bwMode="black">
          <a:xfrm>
            <a:off x="8270023" y="3939360"/>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8" name="Rectangle 7"/>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p:cNvSpPr>
            <a:spLocks noGrp="1"/>
          </p:cNvSpPr>
          <p:nvPr>
            <p:ph type="dt" sz="half" idx="10"/>
          </p:nvPr>
        </p:nvSpPr>
        <p:spPr bwMode="black"/>
        <p:txBody>
          <a:bodyPr/>
          <a:lstStyle/>
          <a:p>
            <a:fld id="{1815FB38-58F3-410A-8DA4-4B706967601F}" type="datetime1">
              <a:rPr lang="en-US" smtClean="0"/>
              <a:t>3/13/2025</a:t>
            </a:fld>
            <a:endParaRPr lang="en-US" dirty="0"/>
          </a:p>
        </p:txBody>
      </p:sp>
      <p:sp>
        <p:nvSpPr>
          <p:cNvPr id="20"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6" name="Slide Number Placeholder 5"/>
          <p:cNvSpPr>
            <a:spLocks noGrp="1"/>
          </p:cNvSpPr>
          <p:nvPr>
            <p:ph type="sldNum" sz="quarter" idx="12"/>
          </p:nvPr>
        </p:nvSpPr>
        <p:spPr bwMode="black"/>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020693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eam Page Duo Gray Horizontal">
    <p:spTree>
      <p:nvGrpSpPr>
        <p:cNvPr id="1" name=""/>
        <p:cNvGrpSpPr/>
        <p:nvPr/>
      </p:nvGrpSpPr>
      <p:grpSpPr>
        <a:xfrm>
          <a:off x="0" y="0"/>
          <a:ext cx="0" cy="0"/>
          <a:chOff x="0" y="0"/>
          <a:chExt cx="0" cy="0"/>
        </a:xfrm>
      </p:grpSpPr>
      <p:sp>
        <p:nvSpPr>
          <p:cNvPr id="13" name="Title 1"/>
          <p:cNvSpPr>
            <a:spLocks noGrp="1"/>
          </p:cNvSpPr>
          <p:nvPr>
            <p:ph type="title" hasCustomPrompt="1"/>
          </p:nvPr>
        </p:nvSpPr>
        <p:spPr bwMode="auto">
          <a:xfrm>
            <a:off x="0" y="-20425"/>
            <a:ext cx="12192000" cy="1236448"/>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17" name="Rectangle 16"/>
          <p:cNvSpPr/>
          <p:nvPr userDrawn="1"/>
        </p:nvSpPr>
        <p:spPr bwMode="auto">
          <a:xfrm>
            <a:off x="0" y="1216024"/>
            <a:ext cx="12192000" cy="4987926"/>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Picture Placeholder 2"/>
          <p:cNvSpPr>
            <a:spLocks noGrp="1"/>
          </p:cNvSpPr>
          <p:nvPr>
            <p:ph type="pic" sz="quarter" idx="13" hasCustomPrompt="1"/>
          </p:nvPr>
        </p:nvSpPr>
        <p:spPr bwMode="gray">
          <a:xfrm>
            <a:off x="806332" y="2571729"/>
            <a:ext cx="1858809" cy="1858809"/>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24" name="Text Placeholder 3"/>
          <p:cNvSpPr>
            <a:spLocks noGrp="1"/>
          </p:cNvSpPr>
          <p:nvPr>
            <p:ph type="body" sz="quarter" idx="16"/>
          </p:nvPr>
        </p:nvSpPr>
        <p:spPr bwMode="black">
          <a:xfrm>
            <a:off x="2876550" y="2571730"/>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25" name="Picture Placeholder 2"/>
          <p:cNvSpPr>
            <a:spLocks noGrp="1"/>
          </p:cNvSpPr>
          <p:nvPr>
            <p:ph type="pic" sz="quarter" idx="17" hasCustomPrompt="1"/>
          </p:nvPr>
        </p:nvSpPr>
        <p:spPr bwMode="gray">
          <a:xfrm>
            <a:off x="6199805" y="2571729"/>
            <a:ext cx="1858809" cy="1858809"/>
          </a:xfrm>
          <a:prstGeom prst="ellipse">
            <a:avLst/>
          </a:prstGeom>
          <a:solidFill>
            <a:schemeClr val="bg1"/>
          </a:solidFill>
          <a:ln w="28575">
            <a:solidFill>
              <a:schemeClr val="bg1"/>
            </a:solidFill>
          </a:ln>
        </p:spPr>
        <p:txBody>
          <a:bodyPr anchor="ctr">
            <a:normAutofit/>
          </a:bodyPr>
          <a:lstStyle>
            <a:lvl1pPr marL="0" indent="0" algn="ctr">
              <a:buNone/>
              <a:defRPr sz="1800"/>
            </a:lvl1pPr>
          </a:lstStyle>
          <a:p>
            <a:r>
              <a:rPr lang="en-US" dirty="0"/>
              <a:t>Click Icon to add picture</a:t>
            </a:r>
          </a:p>
        </p:txBody>
      </p:sp>
      <p:sp>
        <p:nvSpPr>
          <p:cNvPr id="26" name="Text Placeholder 3"/>
          <p:cNvSpPr>
            <a:spLocks noGrp="1"/>
          </p:cNvSpPr>
          <p:nvPr>
            <p:ph type="body" sz="quarter" idx="18"/>
          </p:nvPr>
        </p:nvSpPr>
        <p:spPr bwMode="black">
          <a:xfrm>
            <a:off x="8270023" y="2571730"/>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16" name="Rectangle 15"/>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3" name="Date Placeholder 2"/>
          <p:cNvSpPr>
            <a:spLocks noGrp="1"/>
          </p:cNvSpPr>
          <p:nvPr>
            <p:ph type="dt" sz="half" idx="10"/>
          </p:nvPr>
        </p:nvSpPr>
        <p:spPr bwMode="black"/>
        <p:txBody>
          <a:bodyPr/>
          <a:lstStyle/>
          <a:p>
            <a:fld id="{7F519661-29C3-4FE0-9FC3-375A85A42C46}" type="datetime1">
              <a:rPr lang="en-US" smtClean="0"/>
              <a:t>3/13/2025</a:t>
            </a:fld>
            <a:endParaRPr lang="en-US" dirty="0"/>
          </a:p>
        </p:txBody>
      </p:sp>
      <p:sp>
        <p:nvSpPr>
          <p:cNvPr id="20"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5" name="Slide Number Placeholder 4"/>
          <p:cNvSpPr>
            <a:spLocks noGrp="1"/>
          </p:cNvSpPr>
          <p:nvPr>
            <p:ph type="sldNum" sz="quarter" idx="12"/>
          </p:nvPr>
        </p:nvSpPr>
        <p:spPr bwMode="black"/>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34532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eam Page 2 Up White BG Horizontal">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bwMode="auto">
          <a:xfrm>
            <a:off x="0" y="-1"/>
            <a:ext cx="12192000" cy="1216025"/>
          </a:xfrm>
          <a:solidFill>
            <a:schemeClr val="accent1"/>
          </a:solidFill>
        </p:spPr>
        <p:txBody>
          <a:bodyPr lIns="822960" rIns="822960">
            <a:normAutofit/>
          </a:bodyPr>
          <a:lstStyle>
            <a:lvl1pPr algn="l">
              <a:defRPr sz="3600">
                <a:solidFill>
                  <a:schemeClr val="bg1"/>
                </a:solidFill>
              </a:defRPr>
            </a:lvl1pPr>
          </a:lstStyle>
          <a:p>
            <a:r>
              <a:rPr lang="en-US" dirty="0"/>
              <a:t>Click to edit title</a:t>
            </a:r>
          </a:p>
        </p:txBody>
      </p:sp>
      <p:sp>
        <p:nvSpPr>
          <p:cNvPr id="8" name="Rectangle 7"/>
          <p:cNvSpPr/>
          <p:nvPr userDrawn="1"/>
        </p:nvSpPr>
        <p:spPr bwMode="auto">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Picture Placeholder 2"/>
          <p:cNvSpPr>
            <a:spLocks noGrp="1"/>
          </p:cNvSpPr>
          <p:nvPr>
            <p:ph type="pic" sz="quarter" idx="13" hasCustomPrompt="1"/>
          </p:nvPr>
        </p:nvSpPr>
        <p:spPr bwMode="gray">
          <a:xfrm>
            <a:off x="806332" y="2800328"/>
            <a:ext cx="1858809" cy="1858809"/>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5" name="Text Placeholder 3"/>
          <p:cNvSpPr>
            <a:spLocks noGrp="1"/>
          </p:cNvSpPr>
          <p:nvPr>
            <p:ph type="body" sz="quarter" idx="16"/>
          </p:nvPr>
        </p:nvSpPr>
        <p:spPr bwMode="black">
          <a:xfrm>
            <a:off x="2876550" y="2800329"/>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16" name="Picture Placeholder 2"/>
          <p:cNvSpPr>
            <a:spLocks noGrp="1"/>
          </p:cNvSpPr>
          <p:nvPr>
            <p:ph type="pic" sz="quarter" idx="17" hasCustomPrompt="1"/>
          </p:nvPr>
        </p:nvSpPr>
        <p:spPr bwMode="gray">
          <a:xfrm>
            <a:off x="6199805" y="2800328"/>
            <a:ext cx="1858809" cy="1858809"/>
          </a:xfrm>
          <a:prstGeom prst="rect">
            <a:avLst/>
          </a:prstGeom>
          <a:solidFill>
            <a:schemeClr val="bg1"/>
          </a:solidFill>
          <a:ln w="28575">
            <a:noFill/>
          </a:ln>
        </p:spPr>
        <p:txBody>
          <a:bodyPr anchor="ctr">
            <a:normAutofit/>
          </a:bodyPr>
          <a:lstStyle>
            <a:lvl1pPr marL="0" indent="0" algn="ctr">
              <a:buNone/>
              <a:defRPr sz="1800"/>
            </a:lvl1pPr>
          </a:lstStyle>
          <a:p>
            <a:r>
              <a:rPr lang="en-US" dirty="0"/>
              <a:t>Click Icon to add picture</a:t>
            </a:r>
          </a:p>
        </p:txBody>
      </p:sp>
      <p:sp>
        <p:nvSpPr>
          <p:cNvPr id="17" name="Text Placeholder 3"/>
          <p:cNvSpPr>
            <a:spLocks noGrp="1"/>
          </p:cNvSpPr>
          <p:nvPr>
            <p:ph type="body" sz="quarter" idx="18"/>
          </p:nvPr>
        </p:nvSpPr>
        <p:spPr bwMode="black">
          <a:xfrm>
            <a:off x="8270023" y="2800329"/>
            <a:ext cx="2866328" cy="1858809"/>
          </a:xfrm>
        </p:spPr>
        <p:txBody>
          <a:bodyPr anchor="ctr">
            <a:noAutofit/>
          </a:bodyPr>
          <a:lstStyle>
            <a:lvl1pPr marL="0" indent="0">
              <a:spcBef>
                <a:spcPts val="0"/>
              </a:spcBef>
              <a:buFont typeface="Arial" panose="020B0604020202020204" pitchFamily="34" charset="0"/>
              <a:buNone/>
              <a:defRPr sz="1800"/>
            </a:lvl1pPr>
            <a:lvl2pPr marL="457200" indent="0">
              <a:buFont typeface="Arial" panose="020B0604020202020204" pitchFamily="34" charset="0"/>
              <a:buNone/>
              <a:defRPr sz="1800"/>
            </a:lvl2pPr>
            <a:lvl3pPr marL="914400" indent="0">
              <a:buFont typeface="Arial" panose="020B0604020202020204" pitchFamily="34" charset="0"/>
              <a:buNone/>
              <a:defRPr sz="1800"/>
            </a:lvl3pPr>
            <a:lvl4pPr marL="1371600" indent="0">
              <a:buFont typeface="Arial" panose="020B0604020202020204" pitchFamily="34" charset="0"/>
              <a:buNone/>
              <a:defRPr sz="1800"/>
            </a:lvl4pPr>
            <a:lvl5pPr marL="1828800" indent="0">
              <a:buFont typeface="Arial" panose="020B0604020202020204" pitchFamily="34" charset="0"/>
              <a:buNone/>
              <a:defRPr sz="1800"/>
            </a:lvl5pPr>
          </a:lstStyle>
          <a:p>
            <a:pPr lvl="0"/>
            <a:r>
              <a:rPr lang="en-US"/>
              <a:t>Click to edit Master text styles</a:t>
            </a:r>
          </a:p>
        </p:txBody>
      </p:sp>
      <p:sp>
        <p:nvSpPr>
          <p:cNvPr id="4" name="Date Placeholder 3"/>
          <p:cNvSpPr>
            <a:spLocks noGrp="1"/>
          </p:cNvSpPr>
          <p:nvPr>
            <p:ph type="dt" sz="half" idx="10"/>
          </p:nvPr>
        </p:nvSpPr>
        <p:spPr bwMode="black"/>
        <p:txBody>
          <a:bodyPr/>
          <a:lstStyle/>
          <a:p>
            <a:fld id="{0366E0EA-2D80-452F-9963-33FA7A36BC09}" type="datetime1">
              <a:rPr lang="en-US" smtClean="0"/>
              <a:t>3/13/2025</a:t>
            </a:fld>
            <a:endParaRPr lang="en-US" dirty="0"/>
          </a:p>
        </p:txBody>
      </p:sp>
      <p:sp>
        <p:nvSpPr>
          <p:cNvPr id="20"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6" name="Slide Number Placeholder 5"/>
          <p:cNvSpPr>
            <a:spLocks noGrp="1"/>
          </p:cNvSpPr>
          <p:nvPr>
            <p:ph type="sldNum" sz="quarter" idx="12"/>
          </p:nvPr>
        </p:nvSpPr>
        <p:spPr bwMode="black"/>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9228129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ig Image - Red Title">
    <p:bg>
      <p:bgPr>
        <a:solidFill>
          <a:schemeClr val="bg1"/>
        </a:solidFill>
        <a:effectLst/>
      </p:bgPr>
    </p:bg>
    <p:spTree>
      <p:nvGrpSpPr>
        <p:cNvPr id="1" name=""/>
        <p:cNvGrpSpPr/>
        <p:nvPr/>
      </p:nvGrpSpPr>
      <p:grpSpPr>
        <a:xfrm>
          <a:off x="0" y="0"/>
          <a:ext cx="0" cy="0"/>
          <a:chOff x="0" y="0"/>
          <a:chExt cx="0" cy="0"/>
        </a:xfrm>
      </p:grpSpPr>
      <p:sp>
        <p:nvSpPr>
          <p:cNvPr id="4" name="Picture Placeholder 12"/>
          <p:cNvSpPr>
            <a:spLocks noGrp="1"/>
          </p:cNvSpPr>
          <p:nvPr>
            <p:ph type="pic" sz="quarter" idx="10"/>
          </p:nvPr>
        </p:nvSpPr>
        <p:spPr bwMode="gray">
          <a:xfrm>
            <a:off x="0" y="2"/>
            <a:ext cx="12192000" cy="6857998"/>
          </a:xfrm>
        </p:spPr>
        <p:txBody>
          <a:bodyPr/>
          <a:lstStyle/>
          <a:p>
            <a:r>
              <a:rPr lang="en-US"/>
              <a:t>Click icon to add picture</a:t>
            </a:r>
          </a:p>
        </p:txBody>
      </p:sp>
      <p:sp>
        <p:nvSpPr>
          <p:cNvPr id="9" name="Title 1"/>
          <p:cNvSpPr>
            <a:spLocks noGrp="1"/>
          </p:cNvSpPr>
          <p:nvPr>
            <p:ph type="title" hasCustomPrompt="1"/>
          </p:nvPr>
        </p:nvSpPr>
        <p:spPr bwMode="auto">
          <a:xfrm>
            <a:off x="1" y="5638801"/>
            <a:ext cx="12192000" cy="1219200"/>
          </a:xfrm>
          <a:solidFill>
            <a:srgbClr val="003865">
              <a:alpha val="87843"/>
            </a:srgbClr>
          </a:solidFill>
        </p:spPr>
        <p:txBody>
          <a:bodyPr>
            <a:normAutofit/>
          </a:bodyPr>
          <a:lstStyle>
            <a:lvl1pPr algn="ctr">
              <a:defRPr sz="3600">
                <a:solidFill>
                  <a:schemeClr val="bg1"/>
                </a:solidFill>
              </a:defRPr>
            </a:lvl1pPr>
          </a:lstStyle>
          <a:p>
            <a:r>
              <a:rPr lang="en-US" dirty="0"/>
              <a:t>Click to edit title</a:t>
            </a:r>
          </a:p>
        </p:txBody>
      </p:sp>
    </p:spTree>
    <p:extLst>
      <p:ext uri="{BB962C8B-B14F-4D97-AF65-F5344CB8AC3E}">
        <p14:creationId xmlns:p14="http://schemas.microsoft.com/office/powerpoint/2010/main" val="1045112619"/>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Big Image - Black Title">
    <p:bg>
      <p:bgPr>
        <a:solidFill>
          <a:schemeClr val="bg1"/>
        </a:solidFill>
        <a:effectLst/>
      </p:bgPr>
    </p:bg>
    <p:spTree>
      <p:nvGrpSpPr>
        <p:cNvPr id="1" name=""/>
        <p:cNvGrpSpPr/>
        <p:nvPr/>
      </p:nvGrpSpPr>
      <p:grpSpPr>
        <a:xfrm>
          <a:off x="0" y="0"/>
          <a:ext cx="0" cy="0"/>
          <a:chOff x="0" y="0"/>
          <a:chExt cx="0" cy="0"/>
        </a:xfrm>
      </p:grpSpPr>
      <p:sp>
        <p:nvSpPr>
          <p:cNvPr id="4" name="Picture Placeholder 12"/>
          <p:cNvSpPr>
            <a:spLocks noGrp="1"/>
          </p:cNvSpPr>
          <p:nvPr>
            <p:ph type="pic" sz="quarter" idx="10"/>
          </p:nvPr>
        </p:nvSpPr>
        <p:spPr bwMode="gray">
          <a:xfrm>
            <a:off x="0" y="2"/>
            <a:ext cx="12192000" cy="6857999"/>
          </a:xfrm>
        </p:spPr>
        <p:txBody>
          <a:bodyPr/>
          <a:lstStyle/>
          <a:p>
            <a:r>
              <a:rPr lang="en-US"/>
              <a:t>Click icon to add picture</a:t>
            </a:r>
          </a:p>
        </p:txBody>
      </p:sp>
      <p:sp>
        <p:nvSpPr>
          <p:cNvPr id="9" name="Title 1"/>
          <p:cNvSpPr>
            <a:spLocks noGrp="1"/>
          </p:cNvSpPr>
          <p:nvPr>
            <p:ph type="title" hasCustomPrompt="1"/>
          </p:nvPr>
        </p:nvSpPr>
        <p:spPr bwMode="gray">
          <a:xfrm>
            <a:off x="1" y="5638801"/>
            <a:ext cx="12192000" cy="1219200"/>
          </a:xfrm>
          <a:solidFill>
            <a:srgbClr val="0D0D0D">
              <a:alpha val="87843"/>
            </a:srgbClr>
          </a:solidFill>
        </p:spPr>
        <p:txBody>
          <a:bodyPr>
            <a:normAutofit/>
          </a:bodyPr>
          <a:lstStyle>
            <a:lvl1pPr algn="ctr">
              <a:defRPr sz="3600">
                <a:solidFill>
                  <a:schemeClr val="bg1"/>
                </a:solidFill>
              </a:defRPr>
            </a:lvl1pPr>
          </a:lstStyle>
          <a:p>
            <a:r>
              <a:rPr lang="en-US" dirty="0"/>
              <a:t>Click to edit title</a:t>
            </a:r>
          </a:p>
        </p:txBody>
      </p:sp>
    </p:spTree>
    <p:extLst>
      <p:ext uri="{BB962C8B-B14F-4D97-AF65-F5344CB8AC3E}">
        <p14:creationId xmlns:p14="http://schemas.microsoft.com/office/powerpoint/2010/main" val="3297887301"/>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ig Image - Blue Title">
    <p:bg>
      <p:bgPr>
        <a:solidFill>
          <a:schemeClr val="bg1"/>
        </a:solidFill>
        <a:effectLst/>
      </p:bgPr>
    </p:bg>
    <p:spTree>
      <p:nvGrpSpPr>
        <p:cNvPr id="1" name=""/>
        <p:cNvGrpSpPr/>
        <p:nvPr/>
      </p:nvGrpSpPr>
      <p:grpSpPr>
        <a:xfrm>
          <a:off x="0" y="0"/>
          <a:ext cx="0" cy="0"/>
          <a:chOff x="0" y="0"/>
          <a:chExt cx="0" cy="0"/>
        </a:xfrm>
      </p:grpSpPr>
      <p:sp>
        <p:nvSpPr>
          <p:cNvPr id="4" name="Picture Placeholder 12"/>
          <p:cNvSpPr>
            <a:spLocks noGrp="1"/>
          </p:cNvSpPr>
          <p:nvPr>
            <p:ph type="pic" sz="quarter" idx="10"/>
          </p:nvPr>
        </p:nvSpPr>
        <p:spPr bwMode="gray">
          <a:xfrm>
            <a:off x="0" y="2"/>
            <a:ext cx="12192000" cy="6857999"/>
          </a:xfrm>
        </p:spPr>
        <p:txBody>
          <a:bodyPr/>
          <a:lstStyle/>
          <a:p>
            <a:r>
              <a:rPr lang="en-US"/>
              <a:t>Click icon to add picture</a:t>
            </a:r>
          </a:p>
        </p:txBody>
      </p:sp>
      <p:sp>
        <p:nvSpPr>
          <p:cNvPr id="9" name="Title 1"/>
          <p:cNvSpPr>
            <a:spLocks noGrp="1"/>
          </p:cNvSpPr>
          <p:nvPr>
            <p:ph type="title" hasCustomPrompt="1"/>
          </p:nvPr>
        </p:nvSpPr>
        <p:spPr bwMode="auto">
          <a:xfrm>
            <a:off x="1" y="5638800"/>
            <a:ext cx="12192000" cy="1219200"/>
          </a:xfrm>
          <a:solidFill>
            <a:srgbClr val="78BE21">
              <a:alpha val="87843"/>
            </a:srgbClr>
          </a:solidFill>
        </p:spPr>
        <p:txBody>
          <a:bodyPr>
            <a:normAutofit/>
          </a:bodyPr>
          <a:lstStyle>
            <a:lvl1pPr algn="ctr">
              <a:defRPr sz="3600">
                <a:solidFill>
                  <a:schemeClr val="tx2"/>
                </a:solidFill>
              </a:defRPr>
            </a:lvl1pPr>
          </a:lstStyle>
          <a:p>
            <a:r>
              <a:rPr lang="en-US" dirty="0"/>
              <a:t>Click to edit title</a:t>
            </a:r>
          </a:p>
        </p:txBody>
      </p:sp>
    </p:spTree>
    <p:extLst>
      <p:ext uri="{BB962C8B-B14F-4D97-AF65-F5344CB8AC3E}">
        <p14:creationId xmlns:p14="http://schemas.microsoft.com/office/powerpoint/2010/main" val="1634237328"/>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de - Gray Background">
    <p:bg bwMode="auto">
      <p:bgPr>
        <a:gradFill>
          <a:gsLst>
            <a:gs pos="100000">
              <a:srgbClr val="BFBFBF"/>
            </a:gs>
            <a:gs pos="53000">
              <a:srgbClr val="F5F5F5"/>
            </a:gs>
            <a:gs pos="78000">
              <a:srgbClr val="E8E8E8"/>
            </a:gs>
          </a:gsLst>
          <a:path path="circle">
            <a:fillToRect l="50000" t="50000" r="50000" b="50000"/>
          </a:path>
        </a:gradFill>
        <a:effectLst/>
      </p:bgPr>
    </p:bg>
    <p:spTree>
      <p:nvGrpSpPr>
        <p:cNvPr id="1" name=""/>
        <p:cNvGrpSpPr/>
        <p:nvPr/>
      </p:nvGrpSpPr>
      <p:grpSpPr>
        <a:xfrm>
          <a:off x="0" y="0"/>
          <a:ext cx="0" cy="0"/>
          <a:chOff x="0" y="0"/>
          <a:chExt cx="0" cy="0"/>
        </a:xfrm>
      </p:grpSpPr>
      <p:sp>
        <p:nvSpPr>
          <p:cNvPr id="12" name="Rectangle 11"/>
          <p:cNvSpPr/>
          <p:nvPr userDrawn="1"/>
        </p:nvSpPr>
        <p:spPr bwMode="white">
          <a:xfrm>
            <a:off x="0" y="0"/>
            <a:ext cx="12192000" cy="1159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p:cNvSpPr>
            <a:spLocks noGrp="1"/>
          </p:cNvSpPr>
          <p:nvPr>
            <p:ph type="title" hasCustomPrompt="1"/>
          </p:nvPr>
        </p:nvSpPr>
        <p:spPr bwMode="black">
          <a:xfrm>
            <a:off x="838200" y="152400"/>
            <a:ext cx="10515600" cy="914400"/>
          </a:xfrm>
        </p:spPr>
        <p:txBody>
          <a:bodyPr>
            <a:normAutofit/>
          </a:bodyPr>
          <a:lstStyle>
            <a:lvl1pPr algn="l">
              <a:defRPr sz="3600">
                <a:solidFill>
                  <a:schemeClr val="accent1"/>
                </a:solidFill>
              </a:defRPr>
            </a:lvl1pPr>
          </a:lstStyle>
          <a:p>
            <a:r>
              <a:rPr lang="en-US" dirty="0"/>
              <a:t>Code Demo (Click to Edit)</a:t>
            </a:r>
          </a:p>
        </p:txBody>
      </p:sp>
      <p:sp>
        <p:nvSpPr>
          <p:cNvPr id="10" name="Table Placeholder 8"/>
          <p:cNvSpPr>
            <a:spLocks noGrp="1"/>
          </p:cNvSpPr>
          <p:nvPr>
            <p:ph type="tbl" sz="quarter" idx="13"/>
          </p:nvPr>
        </p:nvSpPr>
        <p:spPr bwMode="gray">
          <a:xfrm>
            <a:off x="2032000" y="2233262"/>
            <a:ext cx="8128000" cy="2966751"/>
          </a:xfrm>
        </p:spPr>
        <p:txBody>
          <a:bodyPr/>
          <a:lstStyle/>
          <a:p>
            <a:r>
              <a:rPr lang="en-US"/>
              <a:t>Click icon to add table</a:t>
            </a:r>
          </a:p>
        </p:txBody>
      </p:sp>
      <p:sp>
        <p:nvSpPr>
          <p:cNvPr id="8" name="Date Placeholder 4"/>
          <p:cNvSpPr>
            <a:spLocks noGrp="1"/>
          </p:cNvSpPr>
          <p:nvPr>
            <p:ph type="dt" sz="half" idx="11"/>
          </p:nvPr>
        </p:nvSpPr>
        <p:spPr bwMode="black">
          <a:xfrm>
            <a:off x="838200" y="6356350"/>
            <a:ext cx="1358590" cy="365125"/>
          </a:xfrm>
        </p:spPr>
        <p:txBody>
          <a:bodyPr/>
          <a:lstStyle/>
          <a:p>
            <a:fld id="{06B78D62-7A3F-4136-9CF2-CB03510DA06A}" type="datetime1">
              <a:rPr lang="en-US" smtClean="0"/>
              <a:t>3/13/2025</a:t>
            </a:fld>
            <a:endParaRPr lang="en-US" dirty="0"/>
          </a:p>
        </p:txBody>
      </p:sp>
      <p:sp>
        <p:nvSpPr>
          <p:cNvPr id="7"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9" name="Slide Number Placeholder 6"/>
          <p:cNvSpPr>
            <a:spLocks noGrp="1"/>
          </p:cNvSpPr>
          <p:nvPr>
            <p:ph type="sldNum" sz="quarter" idx="12"/>
          </p:nvPr>
        </p:nvSpPr>
        <p:spPr bwMode="black">
          <a:xfrm>
            <a:off x="9891132" y="6356350"/>
            <a:ext cx="1462668" cy="365125"/>
          </a:xfr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490615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7_Title and Content (Solid Dark)">
    <p:bg bwMode="black">
      <p:bgPr>
        <a:gradFill>
          <a:gsLst>
            <a:gs pos="100000">
              <a:schemeClr val="tx1">
                <a:lumMod val="80000"/>
              </a:schemeClr>
            </a:gs>
            <a:gs pos="63000">
              <a:schemeClr val="tx1"/>
            </a:gs>
            <a:gs pos="86000">
              <a:schemeClr val="tx1">
                <a:lumMod val="9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2" name="Rectangle 11"/>
          <p:cNvSpPr/>
          <p:nvPr userDrawn="1"/>
        </p:nvSpPr>
        <p:spPr bwMode="white">
          <a:xfrm>
            <a:off x="0" y="0"/>
            <a:ext cx="12192000" cy="1159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p:cNvSpPr>
            <a:spLocks noGrp="1"/>
          </p:cNvSpPr>
          <p:nvPr>
            <p:ph type="title" hasCustomPrompt="1"/>
          </p:nvPr>
        </p:nvSpPr>
        <p:spPr bwMode="black">
          <a:xfrm>
            <a:off x="838200" y="152400"/>
            <a:ext cx="10515600" cy="914400"/>
          </a:xfrm>
        </p:spPr>
        <p:txBody>
          <a:bodyPr>
            <a:normAutofit/>
          </a:bodyPr>
          <a:lstStyle>
            <a:lvl1pPr algn="l">
              <a:defRPr sz="3600">
                <a:solidFill>
                  <a:schemeClr val="accent1"/>
                </a:solidFill>
              </a:defRPr>
            </a:lvl1pPr>
          </a:lstStyle>
          <a:p>
            <a:r>
              <a:rPr lang="en-US" dirty="0"/>
              <a:t>Code Demo (Click to Edit)</a:t>
            </a:r>
          </a:p>
        </p:txBody>
      </p:sp>
      <p:sp>
        <p:nvSpPr>
          <p:cNvPr id="14" name="Table Placeholder 8"/>
          <p:cNvSpPr>
            <a:spLocks noGrp="1"/>
          </p:cNvSpPr>
          <p:nvPr>
            <p:ph type="tbl" sz="quarter" idx="13"/>
          </p:nvPr>
        </p:nvSpPr>
        <p:spPr bwMode="gray">
          <a:xfrm>
            <a:off x="2032000" y="2233262"/>
            <a:ext cx="8128000" cy="2966751"/>
          </a:xfrm>
        </p:spPr>
        <p:txBody>
          <a:bodyPr/>
          <a:lstStyle>
            <a:lvl1pPr>
              <a:buClr>
                <a:schemeClr val="accent2"/>
              </a:buClr>
              <a:defRPr>
                <a:solidFill>
                  <a:schemeClr val="bg1"/>
                </a:solidFill>
              </a:defRPr>
            </a:lvl1pPr>
          </a:lstStyle>
          <a:p>
            <a:r>
              <a:rPr lang="en-US"/>
              <a:t>Click icon to add table</a:t>
            </a:r>
            <a:endParaRPr lang="en-US" dirty="0"/>
          </a:p>
        </p:txBody>
      </p:sp>
      <p:sp>
        <p:nvSpPr>
          <p:cNvPr id="8"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F4B91AA0-3BA7-4036-A3DA-317C6C4FFA29}" type="datetime1">
              <a:rPr lang="en-US" smtClean="0"/>
              <a:t>3/13/2025</a:t>
            </a:fld>
            <a:endParaRPr lang="en-US" dirty="0"/>
          </a:p>
        </p:txBody>
      </p:sp>
      <p:sp>
        <p:nvSpPr>
          <p:cNvPr id="7"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Optional Tagline Goes Here </a:t>
            </a:r>
            <a:r>
              <a:rPr lang="en-US" dirty="0">
                <a:solidFill>
                  <a:schemeClr val="accent2"/>
                </a:solidFill>
              </a:rPr>
              <a:t>|</a:t>
            </a:r>
            <a:r>
              <a:rPr lang="en-US" dirty="0"/>
              <a:t> www.dli.mn.gov</a:t>
            </a:r>
          </a:p>
        </p:txBody>
      </p:sp>
      <p:sp>
        <p:nvSpPr>
          <p:cNvPr id="9"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13051284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5_Title and Content (Solid Dark)">
    <p:bg bwMode="black">
      <p:bgPr>
        <a:gradFill>
          <a:gsLst>
            <a:gs pos="100000">
              <a:schemeClr val="tx2">
                <a:lumMod val="95000"/>
                <a:lumOff val="5000"/>
              </a:schemeClr>
            </a:gs>
            <a:gs pos="45000">
              <a:schemeClr val="tx2">
                <a:lumMod val="85000"/>
                <a:lumOff val="15000"/>
              </a:schemeClr>
            </a:gs>
            <a:gs pos="86000">
              <a:schemeClr val="tx2">
                <a:lumMod val="90000"/>
                <a:lumOff val="1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3" name="Title 1"/>
          <p:cNvSpPr>
            <a:spLocks noGrp="1"/>
          </p:cNvSpPr>
          <p:nvPr>
            <p:ph type="title" hasCustomPrompt="1"/>
          </p:nvPr>
        </p:nvSpPr>
        <p:spPr bwMode="white">
          <a:xfrm>
            <a:off x="815897" y="287066"/>
            <a:ext cx="3521927" cy="2734914"/>
          </a:xfrm>
        </p:spPr>
        <p:txBody>
          <a:bodyPr/>
          <a:lstStyle>
            <a:lvl1pPr>
              <a:defRPr b="0">
                <a:solidFill>
                  <a:schemeClr val="accent2"/>
                </a:solidFill>
              </a:defRPr>
            </a:lvl1pPr>
          </a:lstStyle>
          <a:p>
            <a:r>
              <a:rPr lang="en-US" dirty="0"/>
              <a:t>Click to edit title</a:t>
            </a:r>
          </a:p>
        </p:txBody>
      </p:sp>
      <p:sp>
        <p:nvSpPr>
          <p:cNvPr id="15" name="Text Placeholder 3"/>
          <p:cNvSpPr>
            <a:spLocks noGrp="1"/>
          </p:cNvSpPr>
          <p:nvPr>
            <p:ph type="body" sz="quarter" idx="13"/>
          </p:nvPr>
        </p:nvSpPr>
        <p:spPr bwMode="white">
          <a:xfrm>
            <a:off x="815975" y="3211513"/>
            <a:ext cx="3521849" cy="2475609"/>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4976787" y="504855"/>
            <a:ext cx="9618920" cy="5413315"/>
          </a:xfrm>
          <a:prstGeom prst="rect">
            <a:avLst/>
          </a:prstGeom>
          <a:ln>
            <a:noFill/>
          </a:ln>
          <a:effectLst>
            <a:outerShdw blurRad="292100" dist="139700" dir="2700000" algn="tl" rotWithShape="0">
              <a:srgbClr val="333333">
                <a:alpha val="65000"/>
              </a:srgbClr>
            </a:outerShdw>
          </a:effectLst>
        </p:spPr>
      </p:pic>
      <p:sp>
        <p:nvSpPr>
          <p:cNvPr id="16" name="Picture Placeholder 12" descr="Screenshot"/>
          <p:cNvSpPr>
            <a:spLocks noGrp="1"/>
          </p:cNvSpPr>
          <p:nvPr>
            <p:ph type="pic" sz="quarter" idx="10" hasCustomPrompt="1"/>
          </p:nvPr>
        </p:nvSpPr>
        <p:spPr bwMode="gray">
          <a:xfrm>
            <a:off x="4976787" y="1067565"/>
            <a:ext cx="9516215" cy="4850604"/>
          </a:xfrm>
        </p:spPr>
        <p:txBody>
          <a:bodyPr/>
          <a:lstStyle>
            <a:lvl1pPr>
              <a:defRPr/>
            </a:lvl1pPr>
          </a:lstStyle>
          <a:p>
            <a:r>
              <a:rPr lang="en-US" dirty="0"/>
              <a:t>Click icon to insert screenshot</a:t>
            </a:r>
          </a:p>
        </p:txBody>
      </p:sp>
      <p:sp>
        <p:nvSpPr>
          <p:cNvPr id="8"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F4B91AA0-3BA7-4036-A3DA-317C6C4FFA29}" type="datetime1">
              <a:rPr lang="en-US" smtClean="0"/>
              <a:t>3/13/2025</a:t>
            </a:fld>
            <a:endParaRPr lang="en-US" dirty="0"/>
          </a:p>
        </p:txBody>
      </p:sp>
      <p:sp>
        <p:nvSpPr>
          <p:cNvPr id="7"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9"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7556012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6_Title and Content (Solid Dark)">
    <p:bg bwMode="black">
      <p:bgPr>
        <a:gradFill>
          <a:gsLst>
            <a:gs pos="100000">
              <a:schemeClr val="tx2">
                <a:lumMod val="95000"/>
                <a:lumOff val="5000"/>
              </a:schemeClr>
            </a:gs>
            <a:gs pos="45000">
              <a:schemeClr val="tx2">
                <a:lumMod val="85000"/>
                <a:lumOff val="15000"/>
              </a:schemeClr>
            </a:gs>
            <a:gs pos="86000">
              <a:schemeClr val="tx2">
                <a:lumMod val="90000"/>
                <a:lumOff val="1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Title 1"/>
          <p:cNvSpPr>
            <a:spLocks noGrp="1"/>
          </p:cNvSpPr>
          <p:nvPr>
            <p:ph type="title" hasCustomPrompt="1"/>
          </p:nvPr>
        </p:nvSpPr>
        <p:spPr bwMode="white">
          <a:xfrm>
            <a:off x="838200" y="152400"/>
            <a:ext cx="10515600" cy="914400"/>
          </a:xfrm>
        </p:spPr>
        <p:txBody>
          <a:bodyPr>
            <a:normAutofit/>
          </a:bodyPr>
          <a:lstStyle>
            <a:lvl1pPr algn="l">
              <a:defRPr sz="3600">
                <a:solidFill>
                  <a:schemeClr val="accent2"/>
                </a:solidFill>
              </a:defRPr>
            </a:lvl1pPr>
          </a:lstStyle>
          <a:p>
            <a:r>
              <a:rPr lang="en-US" dirty="0"/>
              <a:t>Click to edit title</a:t>
            </a:r>
          </a:p>
        </p:txBody>
      </p:sp>
      <p:sp>
        <p:nvSpPr>
          <p:cNvPr id="11" name="Text Placeholder 3"/>
          <p:cNvSpPr>
            <a:spLocks noGrp="1"/>
          </p:cNvSpPr>
          <p:nvPr>
            <p:ph type="body" sz="quarter" idx="13"/>
          </p:nvPr>
        </p:nvSpPr>
        <p:spPr bwMode="white">
          <a:xfrm>
            <a:off x="815895" y="1365203"/>
            <a:ext cx="10555696" cy="1567183"/>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1373458" y="3222702"/>
            <a:ext cx="9387470" cy="5283060"/>
          </a:xfrm>
          <a:prstGeom prst="rect">
            <a:avLst/>
          </a:prstGeom>
          <a:ln>
            <a:noFill/>
          </a:ln>
          <a:effectLst>
            <a:outerShdw blurRad="292100" dist="139700" dir="2700000" algn="tl" rotWithShape="0">
              <a:srgbClr val="333333">
                <a:alpha val="65000"/>
              </a:srgbClr>
            </a:outerShdw>
          </a:effectLst>
        </p:spPr>
      </p:pic>
      <p:sp>
        <p:nvSpPr>
          <p:cNvPr id="17" name="Picture Placeholder 12" descr="Screenshot"/>
          <p:cNvSpPr>
            <a:spLocks noGrp="1"/>
          </p:cNvSpPr>
          <p:nvPr>
            <p:ph type="pic" sz="quarter" idx="10" hasCustomPrompt="1"/>
          </p:nvPr>
        </p:nvSpPr>
        <p:spPr bwMode="gray">
          <a:xfrm>
            <a:off x="1373459" y="3771871"/>
            <a:ext cx="9287236" cy="4733889"/>
          </a:xfrm>
        </p:spPr>
        <p:txBody>
          <a:bodyPr/>
          <a:lstStyle>
            <a:lvl1pPr>
              <a:defRPr/>
            </a:lvl1pPr>
          </a:lstStyle>
          <a:p>
            <a:r>
              <a:rPr lang="en-US" dirty="0"/>
              <a:t>Click icon to insert screenshot</a:t>
            </a:r>
          </a:p>
        </p:txBody>
      </p:sp>
      <p:sp>
        <p:nvSpPr>
          <p:cNvPr id="6" name="Date Placeholder 3"/>
          <p:cNvSpPr>
            <a:spLocks noGrp="1"/>
          </p:cNvSpPr>
          <p:nvPr>
            <p:ph type="dt" sz="half" idx="11"/>
          </p:nvPr>
        </p:nvSpPr>
        <p:spPr bwMode="white">
          <a:xfrm>
            <a:off x="838200" y="6356350"/>
            <a:ext cx="1358590" cy="365125"/>
          </a:xfrm>
        </p:spPr>
        <p:txBody>
          <a:bodyPr/>
          <a:lstStyle/>
          <a:p>
            <a:fld id="{5CAE31FF-A086-40D5-909F-A9E138181237}" type="datetime1">
              <a:rPr lang="en-US" smtClean="0"/>
              <a:t>3/13/2025</a:t>
            </a:fld>
            <a:endParaRPr lang="en-US" dirty="0"/>
          </a:p>
        </p:txBody>
      </p:sp>
      <p:sp>
        <p:nvSpPr>
          <p:cNvPr id="7"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Optional Tagline Goes Here </a:t>
            </a:r>
            <a:r>
              <a:rPr lang="en-US" dirty="0">
                <a:solidFill>
                  <a:schemeClr val="accent1"/>
                </a:solidFill>
              </a:rPr>
              <a:t>|</a:t>
            </a:r>
            <a:r>
              <a:rPr lang="en-US" dirty="0"/>
              <a:t> www.dli.mn.gov</a:t>
            </a:r>
          </a:p>
        </p:txBody>
      </p:sp>
      <p:sp>
        <p:nvSpPr>
          <p:cNvPr id="8" name="Slide Number Placeholder 5"/>
          <p:cNvSpPr>
            <a:spLocks noGrp="1"/>
          </p:cNvSpPr>
          <p:nvPr>
            <p:ph type="sldNum" sz="quarter" idx="12"/>
          </p:nvPr>
        </p:nvSpPr>
        <p:spPr bwMode="white">
          <a:xfrm>
            <a:off x="9891132" y="6356350"/>
            <a:ext cx="1462668" cy="365125"/>
          </a:xfr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6399159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creenshot Light Background Horizontal">
    <p:bg bwMode="auto">
      <p:bgPr>
        <a:gradFill>
          <a:gsLst>
            <a:gs pos="100000">
              <a:srgbClr val="BFBFBF"/>
            </a:gs>
            <a:gs pos="53000">
              <a:srgbClr val="F5F5F5"/>
            </a:gs>
            <a:gs pos="78000">
              <a:srgbClr val="E8E8E8"/>
            </a:gs>
          </a:gsLst>
          <a:path path="circle">
            <a:fillToRect l="50000" t="50000" r="50000" b="50000"/>
          </a:path>
        </a:gradFill>
        <a:effectLst/>
      </p:bgPr>
    </p:bg>
    <p:spTree>
      <p:nvGrpSpPr>
        <p:cNvPr id="1" name=""/>
        <p:cNvGrpSpPr/>
        <p:nvPr/>
      </p:nvGrpSpPr>
      <p:grpSpPr>
        <a:xfrm>
          <a:off x="0" y="0"/>
          <a:ext cx="0" cy="0"/>
          <a:chOff x="0" y="0"/>
          <a:chExt cx="0" cy="0"/>
        </a:xfrm>
      </p:grpSpPr>
      <p:sp>
        <p:nvSpPr>
          <p:cNvPr id="3" name="Title 1"/>
          <p:cNvSpPr>
            <a:spLocks noGrp="1"/>
          </p:cNvSpPr>
          <p:nvPr>
            <p:ph type="title" hasCustomPrompt="1"/>
          </p:nvPr>
        </p:nvSpPr>
        <p:spPr bwMode="black">
          <a:xfrm>
            <a:off x="815897" y="287066"/>
            <a:ext cx="3521927" cy="2734914"/>
          </a:xfrm>
        </p:spPr>
        <p:txBody>
          <a:bodyPr/>
          <a:lstStyle>
            <a:lvl1pPr>
              <a:defRPr>
                <a:solidFill>
                  <a:schemeClr val="accent1"/>
                </a:solidFill>
              </a:defRPr>
            </a:lvl1pPr>
          </a:lstStyle>
          <a:p>
            <a:r>
              <a:rPr lang="en-US" dirty="0"/>
              <a:t>Click to edit title</a:t>
            </a:r>
          </a:p>
        </p:txBody>
      </p:sp>
      <p:sp>
        <p:nvSpPr>
          <p:cNvPr id="4" name="Text Placeholder 3"/>
          <p:cNvSpPr>
            <a:spLocks noGrp="1"/>
          </p:cNvSpPr>
          <p:nvPr>
            <p:ph type="body" sz="quarter" idx="11"/>
          </p:nvPr>
        </p:nvSpPr>
        <p:spPr bwMode="black">
          <a:xfrm>
            <a:off x="815975" y="3211513"/>
            <a:ext cx="3521849" cy="2475609"/>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2" name="Pictur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4976787" y="504855"/>
            <a:ext cx="9618920" cy="5413315"/>
          </a:xfrm>
          <a:prstGeom prst="rect">
            <a:avLst/>
          </a:prstGeom>
          <a:ln>
            <a:noFill/>
          </a:ln>
          <a:effectLst>
            <a:outerShdw blurRad="292100" dist="139700" dir="2700000" algn="tl" rotWithShape="0">
              <a:srgbClr val="333333">
                <a:alpha val="65000"/>
              </a:srgbClr>
            </a:outerShdw>
          </a:effectLst>
        </p:spPr>
      </p:pic>
      <p:sp>
        <p:nvSpPr>
          <p:cNvPr id="13" name="Picture Placeholder 12" descr="Screenshot"/>
          <p:cNvSpPr>
            <a:spLocks noGrp="1"/>
          </p:cNvSpPr>
          <p:nvPr>
            <p:ph type="pic" sz="quarter" idx="10" hasCustomPrompt="1"/>
          </p:nvPr>
        </p:nvSpPr>
        <p:spPr bwMode="gray">
          <a:xfrm>
            <a:off x="4976787" y="1067565"/>
            <a:ext cx="9516215" cy="4850604"/>
          </a:xfrm>
        </p:spPr>
        <p:txBody>
          <a:bodyPr/>
          <a:lstStyle>
            <a:lvl1pPr>
              <a:defRPr/>
            </a:lvl1pPr>
          </a:lstStyle>
          <a:p>
            <a:r>
              <a:rPr lang="en-US" dirty="0"/>
              <a:t>Click icon to insert screenshot</a:t>
            </a:r>
          </a:p>
        </p:txBody>
      </p:sp>
      <p:sp>
        <p:nvSpPr>
          <p:cNvPr id="10" name="Date Placeholder 4"/>
          <p:cNvSpPr>
            <a:spLocks noGrp="1"/>
          </p:cNvSpPr>
          <p:nvPr>
            <p:ph type="dt" sz="half" idx="12"/>
          </p:nvPr>
        </p:nvSpPr>
        <p:spPr bwMode="black">
          <a:xfrm>
            <a:off x="838200" y="6356350"/>
            <a:ext cx="1358590" cy="365125"/>
          </a:xfrm>
        </p:spPr>
        <p:txBody>
          <a:bodyPr/>
          <a:lstStyle/>
          <a:p>
            <a:fld id="{5D76A200-3168-4D33-A718-3974884CE863}" type="datetime1">
              <a:rPr lang="en-US" smtClean="0"/>
              <a:t>3/13/2025</a:t>
            </a:fld>
            <a:endParaRPr lang="en-US" dirty="0"/>
          </a:p>
        </p:txBody>
      </p:sp>
      <p:sp>
        <p:nvSpPr>
          <p:cNvPr id="7"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www.dli.mn.gov</a:t>
            </a:r>
          </a:p>
        </p:txBody>
      </p:sp>
      <p:sp>
        <p:nvSpPr>
          <p:cNvPr id="11" name="Slide Number Placeholder 6"/>
          <p:cNvSpPr>
            <a:spLocks noGrp="1"/>
          </p:cNvSpPr>
          <p:nvPr>
            <p:ph type="sldNum" sz="quarter" idx="13"/>
          </p:nvPr>
        </p:nvSpPr>
        <p:spPr bwMode="black">
          <a:xfrm>
            <a:off x="9891132" y="6356350"/>
            <a:ext cx="1462668" cy="365125"/>
          </a:xfr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0090378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creenshot Light Background Vertical">
    <p:bg bwMode="auto">
      <p:bgPr>
        <a:gradFill>
          <a:gsLst>
            <a:gs pos="100000">
              <a:srgbClr val="BFBFBF"/>
            </a:gs>
            <a:gs pos="53000">
              <a:srgbClr val="F5F5F5"/>
            </a:gs>
            <a:gs pos="78000">
              <a:srgbClr val="E8E8E8"/>
            </a:gs>
          </a:gsLst>
          <a:path path="circle">
            <a:fillToRect l="50000" t="50000" r="50000" b="50000"/>
          </a:path>
        </a:gradFill>
        <a:effectLst/>
      </p:bgPr>
    </p:bg>
    <p:spTree>
      <p:nvGrpSpPr>
        <p:cNvPr id="1" name=""/>
        <p:cNvGrpSpPr/>
        <p:nvPr/>
      </p:nvGrpSpPr>
      <p:grpSpPr>
        <a:xfrm>
          <a:off x="0" y="0"/>
          <a:ext cx="0" cy="0"/>
          <a:chOff x="0" y="0"/>
          <a:chExt cx="0" cy="0"/>
        </a:xfrm>
      </p:grpSpPr>
      <p:sp>
        <p:nvSpPr>
          <p:cNvPr id="8" name="Title 1"/>
          <p:cNvSpPr>
            <a:spLocks noGrp="1"/>
          </p:cNvSpPr>
          <p:nvPr>
            <p:ph type="title" hasCustomPrompt="1"/>
          </p:nvPr>
        </p:nvSpPr>
        <p:spPr bwMode="black">
          <a:xfrm>
            <a:off x="838200" y="152400"/>
            <a:ext cx="10515600" cy="914400"/>
          </a:xfrm>
        </p:spPr>
        <p:txBody>
          <a:bodyPr>
            <a:normAutofit/>
          </a:bodyPr>
          <a:lstStyle>
            <a:lvl1pPr algn="r">
              <a:defRPr sz="3600">
                <a:solidFill>
                  <a:schemeClr val="accent1"/>
                </a:solidFill>
              </a:defRPr>
            </a:lvl1pPr>
          </a:lstStyle>
          <a:p>
            <a:r>
              <a:rPr lang="en-US" dirty="0"/>
              <a:t>Click to edit title</a:t>
            </a:r>
          </a:p>
        </p:txBody>
      </p:sp>
      <p:sp>
        <p:nvSpPr>
          <p:cNvPr id="7" name="Text Placeholder 3"/>
          <p:cNvSpPr>
            <a:spLocks noGrp="1"/>
          </p:cNvSpPr>
          <p:nvPr>
            <p:ph type="body" sz="quarter" idx="11"/>
          </p:nvPr>
        </p:nvSpPr>
        <p:spPr bwMode="black">
          <a:xfrm>
            <a:off x="815895" y="1365203"/>
            <a:ext cx="10555696" cy="1567183"/>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1373458" y="3222702"/>
            <a:ext cx="9387470" cy="5283060"/>
          </a:xfrm>
          <a:prstGeom prst="rect">
            <a:avLst/>
          </a:prstGeom>
          <a:ln>
            <a:noFill/>
          </a:ln>
          <a:effectLst>
            <a:outerShdw blurRad="292100" dist="139700" dir="2700000" algn="tl" rotWithShape="0">
              <a:srgbClr val="333333">
                <a:alpha val="65000"/>
              </a:srgbClr>
            </a:outerShdw>
          </a:effectLst>
        </p:spPr>
      </p:pic>
      <p:sp>
        <p:nvSpPr>
          <p:cNvPr id="13" name="Picture Placeholder 12"/>
          <p:cNvSpPr>
            <a:spLocks noGrp="1"/>
          </p:cNvSpPr>
          <p:nvPr>
            <p:ph type="pic" sz="quarter" idx="10" hasCustomPrompt="1"/>
          </p:nvPr>
        </p:nvSpPr>
        <p:spPr bwMode="gray">
          <a:xfrm>
            <a:off x="1373459" y="3771871"/>
            <a:ext cx="9287236" cy="4733889"/>
          </a:xfrm>
        </p:spPr>
        <p:txBody>
          <a:bodyPr/>
          <a:lstStyle>
            <a:lvl1pPr>
              <a:defRPr/>
            </a:lvl1pPr>
          </a:lstStyle>
          <a:p>
            <a:r>
              <a:rPr lang="en-US" dirty="0"/>
              <a:t>Click icon to insert screenshot</a:t>
            </a:r>
          </a:p>
        </p:txBody>
      </p:sp>
    </p:spTree>
    <p:extLst>
      <p:ext uri="{BB962C8B-B14F-4D97-AF65-F5344CB8AC3E}">
        <p14:creationId xmlns:p14="http://schemas.microsoft.com/office/powerpoint/2010/main" val="894290563"/>
      </p:ext>
    </p:extLst>
  </p:cSld>
  <p:clrMapOvr>
    <a:masterClrMapping/>
  </p:clrMapOvr>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ingle Quote Red Background">
    <p:bg bwMode="black">
      <p:bgPr>
        <a:gradFill>
          <a:gsLst>
            <a:gs pos="100000">
              <a:schemeClr val="accent1">
                <a:lumMod val="50000"/>
              </a:schemeClr>
            </a:gs>
            <a:gs pos="20000">
              <a:schemeClr val="accent1"/>
            </a:gs>
          </a:gsLst>
          <a:path path="circle">
            <a:fillToRect l="50000" t="50000" r="50000" b="50000"/>
          </a:path>
        </a:gradFill>
        <a:effectLst/>
      </p:bgPr>
    </p:bg>
    <p:spTree>
      <p:nvGrpSpPr>
        <p:cNvPr id="1" name=""/>
        <p:cNvGrpSpPr/>
        <p:nvPr/>
      </p:nvGrpSpPr>
      <p:grpSpPr>
        <a:xfrm>
          <a:off x="0" y="0"/>
          <a:ext cx="0" cy="0"/>
          <a:chOff x="0" y="0"/>
          <a:chExt cx="0" cy="0"/>
        </a:xfrm>
      </p:grpSpPr>
      <p:sp>
        <p:nvSpPr>
          <p:cNvPr id="13" name="Title 1"/>
          <p:cNvSpPr>
            <a:spLocks noGrp="1"/>
          </p:cNvSpPr>
          <p:nvPr>
            <p:ph type="title" hasCustomPrompt="1"/>
          </p:nvPr>
        </p:nvSpPr>
        <p:spPr bwMode="white">
          <a:xfrm>
            <a:off x="815897" y="287066"/>
            <a:ext cx="3521927" cy="2734914"/>
          </a:xfrm>
        </p:spPr>
        <p:txBody>
          <a:bodyPr/>
          <a:lstStyle>
            <a:lvl1pPr>
              <a:defRPr b="0">
                <a:solidFill>
                  <a:schemeClr val="accent2"/>
                </a:solidFill>
              </a:defRPr>
            </a:lvl1pPr>
          </a:lstStyle>
          <a:p>
            <a:r>
              <a:rPr lang="en-US" dirty="0"/>
              <a:t>Click to edit title</a:t>
            </a:r>
          </a:p>
        </p:txBody>
      </p:sp>
      <p:sp>
        <p:nvSpPr>
          <p:cNvPr id="16" name="Text Placeholder 3"/>
          <p:cNvSpPr>
            <a:spLocks noGrp="1"/>
          </p:cNvSpPr>
          <p:nvPr>
            <p:ph type="body" sz="quarter" idx="13"/>
          </p:nvPr>
        </p:nvSpPr>
        <p:spPr bwMode="white">
          <a:xfrm>
            <a:off x="815975" y="3211513"/>
            <a:ext cx="3521849" cy="2475609"/>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13" descr="Compute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4712851" y="434836"/>
            <a:ext cx="6828661" cy="6050713"/>
          </a:xfrm>
          <a:prstGeom prst="rect">
            <a:avLst/>
          </a:prstGeom>
          <a:effectLst>
            <a:outerShdw blurRad="76200" dir="18900000" sy="23000" kx="-1200000" algn="bl" rotWithShape="0">
              <a:prstClr val="black">
                <a:alpha val="20000"/>
              </a:prstClr>
            </a:outerShdw>
          </a:effectLst>
        </p:spPr>
      </p:pic>
      <p:sp>
        <p:nvSpPr>
          <p:cNvPr id="15" name="Picture Placeholder 12"/>
          <p:cNvSpPr>
            <a:spLocks noGrp="1"/>
          </p:cNvSpPr>
          <p:nvPr>
            <p:ph type="pic" sz="quarter" idx="10" hasCustomPrompt="1"/>
          </p:nvPr>
        </p:nvSpPr>
        <p:spPr bwMode="gray">
          <a:xfrm>
            <a:off x="4976787" y="691882"/>
            <a:ext cx="6300787" cy="3411537"/>
          </a:xfrm>
        </p:spPr>
        <p:txBody>
          <a:bodyPr/>
          <a:lstStyle>
            <a:lvl1pPr>
              <a:defRPr/>
            </a:lvl1pPr>
          </a:lstStyle>
          <a:p>
            <a:r>
              <a:rPr lang="en-US" dirty="0"/>
              <a:t>Click icon to insert screenshot</a:t>
            </a:r>
          </a:p>
        </p:txBody>
      </p:sp>
      <p:sp>
        <p:nvSpPr>
          <p:cNvPr id="10"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276FB33B-BCEE-4E25-B97B-A564B0E1024B}" type="datetime1">
              <a:rPr lang="en-US" smtClean="0"/>
              <a:t>3/13/2025</a:t>
            </a:fld>
            <a:endParaRPr lang="en-US" dirty="0"/>
          </a:p>
        </p:txBody>
      </p:sp>
      <p:sp>
        <p:nvSpPr>
          <p:cNvPr id="9"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11"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175235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3_Single Quote Red Background">
    <p:bg bwMode="black">
      <p:bgPr>
        <a:gradFill>
          <a:gsLst>
            <a:gs pos="100000">
              <a:schemeClr val="accent1">
                <a:lumMod val="50000"/>
              </a:schemeClr>
            </a:gs>
            <a:gs pos="20000">
              <a:schemeClr val="accent1"/>
            </a:gs>
          </a:gsLst>
          <a:path path="circle">
            <a:fillToRect l="50000" t="50000" r="50000" b="50000"/>
          </a:path>
        </a:gradFill>
        <a:effectLst/>
      </p:bgPr>
    </p:bg>
    <p:spTree>
      <p:nvGrpSpPr>
        <p:cNvPr id="1" name=""/>
        <p:cNvGrpSpPr/>
        <p:nvPr/>
      </p:nvGrpSpPr>
      <p:grpSpPr>
        <a:xfrm>
          <a:off x="0" y="0"/>
          <a:ext cx="0" cy="0"/>
          <a:chOff x="0" y="0"/>
          <a:chExt cx="0" cy="0"/>
        </a:xfrm>
      </p:grpSpPr>
      <p:sp>
        <p:nvSpPr>
          <p:cNvPr id="13" name="Title 1"/>
          <p:cNvSpPr>
            <a:spLocks noGrp="1"/>
          </p:cNvSpPr>
          <p:nvPr>
            <p:ph type="title" hasCustomPrompt="1"/>
          </p:nvPr>
        </p:nvSpPr>
        <p:spPr bwMode="white">
          <a:xfrm>
            <a:off x="815897" y="287066"/>
            <a:ext cx="3521927" cy="2734914"/>
          </a:xfrm>
        </p:spPr>
        <p:txBody>
          <a:bodyPr/>
          <a:lstStyle>
            <a:lvl1pPr>
              <a:defRPr b="0">
                <a:solidFill>
                  <a:schemeClr val="accent2"/>
                </a:solidFill>
              </a:defRPr>
            </a:lvl1pPr>
          </a:lstStyle>
          <a:p>
            <a:r>
              <a:rPr lang="en-US" dirty="0"/>
              <a:t>Click to edit title</a:t>
            </a:r>
          </a:p>
        </p:txBody>
      </p:sp>
      <p:sp>
        <p:nvSpPr>
          <p:cNvPr id="15" name="Text Placeholder 3"/>
          <p:cNvSpPr>
            <a:spLocks noGrp="1"/>
          </p:cNvSpPr>
          <p:nvPr>
            <p:ph type="body" sz="quarter" idx="13"/>
          </p:nvPr>
        </p:nvSpPr>
        <p:spPr bwMode="white">
          <a:xfrm>
            <a:off x="815975" y="3211513"/>
            <a:ext cx="3521849" cy="2475609"/>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buClr>
                <a:schemeClr val="accent2"/>
              </a:buClr>
              <a:defRPr>
                <a:solidFill>
                  <a:schemeClr val="bg1"/>
                </a:solidFill>
              </a:defRPr>
            </a:lvl4pPr>
            <a:lvl5pPr>
              <a:buClr>
                <a:schemeClr val="accent2"/>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4976787" y="504855"/>
            <a:ext cx="9618920" cy="5413315"/>
          </a:xfrm>
          <a:prstGeom prst="rect">
            <a:avLst/>
          </a:prstGeom>
          <a:ln>
            <a:noFill/>
          </a:ln>
          <a:effectLst>
            <a:outerShdw blurRad="292100" dist="139700" dir="2700000" algn="tl" rotWithShape="0">
              <a:srgbClr val="333333">
                <a:alpha val="65000"/>
              </a:srgbClr>
            </a:outerShdw>
          </a:effectLst>
        </p:spPr>
      </p:pic>
      <p:sp>
        <p:nvSpPr>
          <p:cNvPr id="16" name="Picture Placeholder 12" descr="Screenshot"/>
          <p:cNvSpPr>
            <a:spLocks noGrp="1"/>
          </p:cNvSpPr>
          <p:nvPr>
            <p:ph type="pic" sz="quarter" idx="10" hasCustomPrompt="1"/>
          </p:nvPr>
        </p:nvSpPr>
        <p:spPr bwMode="gray">
          <a:xfrm>
            <a:off x="4976787" y="1067565"/>
            <a:ext cx="9516215" cy="4850604"/>
          </a:xfrm>
        </p:spPr>
        <p:txBody>
          <a:bodyPr/>
          <a:lstStyle>
            <a:lvl1pPr>
              <a:defRPr/>
            </a:lvl1pPr>
          </a:lstStyle>
          <a:p>
            <a:r>
              <a:rPr lang="en-US" dirty="0"/>
              <a:t>Click icon to insert screenshot</a:t>
            </a:r>
          </a:p>
        </p:txBody>
      </p:sp>
      <p:sp>
        <p:nvSpPr>
          <p:cNvPr id="10"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276FB33B-BCEE-4E25-B97B-A564B0E1024B}" type="datetime1">
              <a:rPr lang="en-US" smtClean="0"/>
              <a:t>3/13/2025</a:t>
            </a:fld>
            <a:endParaRPr lang="en-US" dirty="0"/>
          </a:p>
        </p:txBody>
      </p:sp>
      <p:sp>
        <p:nvSpPr>
          <p:cNvPr id="9"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11"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96932636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ingle Quote Red Background">
    <p:bg bwMode="black">
      <p:bgPr>
        <a:gradFill>
          <a:gsLst>
            <a:gs pos="100000">
              <a:schemeClr val="accent1">
                <a:lumMod val="50000"/>
              </a:schemeClr>
            </a:gs>
            <a:gs pos="20000">
              <a:schemeClr val="accent1"/>
            </a:gs>
          </a:gsLst>
          <a:path path="circle">
            <a:fillToRect l="50000" t="50000" r="50000" b="50000"/>
          </a:path>
        </a:gradFill>
        <a:effectLst/>
      </p:bgPr>
    </p:bg>
    <p:spTree>
      <p:nvGrpSpPr>
        <p:cNvPr id="1" name=""/>
        <p:cNvGrpSpPr/>
        <p:nvPr/>
      </p:nvGrpSpPr>
      <p:grpSpPr>
        <a:xfrm>
          <a:off x="0" y="0"/>
          <a:ext cx="0" cy="0"/>
          <a:chOff x="0" y="0"/>
          <a:chExt cx="0" cy="0"/>
        </a:xfrm>
      </p:grpSpPr>
      <p:sp>
        <p:nvSpPr>
          <p:cNvPr id="13" name="Title 1"/>
          <p:cNvSpPr>
            <a:spLocks noGrp="1"/>
          </p:cNvSpPr>
          <p:nvPr>
            <p:ph type="title" hasCustomPrompt="1"/>
          </p:nvPr>
        </p:nvSpPr>
        <p:spPr bwMode="white">
          <a:xfrm>
            <a:off x="838200" y="152400"/>
            <a:ext cx="10515600" cy="914400"/>
          </a:xfrm>
        </p:spPr>
        <p:txBody>
          <a:bodyPr>
            <a:normAutofit/>
          </a:bodyPr>
          <a:lstStyle>
            <a:lvl1pPr algn="l">
              <a:defRPr sz="3600">
                <a:solidFill>
                  <a:schemeClr val="accent2"/>
                </a:solidFill>
              </a:defRPr>
            </a:lvl1pPr>
          </a:lstStyle>
          <a:p>
            <a:r>
              <a:rPr lang="en-US" dirty="0"/>
              <a:t>Click to edit title</a:t>
            </a:r>
          </a:p>
        </p:txBody>
      </p:sp>
      <p:sp>
        <p:nvSpPr>
          <p:cNvPr id="14" name="Text Placeholder 3"/>
          <p:cNvSpPr>
            <a:spLocks noGrp="1"/>
          </p:cNvSpPr>
          <p:nvPr>
            <p:ph type="body" sz="quarter" idx="13"/>
          </p:nvPr>
        </p:nvSpPr>
        <p:spPr bwMode="white">
          <a:xfrm>
            <a:off x="815895" y="1365203"/>
            <a:ext cx="10555696" cy="1567183"/>
          </a:xfrm>
        </p:spPr>
        <p:txBody>
          <a:bodyPr/>
          <a:lstStyle>
            <a:lvl1pPr>
              <a:buClr>
                <a:schemeClr val="accent2"/>
              </a:buClr>
              <a:defRPr>
                <a:solidFill>
                  <a:schemeClr val="bg1"/>
                </a:solidFill>
              </a:defRPr>
            </a:lvl1pPr>
            <a:lvl2pPr>
              <a:buClr>
                <a:schemeClr val="accent2"/>
              </a:buClr>
              <a:defRPr>
                <a:solidFill>
                  <a:schemeClr val="bg1"/>
                </a:solidFill>
              </a:defRPr>
            </a:lvl2pPr>
            <a:lvl3pPr>
              <a:buClr>
                <a:schemeClr val="accent2"/>
              </a:buCl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pic>
        <p:nvPicPr>
          <p:cNvPr id="15" name="Picture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bwMode="gray">
          <a:xfrm>
            <a:off x="1373458" y="3222702"/>
            <a:ext cx="9387470" cy="5283060"/>
          </a:xfrm>
          <a:prstGeom prst="rect">
            <a:avLst/>
          </a:prstGeom>
          <a:ln>
            <a:noFill/>
          </a:ln>
          <a:effectLst>
            <a:outerShdw blurRad="292100" dist="139700" dir="2700000" algn="tl" rotWithShape="0">
              <a:srgbClr val="333333">
                <a:alpha val="65000"/>
              </a:srgbClr>
            </a:outerShdw>
          </a:effectLst>
        </p:spPr>
      </p:pic>
      <p:sp>
        <p:nvSpPr>
          <p:cNvPr id="16" name="Picture Placeholder 12" descr="Screenshot"/>
          <p:cNvSpPr>
            <a:spLocks noGrp="1"/>
          </p:cNvSpPr>
          <p:nvPr>
            <p:ph type="pic" sz="quarter" idx="10" hasCustomPrompt="1"/>
          </p:nvPr>
        </p:nvSpPr>
        <p:spPr bwMode="gray">
          <a:xfrm>
            <a:off x="1373459" y="3771871"/>
            <a:ext cx="9287236" cy="4733889"/>
          </a:xfrm>
        </p:spPr>
        <p:txBody>
          <a:bodyPr/>
          <a:lstStyle>
            <a:lvl1pPr>
              <a:defRPr/>
            </a:lvl1pPr>
          </a:lstStyle>
          <a:p>
            <a:r>
              <a:rPr lang="en-US" dirty="0"/>
              <a:t>Click icon to insert screenshot</a:t>
            </a:r>
          </a:p>
        </p:txBody>
      </p:sp>
    </p:spTree>
    <p:extLst>
      <p:ext uri="{BB962C8B-B14F-4D97-AF65-F5344CB8AC3E}">
        <p14:creationId xmlns:p14="http://schemas.microsoft.com/office/powerpoint/2010/main" val="40340284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Single Quote Red Background">
    <p:bg bwMode="black">
      <p:bgPr>
        <a:gradFill>
          <a:gsLst>
            <a:gs pos="100000">
              <a:schemeClr val="accent1">
                <a:lumMod val="50000"/>
              </a:schemeClr>
            </a:gs>
            <a:gs pos="20000">
              <a:schemeClr val="accent1"/>
            </a:gs>
          </a:gsLst>
          <a:path path="circle">
            <a:fillToRect l="50000" t="50000" r="50000" b="50000"/>
          </a:path>
        </a:gradFill>
        <a:effectLst/>
      </p:bgPr>
    </p:bg>
    <p:spTree>
      <p:nvGrpSpPr>
        <p:cNvPr id="1" name=""/>
        <p:cNvGrpSpPr/>
        <p:nvPr/>
      </p:nvGrpSpPr>
      <p:grpSpPr>
        <a:xfrm>
          <a:off x="0" y="0"/>
          <a:ext cx="0" cy="0"/>
          <a:chOff x="0" y="0"/>
          <a:chExt cx="0" cy="0"/>
        </a:xfrm>
      </p:grpSpPr>
      <p:sp>
        <p:nvSpPr>
          <p:cNvPr id="12" name="Rounded Rectangular Callout 11"/>
          <p:cNvSpPr/>
          <p:nvPr userDrawn="1"/>
        </p:nvSpPr>
        <p:spPr bwMode="white">
          <a:xfrm>
            <a:off x="866887" y="601818"/>
            <a:ext cx="10515600" cy="5450408"/>
          </a:xfrm>
          <a:custGeom>
            <a:avLst/>
            <a:gdLst>
              <a:gd name="connsiteX0" fmla="*/ 0 w 10515600"/>
              <a:gd name="connsiteY0" fmla="*/ 805890 h 4835245"/>
              <a:gd name="connsiteX1" fmla="*/ 805890 w 10515600"/>
              <a:gd name="connsiteY1" fmla="*/ 0 h 4835245"/>
              <a:gd name="connsiteX2" fmla="*/ 1752600 w 10515600"/>
              <a:gd name="connsiteY2" fmla="*/ 0 h 4835245"/>
              <a:gd name="connsiteX3" fmla="*/ 1752600 w 10515600"/>
              <a:gd name="connsiteY3" fmla="*/ 0 h 4835245"/>
              <a:gd name="connsiteX4" fmla="*/ 4381500 w 10515600"/>
              <a:gd name="connsiteY4" fmla="*/ 0 h 4835245"/>
              <a:gd name="connsiteX5" fmla="*/ 9709710 w 10515600"/>
              <a:gd name="connsiteY5" fmla="*/ 0 h 4835245"/>
              <a:gd name="connsiteX6" fmla="*/ 10515600 w 10515600"/>
              <a:gd name="connsiteY6" fmla="*/ 805890 h 4835245"/>
              <a:gd name="connsiteX7" fmla="*/ 10515600 w 10515600"/>
              <a:gd name="connsiteY7" fmla="*/ 2820560 h 4835245"/>
              <a:gd name="connsiteX8" fmla="*/ 10515600 w 10515600"/>
              <a:gd name="connsiteY8" fmla="*/ 2820560 h 4835245"/>
              <a:gd name="connsiteX9" fmla="*/ 10515600 w 10515600"/>
              <a:gd name="connsiteY9" fmla="*/ 4029371 h 4835245"/>
              <a:gd name="connsiteX10" fmla="*/ 10515600 w 10515600"/>
              <a:gd name="connsiteY10" fmla="*/ 4029355 h 4835245"/>
              <a:gd name="connsiteX11" fmla="*/ 9709710 w 10515600"/>
              <a:gd name="connsiteY11" fmla="*/ 4835245 h 4835245"/>
              <a:gd name="connsiteX12" fmla="*/ 4381500 w 10515600"/>
              <a:gd name="connsiteY12" fmla="*/ 4835245 h 4835245"/>
              <a:gd name="connsiteX13" fmla="*/ 3067085 w 10515600"/>
              <a:gd name="connsiteY13" fmla="*/ 5439651 h 4835245"/>
              <a:gd name="connsiteX14" fmla="*/ 1752600 w 10515600"/>
              <a:gd name="connsiteY14" fmla="*/ 4835245 h 4835245"/>
              <a:gd name="connsiteX15" fmla="*/ 805890 w 10515600"/>
              <a:gd name="connsiteY15" fmla="*/ 4835245 h 4835245"/>
              <a:gd name="connsiteX16" fmla="*/ 0 w 10515600"/>
              <a:gd name="connsiteY16" fmla="*/ 4029355 h 4835245"/>
              <a:gd name="connsiteX17" fmla="*/ 0 w 10515600"/>
              <a:gd name="connsiteY17" fmla="*/ 4029371 h 4835245"/>
              <a:gd name="connsiteX18" fmla="*/ 0 w 10515600"/>
              <a:gd name="connsiteY18" fmla="*/ 2820560 h 4835245"/>
              <a:gd name="connsiteX19" fmla="*/ 0 w 10515600"/>
              <a:gd name="connsiteY19" fmla="*/ 2820560 h 4835245"/>
              <a:gd name="connsiteX20" fmla="*/ 0 w 10515600"/>
              <a:gd name="connsiteY20" fmla="*/ 805890 h 4835245"/>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4381500 w 10515600"/>
              <a:gd name="connsiteY12" fmla="*/ 4835245 h 5439651"/>
              <a:gd name="connsiteX13" fmla="*/ 3067085 w 10515600"/>
              <a:gd name="connsiteY13" fmla="*/ 5439651 h 5439651"/>
              <a:gd name="connsiteX14" fmla="*/ 2279725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3725283 w 10515600"/>
              <a:gd name="connsiteY12" fmla="*/ 4846003 h 5439651"/>
              <a:gd name="connsiteX13" fmla="*/ 3067085 w 10515600"/>
              <a:gd name="connsiteY13" fmla="*/ 5439651 h 5439651"/>
              <a:gd name="connsiteX14" fmla="*/ 2279725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601015"/>
              <a:gd name="connsiteX1" fmla="*/ 805890 w 10515600"/>
              <a:gd name="connsiteY1" fmla="*/ 0 h 5601015"/>
              <a:gd name="connsiteX2" fmla="*/ 1752600 w 10515600"/>
              <a:gd name="connsiteY2" fmla="*/ 0 h 5601015"/>
              <a:gd name="connsiteX3" fmla="*/ 1752600 w 10515600"/>
              <a:gd name="connsiteY3" fmla="*/ 0 h 5601015"/>
              <a:gd name="connsiteX4" fmla="*/ 4381500 w 10515600"/>
              <a:gd name="connsiteY4" fmla="*/ 0 h 5601015"/>
              <a:gd name="connsiteX5" fmla="*/ 9709710 w 10515600"/>
              <a:gd name="connsiteY5" fmla="*/ 0 h 5601015"/>
              <a:gd name="connsiteX6" fmla="*/ 10515600 w 10515600"/>
              <a:gd name="connsiteY6" fmla="*/ 805890 h 5601015"/>
              <a:gd name="connsiteX7" fmla="*/ 10515600 w 10515600"/>
              <a:gd name="connsiteY7" fmla="*/ 2820560 h 5601015"/>
              <a:gd name="connsiteX8" fmla="*/ 10515600 w 10515600"/>
              <a:gd name="connsiteY8" fmla="*/ 2820560 h 5601015"/>
              <a:gd name="connsiteX9" fmla="*/ 10515600 w 10515600"/>
              <a:gd name="connsiteY9" fmla="*/ 4029371 h 5601015"/>
              <a:gd name="connsiteX10" fmla="*/ 10515600 w 10515600"/>
              <a:gd name="connsiteY10" fmla="*/ 4029355 h 5601015"/>
              <a:gd name="connsiteX11" fmla="*/ 9709710 w 10515600"/>
              <a:gd name="connsiteY11" fmla="*/ 4835245 h 5601015"/>
              <a:gd name="connsiteX12" fmla="*/ 3725283 w 10515600"/>
              <a:gd name="connsiteY12" fmla="*/ 4846003 h 5601015"/>
              <a:gd name="connsiteX13" fmla="*/ 3067085 w 10515600"/>
              <a:gd name="connsiteY13" fmla="*/ 5601015 h 5601015"/>
              <a:gd name="connsiteX14" fmla="*/ 2279725 w 10515600"/>
              <a:gd name="connsiteY14" fmla="*/ 4824487 h 5601015"/>
              <a:gd name="connsiteX15" fmla="*/ 805890 w 10515600"/>
              <a:gd name="connsiteY15" fmla="*/ 4835245 h 5601015"/>
              <a:gd name="connsiteX16" fmla="*/ 0 w 10515600"/>
              <a:gd name="connsiteY16" fmla="*/ 4029355 h 5601015"/>
              <a:gd name="connsiteX17" fmla="*/ 0 w 10515600"/>
              <a:gd name="connsiteY17" fmla="*/ 4029371 h 5601015"/>
              <a:gd name="connsiteX18" fmla="*/ 0 w 10515600"/>
              <a:gd name="connsiteY18" fmla="*/ 2820560 h 5601015"/>
              <a:gd name="connsiteX19" fmla="*/ 0 w 10515600"/>
              <a:gd name="connsiteY19" fmla="*/ 2820560 h 5601015"/>
              <a:gd name="connsiteX20" fmla="*/ 0 w 10515600"/>
              <a:gd name="connsiteY20" fmla="*/ 805890 h 5601015"/>
              <a:gd name="connsiteX0" fmla="*/ 0 w 10515600"/>
              <a:gd name="connsiteY0" fmla="*/ 805890 h 5601015"/>
              <a:gd name="connsiteX1" fmla="*/ 805890 w 10515600"/>
              <a:gd name="connsiteY1" fmla="*/ 0 h 5601015"/>
              <a:gd name="connsiteX2" fmla="*/ 1752600 w 10515600"/>
              <a:gd name="connsiteY2" fmla="*/ 0 h 5601015"/>
              <a:gd name="connsiteX3" fmla="*/ 1752600 w 10515600"/>
              <a:gd name="connsiteY3" fmla="*/ 0 h 5601015"/>
              <a:gd name="connsiteX4" fmla="*/ 4381500 w 10515600"/>
              <a:gd name="connsiteY4" fmla="*/ 0 h 5601015"/>
              <a:gd name="connsiteX5" fmla="*/ 9709710 w 10515600"/>
              <a:gd name="connsiteY5" fmla="*/ 0 h 5601015"/>
              <a:gd name="connsiteX6" fmla="*/ 10515600 w 10515600"/>
              <a:gd name="connsiteY6" fmla="*/ 805890 h 5601015"/>
              <a:gd name="connsiteX7" fmla="*/ 10515600 w 10515600"/>
              <a:gd name="connsiteY7" fmla="*/ 2820560 h 5601015"/>
              <a:gd name="connsiteX8" fmla="*/ 10515600 w 10515600"/>
              <a:gd name="connsiteY8" fmla="*/ 2820560 h 5601015"/>
              <a:gd name="connsiteX9" fmla="*/ 10515600 w 10515600"/>
              <a:gd name="connsiteY9" fmla="*/ 4029371 h 5601015"/>
              <a:gd name="connsiteX10" fmla="*/ 10515600 w 10515600"/>
              <a:gd name="connsiteY10" fmla="*/ 4029355 h 5601015"/>
              <a:gd name="connsiteX11" fmla="*/ 9709710 w 10515600"/>
              <a:gd name="connsiteY11" fmla="*/ 4835245 h 5601015"/>
              <a:gd name="connsiteX12" fmla="*/ 3725283 w 10515600"/>
              <a:gd name="connsiteY12" fmla="*/ 4846003 h 5601015"/>
              <a:gd name="connsiteX13" fmla="*/ 3067085 w 10515600"/>
              <a:gd name="connsiteY13" fmla="*/ 5601015 h 5601015"/>
              <a:gd name="connsiteX14" fmla="*/ 1440628 w 10515600"/>
              <a:gd name="connsiteY14" fmla="*/ 4824487 h 5601015"/>
              <a:gd name="connsiteX15" fmla="*/ 805890 w 10515600"/>
              <a:gd name="connsiteY15" fmla="*/ 4835245 h 5601015"/>
              <a:gd name="connsiteX16" fmla="*/ 0 w 10515600"/>
              <a:gd name="connsiteY16" fmla="*/ 4029355 h 5601015"/>
              <a:gd name="connsiteX17" fmla="*/ 0 w 10515600"/>
              <a:gd name="connsiteY17" fmla="*/ 4029371 h 5601015"/>
              <a:gd name="connsiteX18" fmla="*/ 0 w 10515600"/>
              <a:gd name="connsiteY18" fmla="*/ 2820560 h 5601015"/>
              <a:gd name="connsiteX19" fmla="*/ 0 w 10515600"/>
              <a:gd name="connsiteY19" fmla="*/ 2820560 h 5601015"/>
              <a:gd name="connsiteX20" fmla="*/ 0 w 10515600"/>
              <a:gd name="connsiteY20" fmla="*/ 805890 h 5601015"/>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3725283 w 10515600"/>
              <a:gd name="connsiteY12" fmla="*/ 4846003 h 5439651"/>
              <a:gd name="connsiteX13" fmla="*/ 2098897 w 10515600"/>
              <a:gd name="connsiteY13" fmla="*/ 5439651 h 5439651"/>
              <a:gd name="connsiteX14" fmla="*/ 1440628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2552700 w 10515600"/>
              <a:gd name="connsiteY12" fmla="*/ 4846003 h 5439651"/>
              <a:gd name="connsiteX13" fmla="*/ 2098897 w 10515600"/>
              <a:gd name="connsiteY13" fmla="*/ 5439651 h 5439651"/>
              <a:gd name="connsiteX14" fmla="*/ 1440628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450408"/>
              <a:gd name="connsiteX1" fmla="*/ 805890 w 10515600"/>
              <a:gd name="connsiteY1" fmla="*/ 0 h 5450408"/>
              <a:gd name="connsiteX2" fmla="*/ 1752600 w 10515600"/>
              <a:gd name="connsiteY2" fmla="*/ 0 h 5450408"/>
              <a:gd name="connsiteX3" fmla="*/ 1752600 w 10515600"/>
              <a:gd name="connsiteY3" fmla="*/ 0 h 5450408"/>
              <a:gd name="connsiteX4" fmla="*/ 4381500 w 10515600"/>
              <a:gd name="connsiteY4" fmla="*/ 0 h 5450408"/>
              <a:gd name="connsiteX5" fmla="*/ 9709710 w 10515600"/>
              <a:gd name="connsiteY5" fmla="*/ 0 h 5450408"/>
              <a:gd name="connsiteX6" fmla="*/ 10515600 w 10515600"/>
              <a:gd name="connsiteY6" fmla="*/ 805890 h 5450408"/>
              <a:gd name="connsiteX7" fmla="*/ 10515600 w 10515600"/>
              <a:gd name="connsiteY7" fmla="*/ 2820560 h 5450408"/>
              <a:gd name="connsiteX8" fmla="*/ 10515600 w 10515600"/>
              <a:gd name="connsiteY8" fmla="*/ 2820560 h 5450408"/>
              <a:gd name="connsiteX9" fmla="*/ 10515600 w 10515600"/>
              <a:gd name="connsiteY9" fmla="*/ 4029371 h 5450408"/>
              <a:gd name="connsiteX10" fmla="*/ 10515600 w 10515600"/>
              <a:gd name="connsiteY10" fmla="*/ 4029355 h 5450408"/>
              <a:gd name="connsiteX11" fmla="*/ 9709710 w 10515600"/>
              <a:gd name="connsiteY11" fmla="*/ 4835245 h 5450408"/>
              <a:gd name="connsiteX12" fmla="*/ 2552700 w 10515600"/>
              <a:gd name="connsiteY12" fmla="*/ 4846003 h 5450408"/>
              <a:gd name="connsiteX13" fmla="*/ 2034351 w 10515600"/>
              <a:gd name="connsiteY13" fmla="*/ 5450408 h 5450408"/>
              <a:gd name="connsiteX14" fmla="*/ 1440628 w 10515600"/>
              <a:gd name="connsiteY14" fmla="*/ 4824487 h 5450408"/>
              <a:gd name="connsiteX15" fmla="*/ 805890 w 10515600"/>
              <a:gd name="connsiteY15" fmla="*/ 4835245 h 5450408"/>
              <a:gd name="connsiteX16" fmla="*/ 0 w 10515600"/>
              <a:gd name="connsiteY16" fmla="*/ 4029355 h 5450408"/>
              <a:gd name="connsiteX17" fmla="*/ 0 w 10515600"/>
              <a:gd name="connsiteY17" fmla="*/ 4029371 h 5450408"/>
              <a:gd name="connsiteX18" fmla="*/ 0 w 10515600"/>
              <a:gd name="connsiteY18" fmla="*/ 2820560 h 5450408"/>
              <a:gd name="connsiteX19" fmla="*/ 0 w 10515600"/>
              <a:gd name="connsiteY19" fmla="*/ 2820560 h 5450408"/>
              <a:gd name="connsiteX20" fmla="*/ 0 w 10515600"/>
              <a:gd name="connsiteY20" fmla="*/ 805890 h 5450408"/>
              <a:gd name="connsiteX0" fmla="*/ 0 w 10515600"/>
              <a:gd name="connsiteY0" fmla="*/ 805890 h 5450408"/>
              <a:gd name="connsiteX1" fmla="*/ 805890 w 10515600"/>
              <a:gd name="connsiteY1" fmla="*/ 0 h 5450408"/>
              <a:gd name="connsiteX2" fmla="*/ 1752600 w 10515600"/>
              <a:gd name="connsiteY2" fmla="*/ 0 h 5450408"/>
              <a:gd name="connsiteX3" fmla="*/ 1752600 w 10515600"/>
              <a:gd name="connsiteY3" fmla="*/ 0 h 5450408"/>
              <a:gd name="connsiteX4" fmla="*/ 4381500 w 10515600"/>
              <a:gd name="connsiteY4" fmla="*/ 0 h 5450408"/>
              <a:gd name="connsiteX5" fmla="*/ 9709710 w 10515600"/>
              <a:gd name="connsiteY5" fmla="*/ 0 h 5450408"/>
              <a:gd name="connsiteX6" fmla="*/ 10515600 w 10515600"/>
              <a:gd name="connsiteY6" fmla="*/ 805890 h 5450408"/>
              <a:gd name="connsiteX7" fmla="*/ 10515600 w 10515600"/>
              <a:gd name="connsiteY7" fmla="*/ 2820560 h 5450408"/>
              <a:gd name="connsiteX8" fmla="*/ 10515600 w 10515600"/>
              <a:gd name="connsiteY8" fmla="*/ 2820560 h 5450408"/>
              <a:gd name="connsiteX9" fmla="*/ 10515600 w 10515600"/>
              <a:gd name="connsiteY9" fmla="*/ 4029371 h 5450408"/>
              <a:gd name="connsiteX10" fmla="*/ 10515600 w 10515600"/>
              <a:gd name="connsiteY10" fmla="*/ 4029355 h 5450408"/>
              <a:gd name="connsiteX11" fmla="*/ 9709710 w 10515600"/>
              <a:gd name="connsiteY11" fmla="*/ 4835245 h 5450408"/>
              <a:gd name="connsiteX12" fmla="*/ 2552700 w 10515600"/>
              <a:gd name="connsiteY12" fmla="*/ 4846003 h 5450408"/>
              <a:gd name="connsiteX13" fmla="*/ 2002078 w 10515600"/>
              <a:gd name="connsiteY13" fmla="*/ 5450408 h 5450408"/>
              <a:gd name="connsiteX14" fmla="*/ 1440628 w 10515600"/>
              <a:gd name="connsiteY14" fmla="*/ 4824487 h 5450408"/>
              <a:gd name="connsiteX15" fmla="*/ 805890 w 10515600"/>
              <a:gd name="connsiteY15" fmla="*/ 4835245 h 5450408"/>
              <a:gd name="connsiteX16" fmla="*/ 0 w 10515600"/>
              <a:gd name="connsiteY16" fmla="*/ 4029355 h 5450408"/>
              <a:gd name="connsiteX17" fmla="*/ 0 w 10515600"/>
              <a:gd name="connsiteY17" fmla="*/ 4029371 h 5450408"/>
              <a:gd name="connsiteX18" fmla="*/ 0 w 10515600"/>
              <a:gd name="connsiteY18" fmla="*/ 2820560 h 5450408"/>
              <a:gd name="connsiteX19" fmla="*/ 0 w 10515600"/>
              <a:gd name="connsiteY19" fmla="*/ 2820560 h 5450408"/>
              <a:gd name="connsiteX20" fmla="*/ 0 w 10515600"/>
              <a:gd name="connsiteY20" fmla="*/ 805890 h 5450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515600" h="5450408">
                <a:moveTo>
                  <a:pt x="0" y="805890"/>
                </a:moveTo>
                <a:cubicBezTo>
                  <a:pt x="0" y="360809"/>
                  <a:pt x="360809" y="0"/>
                  <a:pt x="805890" y="0"/>
                </a:cubicBezTo>
                <a:lnTo>
                  <a:pt x="1752600" y="0"/>
                </a:lnTo>
                <a:lnTo>
                  <a:pt x="1752600" y="0"/>
                </a:lnTo>
                <a:lnTo>
                  <a:pt x="4381500" y="0"/>
                </a:lnTo>
                <a:lnTo>
                  <a:pt x="9709710" y="0"/>
                </a:lnTo>
                <a:cubicBezTo>
                  <a:pt x="10154791" y="0"/>
                  <a:pt x="10515600" y="360809"/>
                  <a:pt x="10515600" y="805890"/>
                </a:cubicBezTo>
                <a:lnTo>
                  <a:pt x="10515600" y="2820560"/>
                </a:lnTo>
                <a:lnTo>
                  <a:pt x="10515600" y="2820560"/>
                </a:lnTo>
                <a:lnTo>
                  <a:pt x="10515600" y="4029371"/>
                </a:lnTo>
                <a:lnTo>
                  <a:pt x="10515600" y="4029355"/>
                </a:lnTo>
                <a:cubicBezTo>
                  <a:pt x="10515600" y="4474436"/>
                  <a:pt x="10154791" y="4835245"/>
                  <a:pt x="9709710" y="4835245"/>
                </a:cubicBezTo>
                <a:lnTo>
                  <a:pt x="2552700" y="4846003"/>
                </a:lnTo>
                <a:lnTo>
                  <a:pt x="2002078" y="5450408"/>
                </a:lnTo>
                <a:lnTo>
                  <a:pt x="1440628" y="4824487"/>
                </a:lnTo>
                <a:lnTo>
                  <a:pt x="805890" y="4835245"/>
                </a:lnTo>
                <a:cubicBezTo>
                  <a:pt x="360809" y="4835245"/>
                  <a:pt x="0" y="4474436"/>
                  <a:pt x="0" y="4029355"/>
                </a:cubicBezTo>
                <a:lnTo>
                  <a:pt x="0" y="4029371"/>
                </a:lnTo>
                <a:lnTo>
                  <a:pt x="0" y="2820560"/>
                </a:lnTo>
                <a:lnTo>
                  <a:pt x="0" y="2820560"/>
                </a:lnTo>
                <a:lnTo>
                  <a:pt x="0" y="80589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a:spLocks noGrp="1"/>
          </p:cNvSpPr>
          <p:nvPr>
            <p:ph type="title" hasCustomPrompt="1"/>
          </p:nvPr>
        </p:nvSpPr>
        <p:spPr bwMode="black">
          <a:xfrm>
            <a:off x="1387736" y="1438507"/>
            <a:ext cx="9488245" cy="2219093"/>
          </a:xfrm>
        </p:spPr>
        <p:txBody>
          <a:bodyPr>
            <a:noAutofit/>
          </a:bodyPr>
          <a:lstStyle>
            <a:lvl1pPr algn="ctr">
              <a:tabLst>
                <a:tab pos="3770313" algn="l"/>
              </a:tabLst>
              <a:defRPr sz="5000" baseline="0">
                <a:solidFill>
                  <a:schemeClr val="accent1"/>
                </a:solidFill>
              </a:defRPr>
            </a:lvl1pPr>
          </a:lstStyle>
          <a:p>
            <a:r>
              <a:rPr lang="en-US" dirty="0"/>
              <a:t>“Click to edit quote.”</a:t>
            </a:r>
          </a:p>
        </p:txBody>
      </p:sp>
      <p:sp>
        <p:nvSpPr>
          <p:cNvPr id="8" name="Text Placeholder 6"/>
          <p:cNvSpPr>
            <a:spLocks noGrp="1"/>
          </p:cNvSpPr>
          <p:nvPr>
            <p:ph type="body" sz="quarter" idx="13" hasCustomPrompt="1"/>
          </p:nvPr>
        </p:nvSpPr>
        <p:spPr bwMode="black">
          <a:xfrm>
            <a:off x="1387736" y="4126416"/>
            <a:ext cx="9488245" cy="1015739"/>
          </a:xfrm>
        </p:spPr>
        <p:txBody>
          <a:bodyPr anchor="ctr">
            <a:normAutofit/>
          </a:bodyPr>
          <a:lstStyle>
            <a:lvl1pPr marL="0" indent="0" algn="ctr">
              <a:buNone/>
              <a:defRPr sz="2400" i="1" baseline="0">
                <a:solidFill>
                  <a:schemeClr val="tx2"/>
                </a:solidFill>
              </a:defRPr>
            </a:lvl1pPr>
          </a:lstStyle>
          <a:p>
            <a:pPr lvl="0"/>
            <a:r>
              <a:rPr lang="en-US" dirty="0"/>
              <a:t>- Click to edit name or subtext</a:t>
            </a:r>
          </a:p>
        </p:txBody>
      </p:sp>
      <p:sp>
        <p:nvSpPr>
          <p:cNvPr id="10"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276FB33B-BCEE-4E25-B97B-A564B0E1024B}" type="datetime1">
              <a:rPr lang="en-US" smtClean="0"/>
              <a:t>3/13/2025</a:t>
            </a:fld>
            <a:endParaRPr lang="en-US" dirty="0"/>
          </a:p>
        </p:txBody>
      </p:sp>
      <p:sp>
        <p:nvSpPr>
          <p:cNvPr id="9"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11"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25396629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8_Title and Content (Solid Dark)">
    <p:bg bwMode="black">
      <p:bgPr>
        <a:gradFill>
          <a:gsLst>
            <a:gs pos="100000">
              <a:schemeClr val="tx2">
                <a:lumMod val="95000"/>
                <a:lumOff val="5000"/>
              </a:schemeClr>
            </a:gs>
            <a:gs pos="45000">
              <a:schemeClr val="tx2">
                <a:lumMod val="85000"/>
                <a:lumOff val="15000"/>
              </a:schemeClr>
            </a:gs>
            <a:gs pos="86000">
              <a:schemeClr val="tx2">
                <a:lumMod val="90000"/>
                <a:lumOff val="1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13" name="Rounded Rectangular Callout 11"/>
          <p:cNvSpPr/>
          <p:nvPr userDrawn="1"/>
        </p:nvSpPr>
        <p:spPr bwMode="white">
          <a:xfrm>
            <a:off x="866887" y="601818"/>
            <a:ext cx="10515600" cy="5450408"/>
          </a:xfrm>
          <a:custGeom>
            <a:avLst/>
            <a:gdLst>
              <a:gd name="connsiteX0" fmla="*/ 0 w 10515600"/>
              <a:gd name="connsiteY0" fmla="*/ 805890 h 4835245"/>
              <a:gd name="connsiteX1" fmla="*/ 805890 w 10515600"/>
              <a:gd name="connsiteY1" fmla="*/ 0 h 4835245"/>
              <a:gd name="connsiteX2" fmla="*/ 1752600 w 10515600"/>
              <a:gd name="connsiteY2" fmla="*/ 0 h 4835245"/>
              <a:gd name="connsiteX3" fmla="*/ 1752600 w 10515600"/>
              <a:gd name="connsiteY3" fmla="*/ 0 h 4835245"/>
              <a:gd name="connsiteX4" fmla="*/ 4381500 w 10515600"/>
              <a:gd name="connsiteY4" fmla="*/ 0 h 4835245"/>
              <a:gd name="connsiteX5" fmla="*/ 9709710 w 10515600"/>
              <a:gd name="connsiteY5" fmla="*/ 0 h 4835245"/>
              <a:gd name="connsiteX6" fmla="*/ 10515600 w 10515600"/>
              <a:gd name="connsiteY6" fmla="*/ 805890 h 4835245"/>
              <a:gd name="connsiteX7" fmla="*/ 10515600 w 10515600"/>
              <a:gd name="connsiteY7" fmla="*/ 2820560 h 4835245"/>
              <a:gd name="connsiteX8" fmla="*/ 10515600 w 10515600"/>
              <a:gd name="connsiteY8" fmla="*/ 2820560 h 4835245"/>
              <a:gd name="connsiteX9" fmla="*/ 10515600 w 10515600"/>
              <a:gd name="connsiteY9" fmla="*/ 4029371 h 4835245"/>
              <a:gd name="connsiteX10" fmla="*/ 10515600 w 10515600"/>
              <a:gd name="connsiteY10" fmla="*/ 4029355 h 4835245"/>
              <a:gd name="connsiteX11" fmla="*/ 9709710 w 10515600"/>
              <a:gd name="connsiteY11" fmla="*/ 4835245 h 4835245"/>
              <a:gd name="connsiteX12" fmla="*/ 4381500 w 10515600"/>
              <a:gd name="connsiteY12" fmla="*/ 4835245 h 4835245"/>
              <a:gd name="connsiteX13" fmla="*/ 3067085 w 10515600"/>
              <a:gd name="connsiteY13" fmla="*/ 5439651 h 4835245"/>
              <a:gd name="connsiteX14" fmla="*/ 1752600 w 10515600"/>
              <a:gd name="connsiteY14" fmla="*/ 4835245 h 4835245"/>
              <a:gd name="connsiteX15" fmla="*/ 805890 w 10515600"/>
              <a:gd name="connsiteY15" fmla="*/ 4835245 h 4835245"/>
              <a:gd name="connsiteX16" fmla="*/ 0 w 10515600"/>
              <a:gd name="connsiteY16" fmla="*/ 4029355 h 4835245"/>
              <a:gd name="connsiteX17" fmla="*/ 0 w 10515600"/>
              <a:gd name="connsiteY17" fmla="*/ 4029371 h 4835245"/>
              <a:gd name="connsiteX18" fmla="*/ 0 w 10515600"/>
              <a:gd name="connsiteY18" fmla="*/ 2820560 h 4835245"/>
              <a:gd name="connsiteX19" fmla="*/ 0 w 10515600"/>
              <a:gd name="connsiteY19" fmla="*/ 2820560 h 4835245"/>
              <a:gd name="connsiteX20" fmla="*/ 0 w 10515600"/>
              <a:gd name="connsiteY20" fmla="*/ 805890 h 4835245"/>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4381500 w 10515600"/>
              <a:gd name="connsiteY12" fmla="*/ 4835245 h 5439651"/>
              <a:gd name="connsiteX13" fmla="*/ 3067085 w 10515600"/>
              <a:gd name="connsiteY13" fmla="*/ 5439651 h 5439651"/>
              <a:gd name="connsiteX14" fmla="*/ 2279725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3725283 w 10515600"/>
              <a:gd name="connsiteY12" fmla="*/ 4846003 h 5439651"/>
              <a:gd name="connsiteX13" fmla="*/ 3067085 w 10515600"/>
              <a:gd name="connsiteY13" fmla="*/ 5439651 h 5439651"/>
              <a:gd name="connsiteX14" fmla="*/ 2279725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601015"/>
              <a:gd name="connsiteX1" fmla="*/ 805890 w 10515600"/>
              <a:gd name="connsiteY1" fmla="*/ 0 h 5601015"/>
              <a:gd name="connsiteX2" fmla="*/ 1752600 w 10515600"/>
              <a:gd name="connsiteY2" fmla="*/ 0 h 5601015"/>
              <a:gd name="connsiteX3" fmla="*/ 1752600 w 10515600"/>
              <a:gd name="connsiteY3" fmla="*/ 0 h 5601015"/>
              <a:gd name="connsiteX4" fmla="*/ 4381500 w 10515600"/>
              <a:gd name="connsiteY4" fmla="*/ 0 h 5601015"/>
              <a:gd name="connsiteX5" fmla="*/ 9709710 w 10515600"/>
              <a:gd name="connsiteY5" fmla="*/ 0 h 5601015"/>
              <a:gd name="connsiteX6" fmla="*/ 10515600 w 10515600"/>
              <a:gd name="connsiteY6" fmla="*/ 805890 h 5601015"/>
              <a:gd name="connsiteX7" fmla="*/ 10515600 w 10515600"/>
              <a:gd name="connsiteY7" fmla="*/ 2820560 h 5601015"/>
              <a:gd name="connsiteX8" fmla="*/ 10515600 w 10515600"/>
              <a:gd name="connsiteY8" fmla="*/ 2820560 h 5601015"/>
              <a:gd name="connsiteX9" fmla="*/ 10515600 w 10515600"/>
              <a:gd name="connsiteY9" fmla="*/ 4029371 h 5601015"/>
              <a:gd name="connsiteX10" fmla="*/ 10515600 w 10515600"/>
              <a:gd name="connsiteY10" fmla="*/ 4029355 h 5601015"/>
              <a:gd name="connsiteX11" fmla="*/ 9709710 w 10515600"/>
              <a:gd name="connsiteY11" fmla="*/ 4835245 h 5601015"/>
              <a:gd name="connsiteX12" fmla="*/ 3725283 w 10515600"/>
              <a:gd name="connsiteY12" fmla="*/ 4846003 h 5601015"/>
              <a:gd name="connsiteX13" fmla="*/ 3067085 w 10515600"/>
              <a:gd name="connsiteY13" fmla="*/ 5601015 h 5601015"/>
              <a:gd name="connsiteX14" fmla="*/ 2279725 w 10515600"/>
              <a:gd name="connsiteY14" fmla="*/ 4824487 h 5601015"/>
              <a:gd name="connsiteX15" fmla="*/ 805890 w 10515600"/>
              <a:gd name="connsiteY15" fmla="*/ 4835245 h 5601015"/>
              <a:gd name="connsiteX16" fmla="*/ 0 w 10515600"/>
              <a:gd name="connsiteY16" fmla="*/ 4029355 h 5601015"/>
              <a:gd name="connsiteX17" fmla="*/ 0 w 10515600"/>
              <a:gd name="connsiteY17" fmla="*/ 4029371 h 5601015"/>
              <a:gd name="connsiteX18" fmla="*/ 0 w 10515600"/>
              <a:gd name="connsiteY18" fmla="*/ 2820560 h 5601015"/>
              <a:gd name="connsiteX19" fmla="*/ 0 w 10515600"/>
              <a:gd name="connsiteY19" fmla="*/ 2820560 h 5601015"/>
              <a:gd name="connsiteX20" fmla="*/ 0 w 10515600"/>
              <a:gd name="connsiteY20" fmla="*/ 805890 h 5601015"/>
              <a:gd name="connsiteX0" fmla="*/ 0 w 10515600"/>
              <a:gd name="connsiteY0" fmla="*/ 805890 h 5601015"/>
              <a:gd name="connsiteX1" fmla="*/ 805890 w 10515600"/>
              <a:gd name="connsiteY1" fmla="*/ 0 h 5601015"/>
              <a:gd name="connsiteX2" fmla="*/ 1752600 w 10515600"/>
              <a:gd name="connsiteY2" fmla="*/ 0 h 5601015"/>
              <a:gd name="connsiteX3" fmla="*/ 1752600 w 10515600"/>
              <a:gd name="connsiteY3" fmla="*/ 0 h 5601015"/>
              <a:gd name="connsiteX4" fmla="*/ 4381500 w 10515600"/>
              <a:gd name="connsiteY4" fmla="*/ 0 h 5601015"/>
              <a:gd name="connsiteX5" fmla="*/ 9709710 w 10515600"/>
              <a:gd name="connsiteY5" fmla="*/ 0 h 5601015"/>
              <a:gd name="connsiteX6" fmla="*/ 10515600 w 10515600"/>
              <a:gd name="connsiteY6" fmla="*/ 805890 h 5601015"/>
              <a:gd name="connsiteX7" fmla="*/ 10515600 w 10515600"/>
              <a:gd name="connsiteY7" fmla="*/ 2820560 h 5601015"/>
              <a:gd name="connsiteX8" fmla="*/ 10515600 w 10515600"/>
              <a:gd name="connsiteY8" fmla="*/ 2820560 h 5601015"/>
              <a:gd name="connsiteX9" fmla="*/ 10515600 w 10515600"/>
              <a:gd name="connsiteY9" fmla="*/ 4029371 h 5601015"/>
              <a:gd name="connsiteX10" fmla="*/ 10515600 w 10515600"/>
              <a:gd name="connsiteY10" fmla="*/ 4029355 h 5601015"/>
              <a:gd name="connsiteX11" fmla="*/ 9709710 w 10515600"/>
              <a:gd name="connsiteY11" fmla="*/ 4835245 h 5601015"/>
              <a:gd name="connsiteX12" fmla="*/ 3725283 w 10515600"/>
              <a:gd name="connsiteY12" fmla="*/ 4846003 h 5601015"/>
              <a:gd name="connsiteX13" fmla="*/ 3067085 w 10515600"/>
              <a:gd name="connsiteY13" fmla="*/ 5601015 h 5601015"/>
              <a:gd name="connsiteX14" fmla="*/ 1440628 w 10515600"/>
              <a:gd name="connsiteY14" fmla="*/ 4824487 h 5601015"/>
              <a:gd name="connsiteX15" fmla="*/ 805890 w 10515600"/>
              <a:gd name="connsiteY15" fmla="*/ 4835245 h 5601015"/>
              <a:gd name="connsiteX16" fmla="*/ 0 w 10515600"/>
              <a:gd name="connsiteY16" fmla="*/ 4029355 h 5601015"/>
              <a:gd name="connsiteX17" fmla="*/ 0 w 10515600"/>
              <a:gd name="connsiteY17" fmla="*/ 4029371 h 5601015"/>
              <a:gd name="connsiteX18" fmla="*/ 0 w 10515600"/>
              <a:gd name="connsiteY18" fmla="*/ 2820560 h 5601015"/>
              <a:gd name="connsiteX19" fmla="*/ 0 w 10515600"/>
              <a:gd name="connsiteY19" fmla="*/ 2820560 h 5601015"/>
              <a:gd name="connsiteX20" fmla="*/ 0 w 10515600"/>
              <a:gd name="connsiteY20" fmla="*/ 805890 h 5601015"/>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3725283 w 10515600"/>
              <a:gd name="connsiteY12" fmla="*/ 4846003 h 5439651"/>
              <a:gd name="connsiteX13" fmla="*/ 2098897 w 10515600"/>
              <a:gd name="connsiteY13" fmla="*/ 5439651 h 5439651"/>
              <a:gd name="connsiteX14" fmla="*/ 1440628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439651"/>
              <a:gd name="connsiteX1" fmla="*/ 805890 w 10515600"/>
              <a:gd name="connsiteY1" fmla="*/ 0 h 5439651"/>
              <a:gd name="connsiteX2" fmla="*/ 1752600 w 10515600"/>
              <a:gd name="connsiteY2" fmla="*/ 0 h 5439651"/>
              <a:gd name="connsiteX3" fmla="*/ 1752600 w 10515600"/>
              <a:gd name="connsiteY3" fmla="*/ 0 h 5439651"/>
              <a:gd name="connsiteX4" fmla="*/ 4381500 w 10515600"/>
              <a:gd name="connsiteY4" fmla="*/ 0 h 5439651"/>
              <a:gd name="connsiteX5" fmla="*/ 9709710 w 10515600"/>
              <a:gd name="connsiteY5" fmla="*/ 0 h 5439651"/>
              <a:gd name="connsiteX6" fmla="*/ 10515600 w 10515600"/>
              <a:gd name="connsiteY6" fmla="*/ 805890 h 5439651"/>
              <a:gd name="connsiteX7" fmla="*/ 10515600 w 10515600"/>
              <a:gd name="connsiteY7" fmla="*/ 2820560 h 5439651"/>
              <a:gd name="connsiteX8" fmla="*/ 10515600 w 10515600"/>
              <a:gd name="connsiteY8" fmla="*/ 2820560 h 5439651"/>
              <a:gd name="connsiteX9" fmla="*/ 10515600 w 10515600"/>
              <a:gd name="connsiteY9" fmla="*/ 4029371 h 5439651"/>
              <a:gd name="connsiteX10" fmla="*/ 10515600 w 10515600"/>
              <a:gd name="connsiteY10" fmla="*/ 4029355 h 5439651"/>
              <a:gd name="connsiteX11" fmla="*/ 9709710 w 10515600"/>
              <a:gd name="connsiteY11" fmla="*/ 4835245 h 5439651"/>
              <a:gd name="connsiteX12" fmla="*/ 2552700 w 10515600"/>
              <a:gd name="connsiteY12" fmla="*/ 4846003 h 5439651"/>
              <a:gd name="connsiteX13" fmla="*/ 2098897 w 10515600"/>
              <a:gd name="connsiteY13" fmla="*/ 5439651 h 5439651"/>
              <a:gd name="connsiteX14" fmla="*/ 1440628 w 10515600"/>
              <a:gd name="connsiteY14" fmla="*/ 4824487 h 5439651"/>
              <a:gd name="connsiteX15" fmla="*/ 805890 w 10515600"/>
              <a:gd name="connsiteY15" fmla="*/ 4835245 h 5439651"/>
              <a:gd name="connsiteX16" fmla="*/ 0 w 10515600"/>
              <a:gd name="connsiteY16" fmla="*/ 4029355 h 5439651"/>
              <a:gd name="connsiteX17" fmla="*/ 0 w 10515600"/>
              <a:gd name="connsiteY17" fmla="*/ 4029371 h 5439651"/>
              <a:gd name="connsiteX18" fmla="*/ 0 w 10515600"/>
              <a:gd name="connsiteY18" fmla="*/ 2820560 h 5439651"/>
              <a:gd name="connsiteX19" fmla="*/ 0 w 10515600"/>
              <a:gd name="connsiteY19" fmla="*/ 2820560 h 5439651"/>
              <a:gd name="connsiteX20" fmla="*/ 0 w 10515600"/>
              <a:gd name="connsiteY20" fmla="*/ 805890 h 5439651"/>
              <a:gd name="connsiteX0" fmla="*/ 0 w 10515600"/>
              <a:gd name="connsiteY0" fmla="*/ 805890 h 5450408"/>
              <a:gd name="connsiteX1" fmla="*/ 805890 w 10515600"/>
              <a:gd name="connsiteY1" fmla="*/ 0 h 5450408"/>
              <a:gd name="connsiteX2" fmla="*/ 1752600 w 10515600"/>
              <a:gd name="connsiteY2" fmla="*/ 0 h 5450408"/>
              <a:gd name="connsiteX3" fmla="*/ 1752600 w 10515600"/>
              <a:gd name="connsiteY3" fmla="*/ 0 h 5450408"/>
              <a:gd name="connsiteX4" fmla="*/ 4381500 w 10515600"/>
              <a:gd name="connsiteY4" fmla="*/ 0 h 5450408"/>
              <a:gd name="connsiteX5" fmla="*/ 9709710 w 10515600"/>
              <a:gd name="connsiteY5" fmla="*/ 0 h 5450408"/>
              <a:gd name="connsiteX6" fmla="*/ 10515600 w 10515600"/>
              <a:gd name="connsiteY6" fmla="*/ 805890 h 5450408"/>
              <a:gd name="connsiteX7" fmla="*/ 10515600 w 10515600"/>
              <a:gd name="connsiteY7" fmla="*/ 2820560 h 5450408"/>
              <a:gd name="connsiteX8" fmla="*/ 10515600 w 10515600"/>
              <a:gd name="connsiteY8" fmla="*/ 2820560 h 5450408"/>
              <a:gd name="connsiteX9" fmla="*/ 10515600 w 10515600"/>
              <a:gd name="connsiteY9" fmla="*/ 4029371 h 5450408"/>
              <a:gd name="connsiteX10" fmla="*/ 10515600 w 10515600"/>
              <a:gd name="connsiteY10" fmla="*/ 4029355 h 5450408"/>
              <a:gd name="connsiteX11" fmla="*/ 9709710 w 10515600"/>
              <a:gd name="connsiteY11" fmla="*/ 4835245 h 5450408"/>
              <a:gd name="connsiteX12" fmla="*/ 2552700 w 10515600"/>
              <a:gd name="connsiteY12" fmla="*/ 4846003 h 5450408"/>
              <a:gd name="connsiteX13" fmla="*/ 2034351 w 10515600"/>
              <a:gd name="connsiteY13" fmla="*/ 5450408 h 5450408"/>
              <a:gd name="connsiteX14" fmla="*/ 1440628 w 10515600"/>
              <a:gd name="connsiteY14" fmla="*/ 4824487 h 5450408"/>
              <a:gd name="connsiteX15" fmla="*/ 805890 w 10515600"/>
              <a:gd name="connsiteY15" fmla="*/ 4835245 h 5450408"/>
              <a:gd name="connsiteX16" fmla="*/ 0 w 10515600"/>
              <a:gd name="connsiteY16" fmla="*/ 4029355 h 5450408"/>
              <a:gd name="connsiteX17" fmla="*/ 0 w 10515600"/>
              <a:gd name="connsiteY17" fmla="*/ 4029371 h 5450408"/>
              <a:gd name="connsiteX18" fmla="*/ 0 w 10515600"/>
              <a:gd name="connsiteY18" fmla="*/ 2820560 h 5450408"/>
              <a:gd name="connsiteX19" fmla="*/ 0 w 10515600"/>
              <a:gd name="connsiteY19" fmla="*/ 2820560 h 5450408"/>
              <a:gd name="connsiteX20" fmla="*/ 0 w 10515600"/>
              <a:gd name="connsiteY20" fmla="*/ 805890 h 5450408"/>
              <a:gd name="connsiteX0" fmla="*/ 0 w 10515600"/>
              <a:gd name="connsiteY0" fmla="*/ 805890 h 5450408"/>
              <a:gd name="connsiteX1" fmla="*/ 805890 w 10515600"/>
              <a:gd name="connsiteY1" fmla="*/ 0 h 5450408"/>
              <a:gd name="connsiteX2" fmla="*/ 1752600 w 10515600"/>
              <a:gd name="connsiteY2" fmla="*/ 0 h 5450408"/>
              <a:gd name="connsiteX3" fmla="*/ 1752600 w 10515600"/>
              <a:gd name="connsiteY3" fmla="*/ 0 h 5450408"/>
              <a:gd name="connsiteX4" fmla="*/ 4381500 w 10515600"/>
              <a:gd name="connsiteY4" fmla="*/ 0 h 5450408"/>
              <a:gd name="connsiteX5" fmla="*/ 9709710 w 10515600"/>
              <a:gd name="connsiteY5" fmla="*/ 0 h 5450408"/>
              <a:gd name="connsiteX6" fmla="*/ 10515600 w 10515600"/>
              <a:gd name="connsiteY6" fmla="*/ 805890 h 5450408"/>
              <a:gd name="connsiteX7" fmla="*/ 10515600 w 10515600"/>
              <a:gd name="connsiteY7" fmla="*/ 2820560 h 5450408"/>
              <a:gd name="connsiteX8" fmla="*/ 10515600 w 10515600"/>
              <a:gd name="connsiteY8" fmla="*/ 2820560 h 5450408"/>
              <a:gd name="connsiteX9" fmla="*/ 10515600 w 10515600"/>
              <a:gd name="connsiteY9" fmla="*/ 4029371 h 5450408"/>
              <a:gd name="connsiteX10" fmla="*/ 10515600 w 10515600"/>
              <a:gd name="connsiteY10" fmla="*/ 4029355 h 5450408"/>
              <a:gd name="connsiteX11" fmla="*/ 9709710 w 10515600"/>
              <a:gd name="connsiteY11" fmla="*/ 4835245 h 5450408"/>
              <a:gd name="connsiteX12" fmla="*/ 2552700 w 10515600"/>
              <a:gd name="connsiteY12" fmla="*/ 4846003 h 5450408"/>
              <a:gd name="connsiteX13" fmla="*/ 2002078 w 10515600"/>
              <a:gd name="connsiteY13" fmla="*/ 5450408 h 5450408"/>
              <a:gd name="connsiteX14" fmla="*/ 1440628 w 10515600"/>
              <a:gd name="connsiteY14" fmla="*/ 4824487 h 5450408"/>
              <a:gd name="connsiteX15" fmla="*/ 805890 w 10515600"/>
              <a:gd name="connsiteY15" fmla="*/ 4835245 h 5450408"/>
              <a:gd name="connsiteX16" fmla="*/ 0 w 10515600"/>
              <a:gd name="connsiteY16" fmla="*/ 4029355 h 5450408"/>
              <a:gd name="connsiteX17" fmla="*/ 0 w 10515600"/>
              <a:gd name="connsiteY17" fmla="*/ 4029371 h 5450408"/>
              <a:gd name="connsiteX18" fmla="*/ 0 w 10515600"/>
              <a:gd name="connsiteY18" fmla="*/ 2820560 h 5450408"/>
              <a:gd name="connsiteX19" fmla="*/ 0 w 10515600"/>
              <a:gd name="connsiteY19" fmla="*/ 2820560 h 5450408"/>
              <a:gd name="connsiteX20" fmla="*/ 0 w 10515600"/>
              <a:gd name="connsiteY20" fmla="*/ 805890 h 54504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515600" h="5450408">
                <a:moveTo>
                  <a:pt x="0" y="805890"/>
                </a:moveTo>
                <a:cubicBezTo>
                  <a:pt x="0" y="360809"/>
                  <a:pt x="360809" y="0"/>
                  <a:pt x="805890" y="0"/>
                </a:cubicBezTo>
                <a:lnTo>
                  <a:pt x="1752600" y="0"/>
                </a:lnTo>
                <a:lnTo>
                  <a:pt x="1752600" y="0"/>
                </a:lnTo>
                <a:lnTo>
                  <a:pt x="4381500" y="0"/>
                </a:lnTo>
                <a:lnTo>
                  <a:pt x="9709710" y="0"/>
                </a:lnTo>
                <a:cubicBezTo>
                  <a:pt x="10154791" y="0"/>
                  <a:pt x="10515600" y="360809"/>
                  <a:pt x="10515600" y="805890"/>
                </a:cubicBezTo>
                <a:lnTo>
                  <a:pt x="10515600" y="2820560"/>
                </a:lnTo>
                <a:lnTo>
                  <a:pt x="10515600" y="2820560"/>
                </a:lnTo>
                <a:lnTo>
                  <a:pt x="10515600" y="4029371"/>
                </a:lnTo>
                <a:lnTo>
                  <a:pt x="10515600" y="4029355"/>
                </a:lnTo>
                <a:cubicBezTo>
                  <a:pt x="10515600" y="4474436"/>
                  <a:pt x="10154791" y="4835245"/>
                  <a:pt x="9709710" y="4835245"/>
                </a:cubicBezTo>
                <a:lnTo>
                  <a:pt x="2552700" y="4846003"/>
                </a:lnTo>
                <a:lnTo>
                  <a:pt x="2002078" y="5450408"/>
                </a:lnTo>
                <a:lnTo>
                  <a:pt x="1440628" y="4824487"/>
                </a:lnTo>
                <a:lnTo>
                  <a:pt x="805890" y="4835245"/>
                </a:lnTo>
                <a:cubicBezTo>
                  <a:pt x="360809" y="4835245"/>
                  <a:pt x="0" y="4474436"/>
                  <a:pt x="0" y="4029355"/>
                </a:cubicBezTo>
                <a:lnTo>
                  <a:pt x="0" y="4029371"/>
                </a:lnTo>
                <a:lnTo>
                  <a:pt x="0" y="2820560"/>
                </a:lnTo>
                <a:lnTo>
                  <a:pt x="0" y="2820560"/>
                </a:lnTo>
                <a:lnTo>
                  <a:pt x="0" y="80589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p:cNvSpPr>
            <a:spLocks noGrp="1"/>
          </p:cNvSpPr>
          <p:nvPr>
            <p:ph type="title" hasCustomPrompt="1"/>
          </p:nvPr>
        </p:nvSpPr>
        <p:spPr bwMode="black">
          <a:xfrm>
            <a:off x="1387736" y="1438507"/>
            <a:ext cx="9488245" cy="2219093"/>
          </a:xfrm>
        </p:spPr>
        <p:txBody>
          <a:bodyPr>
            <a:noAutofit/>
          </a:bodyPr>
          <a:lstStyle>
            <a:lvl1pPr algn="ctr">
              <a:tabLst>
                <a:tab pos="3770313" algn="l"/>
              </a:tabLst>
              <a:defRPr sz="5000" baseline="0">
                <a:solidFill>
                  <a:schemeClr val="accent1"/>
                </a:solidFill>
              </a:defRPr>
            </a:lvl1pPr>
          </a:lstStyle>
          <a:p>
            <a:r>
              <a:rPr lang="en-US" dirty="0"/>
              <a:t>“Click to edit quote.”</a:t>
            </a:r>
          </a:p>
        </p:txBody>
      </p:sp>
      <p:sp>
        <p:nvSpPr>
          <p:cNvPr id="15" name="Text Placeholder 6"/>
          <p:cNvSpPr>
            <a:spLocks noGrp="1"/>
          </p:cNvSpPr>
          <p:nvPr>
            <p:ph type="body" sz="quarter" idx="13" hasCustomPrompt="1"/>
          </p:nvPr>
        </p:nvSpPr>
        <p:spPr bwMode="black">
          <a:xfrm>
            <a:off x="1387736" y="4126416"/>
            <a:ext cx="9488245" cy="1015739"/>
          </a:xfrm>
        </p:spPr>
        <p:txBody>
          <a:bodyPr anchor="ctr">
            <a:normAutofit/>
          </a:bodyPr>
          <a:lstStyle>
            <a:lvl1pPr marL="0" indent="0" algn="ctr">
              <a:buNone/>
              <a:defRPr sz="2400" i="1" baseline="0">
                <a:solidFill>
                  <a:schemeClr val="tx2"/>
                </a:solidFill>
              </a:defRPr>
            </a:lvl1pPr>
          </a:lstStyle>
          <a:p>
            <a:pPr lvl="0"/>
            <a:r>
              <a:rPr lang="en-US" dirty="0"/>
              <a:t>- Click to edit name or subtext</a:t>
            </a:r>
          </a:p>
        </p:txBody>
      </p:sp>
      <p:sp>
        <p:nvSpPr>
          <p:cNvPr id="16" name="Date Placeholder 4"/>
          <p:cNvSpPr>
            <a:spLocks noGrp="1"/>
          </p:cNvSpPr>
          <p:nvPr>
            <p:ph type="dt" sz="half" idx="11"/>
          </p:nvPr>
        </p:nvSpPr>
        <p:spPr bwMode="white">
          <a:xfrm>
            <a:off x="838200" y="6356350"/>
            <a:ext cx="1358590" cy="365125"/>
          </a:xfrm>
        </p:spPr>
        <p:txBody>
          <a:bodyPr/>
          <a:lstStyle>
            <a:lvl1pPr>
              <a:defRPr>
                <a:solidFill>
                  <a:schemeClr val="bg1"/>
                </a:solidFill>
              </a:defRPr>
            </a:lvl1pPr>
          </a:lstStyle>
          <a:p>
            <a:fld id="{276FB33B-BCEE-4E25-B97B-A564B0E1024B}" type="datetime1">
              <a:rPr lang="en-US" smtClean="0"/>
              <a:t>3/13/2025</a:t>
            </a:fld>
            <a:endParaRPr lang="en-US" dirty="0"/>
          </a:p>
        </p:txBody>
      </p:sp>
      <p:sp>
        <p:nvSpPr>
          <p:cNvPr id="18" name="Footer Placeholder 4"/>
          <p:cNvSpPr>
            <a:spLocks noGrp="1"/>
          </p:cNvSpPr>
          <p:nvPr>
            <p:ph type="ftr" sz="quarter" idx="3"/>
          </p:nvPr>
        </p:nvSpPr>
        <p:spPr bwMode="white">
          <a:xfrm>
            <a:off x="3302177" y="6356349"/>
            <a:ext cx="5587647" cy="365125"/>
          </a:xfrm>
          <a:prstGeom prst="rect">
            <a:avLst/>
          </a:prstGeom>
        </p:spPr>
        <p:txBody>
          <a:bodyPr anchor="ctr"/>
          <a:lstStyle>
            <a:lvl1pPr algn="ctr">
              <a:defRPr sz="1200">
                <a:solidFill>
                  <a:schemeClr val="bg1"/>
                </a:solidFill>
              </a:defRPr>
            </a:lvl1pPr>
          </a:lstStyle>
          <a:p>
            <a:r>
              <a:rPr lang="en-US" dirty="0"/>
              <a:t>www.dli.mn.gov</a:t>
            </a:r>
          </a:p>
        </p:txBody>
      </p:sp>
      <p:sp>
        <p:nvSpPr>
          <p:cNvPr id="19" name="Slide Number Placeholder 6"/>
          <p:cNvSpPr>
            <a:spLocks noGrp="1"/>
          </p:cNvSpPr>
          <p:nvPr>
            <p:ph type="sldNum" sz="quarter" idx="12"/>
          </p:nvPr>
        </p:nvSpPr>
        <p:spPr bwMode="white">
          <a:xfrm>
            <a:off x="9891132" y="6356350"/>
            <a:ext cx="1462668" cy="365125"/>
          </a:xfrm>
        </p:spPr>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434411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Full Image Black Circle Overlay">
    <p:bg bwMode="gray">
      <p:bgPr>
        <a:solidFill>
          <a:schemeClr val="bg1"/>
        </a:solidFill>
        <a:effectLst/>
      </p:bgPr>
    </p:bg>
    <p:spTree>
      <p:nvGrpSpPr>
        <p:cNvPr id="1" name=""/>
        <p:cNvGrpSpPr/>
        <p:nvPr/>
      </p:nvGrpSpPr>
      <p:grpSpPr>
        <a:xfrm>
          <a:off x="0" y="0"/>
          <a:ext cx="0" cy="0"/>
          <a:chOff x="0" y="0"/>
          <a:chExt cx="0" cy="0"/>
        </a:xfrm>
      </p:grpSpPr>
      <p:sp>
        <p:nvSpPr>
          <p:cNvPr id="7" name="Picture Placeholder 6"/>
          <p:cNvSpPr>
            <a:spLocks noGrp="1"/>
          </p:cNvSpPr>
          <p:nvPr>
            <p:ph type="pic" sz="quarter" idx="13"/>
          </p:nvPr>
        </p:nvSpPr>
        <p:spPr bwMode="gray">
          <a:xfrm>
            <a:off x="0" y="0"/>
            <a:ext cx="12192000" cy="6858000"/>
          </a:xfrm>
        </p:spPr>
        <p:txBody>
          <a:bodyPr/>
          <a:lstStyle/>
          <a:p>
            <a:r>
              <a:rPr lang="en-US"/>
              <a:t>Click icon to add picture</a:t>
            </a:r>
            <a:endParaRPr lang="en-US" dirty="0"/>
          </a:p>
        </p:txBody>
      </p:sp>
      <p:sp>
        <p:nvSpPr>
          <p:cNvPr id="2" name="Title 1"/>
          <p:cNvSpPr>
            <a:spLocks noGrp="1"/>
          </p:cNvSpPr>
          <p:nvPr>
            <p:ph type="title" hasCustomPrompt="1"/>
          </p:nvPr>
        </p:nvSpPr>
        <p:spPr bwMode="auto">
          <a:xfrm>
            <a:off x="6146624" y="685800"/>
            <a:ext cx="5486400" cy="5486400"/>
          </a:xfrm>
          <a:prstGeom prst="ellipse">
            <a:avLst/>
          </a:prstGeom>
          <a:solidFill>
            <a:srgbClr val="003865">
              <a:alpha val="87843"/>
            </a:srgbClr>
          </a:solidFill>
        </p:spPr>
        <p:txBody>
          <a:bodyPr>
            <a:noAutofit/>
          </a:bodyPr>
          <a:lstStyle>
            <a:lvl1pPr algn="ctr">
              <a:tabLst>
                <a:tab pos="2341563" algn="l"/>
                <a:tab pos="3770313" algn="l"/>
              </a:tabLst>
              <a:defRPr sz="5500" baseline="0">
                <a:solidFill>
                  <a:schemeClr val="bg1"/>
                </a:solidFill>
              </a:defRPr>
            </a:lvl1pPr>
          </a:lstStyle>
          <a:p>
            <a:r>
              <a:rPr lang="en-US" dirty="0"/>
              <a:t>Click to edit title</a:t>
            </a:r>
          </a:p>
        </p:txBody>
      </p:sp>
    </p:spTree>
    <p:extLst>
      <p:ext uri="{BB962C8B-B14F-4D97-AF65-F5344CB8AC3E}">
        <p14:creationId xmlns:p14="http://schemas.microsoft.com/office/powerpoint/2010/main" val="4092258399"/>
      </p:ext>
    </p:extLst>
  </p:cSld>
  <p:clrMapOvr>
    <a:masterClrMapping/>
  </p:clrMapOvr>
  <p:hf sldNum="0"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Full Image Multiple Circle Overlay">
    <p:bg>
      <p:bgPr>
        <a:solidFill>
          <a:schemeClr val="bg1"/>
        </a:solidFill>
        <a:effectLst/>
      </p:bgPr>
    </p:bg>
    <p:spTree>
      <p:nvGrpSpPr>
        <p:cNvPr id="1" name=""/>
        <p:cNvGrpSpPr/>
        <p:nvPr/>
      </p:nvGrpSpPr>
      <p:grpSpPr>
        <a:xfrm>
          <a:off x="0" y="0"/>
          <a:ext cx="0" cy="0"/>
          <a:chOff x="0" y="0"/>
          <a:chExt cx="0" cy="0"/>
        </a:xfrm>
      </p:grpSpPr>
      <p:sp>
        <p:nvSpPr>
          <p:cNvPr id="10" name="Picture Placeholder 6"/>
          <p:cNvSpPr>
            <a:spLocks noGrp="1"/>
          </p:cNvSpPr>
          <p:nvPr>
            <p:ph type="pic" sz="quarter" idx="15"/>
          </p:nvPr>
        </p:nvSpPr>
        <p:spPr bwMode="gray">
          <a:xfrm>
            <a:off x="0" y="0"/>
            <a:ext cx="12192000" cy="6858000"/>
          </a:xfrm>
        </p:spPr>
        <p:txBody>
          <a:bodyPr/>
          <a:lstStyle/>
          <a:p>
            <a:r>
              <a:rPr lang="en-US"/>
              <a:t>Click icon to add picture</a:t>
            </a:r>
            <a:endParaRPr lang="en-US" dirty="0"/>
          </a:p>
        </p:txBody>
      </p:sp>
      <p:sp>
        <p:nvSpPr>
          <p:cNvPr id="2" name="Title 1"/>
          <p:cNvSpPr>
            <a:spLocks noGrp="1"/>
          </p:cNvSpPr>
          <p:nvPr>
            <p:ph type="title" hasCustomPrompt="1"/>
          </p:nvPr>
        </p:nvSpPr>
        <p:spPr bwMode="auto">
          <a:xfrm>
            <a:off x="5720397" y="912530"/>
            <a:ext cx="4661388" cy="4661388"/>
          </a:xfrm>
          <a:prstGeom prst="ellipse">
            <a:avLst/>
          </a:prstGeom>
          <a:solidFill>
            <a:srgbClr val="003865">
              <a:alpha val="87843"/>
            </a:srgbClr>
          </a:solidFill>
        </p:spPr>
        <p:txBody>
          <a:bodyPr>
            <a:noAutofit/>
          </a:bodyPr>
          <a:lstStyle>
            <a:lvl1pPr algn="ctr">
              <a:tabLst>
                <a:tab pos="3770313" algn="l"/>
              </a:tabLst>
              <a:defRPr sz="4500" baseline="0">
                <a:solidFill>
                  <a:schemeClr val="bg1"/>
                </a:solidFill>
              </a:defRPr>
            </a:lvl1pPr>
          </a:lstStyle>
          <a:p>
            <a:r>
              <a:rPr lang="en-US" dirty="0"/>
              <a:t>Click to edit title</a:t>
            </a:r>
          </a:p>
        </p:txBody>
      </p:sp>
      <p:sp>
        <p:nvSpPr>
          <p:cNvPr id="9" name="Text Placeholder 7"/>
          <p:cNvSpPr>
            <a:spLocks noGrp="1"/>
          </p:cNvSpPr>
          <p:nvPr>
            <p:ph type="body" sz="quarter" idx="14" hasCustomPrompt="1"/>
          </p:nvPr>
        </p:nvSpPr>
        <p:spPr bwMode="auto">
          <a:xfrm>
            <a:off x="9544816" y="524007"/>
            <a:ext cx="2155300" cy="2155300"/>
          </a:xfrm>
          <a:prstGeom prst="ellipse">
            <a:avLst/>
          </a:prstGeom>
          <a:solidFill>
            <a:srgbClr val="78BE21">
              <a:alpha val="87843"/>
            </a:srgbClr>
          </a:solidFill>
        </p:spPr>
        <p:txBody>
          <a:bodyPr anchor="ctr">
            <a:normAutofit/>
          </a:bodyPr>
          <a:lstStyle>
            <a:lvl1pPr marL="0" indent="0" algn="ctr">
              <a:buNone/>
              <a:defRPr sz="2500" baseline="0">
                <a:solidFill>
                  <a:schemeClr val="tx2"/>
                </a:solidFill>
                <a:latin typeface="+mn-lt"/>
              </a:defRPr>
            </a:lvl1pPr>
          </a:lstStyle>
          <a:p>
            <a:pPr lvl="0"/>
            <a:r>
              <a:rPr lang="en-US" dirty="0"/>
              <a:t>Second Point</a:t>
            </a:r>
          </a:p>
        </p:txBody>
      </p:sp>
      <p:sp>
        <p:nvSpPr>
          <p:cNvPr id="8" name="Text Placeholder 7"/>
          <p:cNvSpPr>
            <a:spLocks noGrp="1"/>
          </p:cNvSpPr>
          <p:nvPr>
            <p:ph type="body" sz="quarter" idx="13" hasCustomPrompt="1"/>
          </p:nvPr>
        </p:nvSpPr>
        <p:spPr bwMode="auto">
          <a:xfrm>
            <a:off x="9251002" y="3581845"/>
            <a:ext cx="2637978" cy="2637978"/>
          </a:xfrm>
          <a:prstGeom prst="ellipse">
            <a:avLst/>
          </a:prstGeom>
          <a:solidFill>
            <a:srgbClr val="000000">
              <a:alpha val="87843"/>
            </a:srgbClr>
          </a:solidFill>
        </p:spPr>
        <p:txBody>
          <a:bodyPr anchor="ctr">
            <a:normAutofit/>
          </a:bodyPr>
          <a:lstStyle>
            <a:lvl1pPr marL="0" indent="0" algn="ctr">
              <a:buNone/>
              <a:defRPr sz="2500" baseline="0">
                <a:solidFill>
                  <a:schemeClr val="bg1"/>
                </a:solidFill>
                <a:latin typeface="+mn-lt"/>
              </a:defRPr>
            </a:lvl1pPr>
          </a:lstStyle>
          <a:p>
            <a:pPr lvl="0"/>
            <a:r>
              <a:rPr lang="en-US" dirty="0"/>
              <a:t>Third Point</a:t>
            </a:r>
          </a:p>
        </p:txBody>
      </p:sp>
    </p:spTree>
    <p:extLst>
      <p:ext uri="{BB962C8B-B14F-4D97-AF65-F5344CB8AC3E}">
        <p14:creationId xmlns:p14="http://schemas.microsoft.com/office/powerpoint/2010/main" val="2911004216"/>
      </p:ext>
    </p:extLst>
  </p:cSld>
  <p:clrMapOvr>
    <a:masterClrMapping/>
  </p:clrMapOvr>
  <p:hf sldNum="0"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Quote Black Box Overlay">
    <p:bg>
      <p:bgPr>
        <a:solidFill>
          <a:schemeClr val="bg1"/>
        </a:solidFill>
        <a:effectLst/>
      </p:bgPr>
    </p:bg>
    <p:spTree>
      <p:nvGrpSpPr>
        <p:cNvPr id="1" name=""/>
        <p:cNvGrpSpPr/>
        <p:nvPr/>
      </p:nvGrpSpPr>
      <p:grpSpPr>
        <a:xfrm>
          <a:off x="0" y="0"/>
          <a:ext cx="0" cy="0"/>
          <a:chOff x="0" y="0"/>
          <a:chExt cx="0" cy="0"/>
        </a:xfrm>
      </p:grpSpPr>
      <p:sp>
        <p:nvSpPr>
          <p:cNvPr id="7" name="Picture Placeholder 6"/>
          <p:cNvSpPr>
            <a:spLocks noGrp="1"/>
          </p:cNvSpPr>
          <p:nvPr>
            <p:ph type="pic" sz="quarter" idx="13"/>
          </p:nvPr>
        </p:nvSpPr>
        <p:spPr bwMode="gray">
          <a:xfrm>
            <a:off x="0" y="0"/>
            <a:ext cx="12192000" cy="6858000"/>
          </a:xfrm>
        </p:spPr>
        <p:txBody>
          <a:bodyPr/>
          <a:lstStyle/>
          <a:p>
            <a:r>
              <a:rPr lang="en-US"/>
              <a:t>Click icon to add picture</a:t>
            </a:r>
          </a:p>
        </p:txBody>
      </p:sp>
      <p:sp>
        <p:nvSpPr>
          <p:cNvPr id="2" name="Title 1"/>
          <p:cNvSpPr>
            <a:spLocks noGrp="1"/>
          </p:cNvSpPr>
          <p:nvPr>
            <p:ph type="title" hasCustomPrompt="1"/>
          </p:nvPr>
        </p:nvSpPr>
        <p:spPr bwMode="auto">
          <a:xfrm>
            <a:off x="2299475" y="1609867"/>
            <a:ext cx="7593051" cy="3638266"/>
          </a:xfrm>
          <a:solidFill>
            <a:srgbClr val="003865">
              <a:alpha val="87843"/>
            </a:srgbClr>
          </a:solidFill>
        </p:spPr>
        <p:txBody>
          <a:bodyPr>
            <a:noAutofit/>
          </a:bodyPr>
          <a:lstStyle>
            <a:lvl1pPr algn="ctr">
              <a:spcAft>
                <a:spcPts val="1000"/>
              </a:spcAft>
              <a:tabLst>
                <a:tab pos="3770313" algn="l"/>
              </a:tabLst>
              <a:defRPr sz="7000" baseline="0">
                <a:solidFill>
                  <a:schemeClr val="bg1"/>
                </a:solidFill>
              </a:defRPr>
            </a:lvl1pPr>
          </a:lstStyle>
          <a:p>
            <a:r>
              <a:rPr lang="en-US" dirty="0"/>
              <a:t>Quote or </a:t>
            </a:r>
            <a:br>
              <a:rPr lang="en-US" dirty="0"/>
            </a:br>
            <a:r>
              <a:rPr lang="en-US" dirty="0"/>
              <a:t>Statement</a:t>
            </a:r>
          </a:p>
        </p:txBody>
      </p:sp>
    </p:spTree>
    <p:extLst>
      <p:ext uri="{BB962C8B-B14F-4D97-AF65-F5344CB8AC3E}">
        <p14:creationId xmlns:p14="http://schemas.microsoft.com/office/powerpoint/2010/main" val="206771762"/>
      </p:ext>
    </p:extLst>
  </p:cSld>
  <p:clrMapOvr>
    <a:masterClrMapping/>
  </p:clrMapOvr>
  <p:hf sldNum="0" hdr="0" ftr="0" dt="0"/>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Quote Solid Red Background">
    <p:bg bwMode="black">
      <p:bgPr>
        <a:gradFill>
          <a:gsLst>
            <a:gs pos="100000">
              <a:schemeClr val="accent1">
                <a:lumMod val="50000"/>
              </a:schemeClr>
            </a:gs>
            <a:gs pos="20000">
              <a:schemeClr val="accent1"/>
            </a:gs>
          </a:gsLst>
          <a:path path="circle">
            <a:fillToRect l="50000" t="50000" r="50000" b="50000"/>
          </a:path>
        </a:gradFill>
        <a:effectLst/>
      </p:bgPr>
    </p:bg>
    <p:spTree>
      <p:nvGrpSpPr>
        <p:cNvPr id="1" name=""/>
        <p:cNvGrpSpPr/>
        <p:nvPr/>
      </p:nvGrpSpPr>
      <p:grpSpPr>
        <a:xfrm>
          <a:off x="0" y="0"/>
          <a:ext cx="0" cy="0"/>
          <a:chOff x="0" y="0"/>
          <a:chExt cx="0" cy="0"/>
        </a:xfrm>
      </p:grpSpPr>
      <p:sp>
        <p:nvSpPr>
          <p:cNvPr id="8" name="Title 1"/>
          <p:cNvSpPr>
            <a:spLocks noGrp="1"/>
          </p:cNvSpPr>
          <p:nvPr>
            <p:ph type="title" hasCustomPrompt="1"/>
          </p:nvPr>
        </p:nvSpPr>
        <p:spPr bwMode="white">
          <a:xfrm>
            <a:off x="838200" y="1389685"/>
            <a:ext cx="10515600" cy="1340989"/>
          </a:xfrm>
        </p:spPr>
        <p:txBody>
          <a:bodyPr>
            <a:noAutofit/>
          </a:bodyPr>
          <a:lstStyle>
            <a:lvl1pPr algn="ctr">
              <a:tabLst>
                <a:tab pos="3770313" algn="l"/>
              </a:tabLst>
              <a:defRPr sz="7000">
                <a:solidFill>
                  <a:schemeClr val="accent2"/>
                </a:solidFill>
              </a:defRPr>
            </a:lvl1pPr>
          </a:lstStyle>
          <a:p>
            <a:r>
              <a:rPr lang="en-US" dirty="0"/>
              <a:t>Quote or Statement</a:t>
            </a:r>
          </a:p>
        </p:txBody>
      </p:sp>
      <p:sp>
        <p:nvSpPr>
          <p:cNvPr id="10" name="Text Placeholder 6"/>
          <p:cNvSpPr>
            <a:spLocks noGrp="1"/>
          </p:cNvSpPr>
          <p:nvPr>
            <p:ph type="body" sz="quarter" idx="13" hasCustomPrompt="1"/>
          </p:nvPr>
        </p:nvSpPr>
        <p:spPr bwMode="white">
          <a:xfrm>
            <a:off x="838200" y="2925699"/>
            <a:ext cx="10515600" cy="2673435"/>
          </a:xfrm>
        </p:spPr>
        <p:txBody>
          <a:bodyPr anchor="ctr"/>
          <a:lstStyle>
            <a:lvl1pPr marL="0" indent="0" algn="ctr">
              <a:lnSpc>
                <a:spcPct val="100000"/>
              </a:lnSpc>
              <a:spcBef>
                <a:spcPts val="0"/>
              </a:spcBef>
              <a:buClr>
                <a:schemeClr val="bg1"/>
              </a:buClr>
              <a:buFont typeface="Arial" panose="020B0604020202020204" pitchFamily="34" charset="0"/>
              <a:buNone/>
              <a:defRPr>
                <a:solidFill>
                  <a:schemeClr val="bg1"/>
                </a:solidFill>
              </a:defRPr>
            </a:lvl1pPr>
          </a:lstStyle>
          <a:p>
            <a:pPr lvl="0"/>
            <a:r>
              <a:rPr lang="en-US" dirty="0"/>
              <a:t>Make a secondary statement here.</a:t>
            </a:r>
          </a:p>
        </p:txBody>
      </p:sp>
      <p:sp>
        <p:nvSpPr>
          <p:cNvPr id="3" name="Date Placeholder 2"/>
          <p:cNvSpPr>
            <a:spLocks noGrp="1"/>
          </p:cNvSpPr>
          <p:nvPr>
            <p:ph type="dt" sz="half" idx="10"/>
          </p:nvPr>
        </p:nvSpPr>
        <p:spPr bwMode="white"/>
        <p:txBody>
          <a:bodyPr/>
          <a:lstStyle>
            <a:lvl1pPr>
              <a:defRPr>
                <a:solidFill>
                  <a:schemeClr val="bg1"/>
                </a:solidFill>
              </a:defRPr>
            </a:lvl1pPr>
          </a:lstStyle>
          <a:p>
            <a:fld id="{D094F804-653A-41F1-A565-1098D9DEB37A}" type="datetime1">
              <a:rPr lang="en-US" smtClean="0"/>
              <a:t>3/13/2025</a:t>
            </a:fld>
            <a:endParaRPr lang="en-US" dirty="0"/>
          </a:p>
        </p:txBody>
      </p:sp>
      <p:sp>
        <p:nvSpPr>
          <p:cNvPr id="5" name="Footer Placeholder 4"/>
          <p:cNvSpPr>
            <a:spLocks noGrp="1"/>
          </p:cNvSpPr>
          <p:nvPr>
            <p:ph type="ftr" sz="quarter" idx="12"/>
          </p:nvPr>
        </p:nvSpPr>
        <p:spPr bwMode="white"/>
        <p:txBody>
          <a:bodyPr/>
          <a:lstStyle>
            <a:lvl1pPr>
              <a:defRPr>
                <a:solidFill>
                  <a:schemeClr val="bg1"/>
                </a:solidFill>
              </a:defRPr>
            </a:lvl1pPr>
          </a:lstStyle>
          <a:p>
            <a:r>
              <a:rPr lang="en-US" dirty="0"/>
              <a:t>www.dli.mn.gov</a:t>
            </a:r>
          </a:p>
        </p:txBody>
      </p:sp>
      <p:sp>
        <p:nvSpPr>
          <p:cNvPr id="4" name="Slide Number Placeholder 3"/>
          <p:cNvSpPr>
            <a:spLocks noGrp="1"/>
          </p:cNvSpPr>
          <p:nvPr>
            <p:ph type="sldNum" sz="quarter" idx="11"/>
          </p:nvPr>
        </p:nvSpPr>
        <p:spPr bwMode="white"/>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9795370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Quote Solid Light Background">
    <p:bg bwMode="auto">
      <p:bgPr>
        <a:gradFill>
          <a:gsLst>
            <a:gs pos="100000">
              <a:srgbClr val="BFBFBF"/>
            </a:gs>
            <a:gs pos="53000">
              <a:srgbClr val="F5F5F5"/>
            </a:gs>
            <a:gs pos="78000">
              <a:srgbClr val="E8E8E8"/>
            </a:gs>
          </a:gsLst>
          <a:path path="circle">
            <a:fillToRect l="50000" t="50000" r="50000" b="50000"/>
          </a:path>
        </a:gradFill>
        <a:effectLst/>
      </p:bgPr>
    </p:bg>
    <p:spTree>
      <p:nvGrpSpPr>
        <p:cNvPr id="1" name=""/>
        <p:cNvGrpSpPr/>
        <p:nvPr/>
      </p:nvGrpSpPr>
      <p:grpSpPr>
        <a:xfrm>
          <a:off x="0" y="0"/>
          <a:ext cx="0" cy="0"/>
          <a:chOff x="0" y="0"/>
          <a:chExt cx="0" cy="0"/>
        </a:xfrm>
      </p:grpSpPr>
      <p:sp>
        <p:nvSpPr>
          <p:cNvPr id="7" name="Title 1"/>
          <p:cNvSpPr>
            <a:spLocks noGrp="1"/>
          </p:cNvSpPr>
          <p:nvPr>
            <p:ph type="title" hasCustomPrompt="1"/>
          </p:nvPr>
        </p:nvSpPr>
        <p:spPr bwMode="auto">
          <a:xfrm>
            <a:off x="0" y="1389685"/>
            <a:ext cx="12192000" cy="1340989"/>
          </a:xfrm>
          <a:solidFill>
            <a:schemeClr val="tx1"/>
          </a:solidFill>
        </p:spPr>
        <p:txBody>
          <a:bodyPr>
            <a:noAutofit/>
          </a:bodyPr>
          <a:lstStyle>
            <a:lvl1pPr algn="ctr">
              <a:tabLst>
                <a:tab pos="3770313" algn="l"/>
              </a:tabLst>
              <a:defRPr sz="7000">
                <a:solidFill>
                  <a:schemeClr val="accent2"/>
                </a:solidFill>
              </a:defRPr>
            </a:lvl1pPr>
          </a:lstStyle>
          <a:p>
            <a:r>
              <a:rPr lang="en-US" dirty="0"/>
              <a:t>Quote or Statement</a:t>
            </a:r>
          </a:p>
        </p:txBody>
      </p:sp>
      <p:sp>
        <p:nvSpPr>
          <p:cNvPr id="8" name="Text Placeholder 6"/>
          <p:cNvSpPr>
            <a:spLocks noGrp="1"/>
          </p:cNvSpPr>
          <p:nvPr>
            <p:ph type="body" sz="quarter" idx="13" hasCustomPrompt="1"/>
          </p:nvPr>
        </p:nvSpPr>
        <p:spPr bwMode="black">
          <a:xfrm>
            <a:off x="838200" y="2925699"/>
            <a:ext cx="10515600" cy="2673435"/>
          </a:xfrm>
        </p:spPr>
        <p:txBody>
          <a:bodyPr anchor="ctr"/>
          <a:lstStyle>
            <a:lvl1pPr marL="0" indent="0" algn="ctr">
              <a:lnSpc>
                <a:spcPct val="100000"/>
              </a:lnSpc>
              <a:spcBef>
                <a:spcPts val="0"/>
              </a:spcBef>
              <a:buFont typeface="Arial" panose="020B0604020202020204" pitchFamily="34" charset="0"/>
              <a:buNone/>
              <a:defRPr>
                <a:solidFill>
                  <a:schemeClr val="tx1"/>
                </a:solidFill>
              </a:defRPr>
            </a:lvl1pPr>
          </a:lstStyle>
          <a:p>
            <a:pPr lvl="0"/>
            <a:r>
              <a:rPr lang="en-US" dirty="0"/>
              <a:t>Make a secondary statement here.</a:t>
            </a:r>
          </a:p>
        </p:txBody>
      </p:sp>
      <p:sp>
        <p:nvSpPr>
          <p:cNvPr id="3" name="Date Placeholder 2"/>
          <p:cNvSpPr>
            <a:spLocks noGrp="1"/>
          </p:cNvSpPr>
          <p:nvPr>
            <p:ph type="dt" sz="half" idx="10"/>
          </p:nvPr>
        </p:nvSpPr>
        <p:spPr bwMode="black"/>
        <p:txBody>
          <a:bodyPr/>
          <a:lstStyle/>
          <a:p>
            <a:fld id="{466A75E6-E45B-4C5D-981E-7C8ED0C72F5D}" type="datetime1">
              <a:rPr lang="en-US" smtClean="0"/>
              <a:t>3/13/2025</a:t>
            </a:fld>
            <a:endParaRPr lang="en-US" dirty="0"/>
          </a:p>
        </p:txBody>
      </p:sp>
      <p:sp>
        <p:nvSpPr>
          <p:cNvPr id="5" name="Footer Placeholder 4"/>
          <p:cNvSpPr>
            <a:spLocks noGrp="1"/>
          </p:cNvSpPr>
          <p:nvPr>
            <p:ph type="ftr" sz="quarter" idx="12"/>
          </p:nvPr>
        </p:nvSpPr>
        <p:spPr bwMode="black"/>
        <p:txBody>
          <a:bodyPr/>
          <a:lstStyle>
            <a:lvl1pPr>
              <a:defRPr>
                <a:solidFill>
                  <a:schemeClr val="tx2"/>
                </a:solidFill>
              </a:defRPr>
            </a:lvl1pPr>
          </a:lstStyle>
          <a:p>
            <a:r>
              <a:rPr lang="en-US" dirty="0"/>
              <a:t>www.dli.mn.gov</a:t>
            </a:r>
          </a:p>
        </p:txBody>
      </p:sp>
      <p:sp>
        <p:nvSpPr>
          <p:cNvPr id="4" name="Slide Number Placeholder 3"/>
          <p:cNvSpPr>
            <a:spLocks noGrp="1"/>
          </p:cNvSpPr>
          <p:nvPr>
            <p:ph type="sldNum" sz="quarter" idx="11"/>
          </p:nvPr>
        </p:nvSpPr>
        <p:spPr bwMode="black"/>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93091558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Quote Full Image Background">
    <p:bg bwMode="ltGray">
      <p:bgPr>
        <a:solidFill>
          <a:schemeClr val="bg1"/>
        </a:solidFill>
        <a:effectLst/>
      </p:bgPr>
    </p:bg>
    <p:spTree>
      <p:nvGrpSpPr>
        <p:cNvPr id="1" name=""/>
        <p:cNvGrpSpPr/>
        <p:nvPr/>
      </p:nvGrpSpPr>
      <p:grpSpPr>
        <a:xfrm>
          <a:off x="0" y="0"/>
          <a:ext cx="0" cy="0"/>
          <a:chOff x="0" y="0"/>
          <a:chExt cx="0" cy="0"/>
        </a:xfrm>
      </p:grpSpPr>
      <p:sp>
        <p:nvSpPr>
          <p:cNvPr id="7" name="Picture Placeholder 6"/>
          <p:cNvSpPr>
            <a:spLocks noGrp="1"/>
          </p:cNvSpPr>
          <p:nvPr>
            <p:ph type="pic" sz="quarter" idx="14" hasCustomPrompt="1"/>
          </p:nvPr>
        </p:nvSpPr>
        <p:spPr bwMode="gray">
          <a:xfrm>
            <a:off x="0" y="0"/>
            <a:ext cx="12192000" cy="6858000"/>
          </a:xfrm>
        </p:spPr>
        <p:txBody>
          <a:bodyPr/>
          <a:lstStyle>
            <a:lvl1pPr>
              <a:defRPr/>
            </a:lvl1pPr>
          </a:lstStyle>
          <a:p>
            <a:r>
              <a:rPr lang="en-US" dirty="0"/>
              <a:t>Click icon to edit background picture</a:t>
            </a:r>
          </a:p>
        </p:txBody>
      </p:sp>
      <p:sp>
        <p:nvSpPr>
          <p:cNvPr id="12" name="Title 1"/>
          <p:cNvSpPr>
            <a:spLocks noGrp="1"/>
          </p:cNvSpPr>
          <p:nvPr>
            <p:ph type="title" hasCustomPrompt="1"/>
          </p:nvPr>
        </p:nvSpPr>
        <p:spPr bwMode="white">
          <a:xfrm>
            <a:off x="838200" y="1389685"/>
            <a:ext cx="10515600" cy="1340989"/>
          </a:xfrm>
        </p:spPr>
        <p:txBody>
          <a:bodyPr>
            <a:noAutofit/>
          </a:bodyPr>
          <a:lstStyle>
            <a:lvl1pPr algn="ctr">
              <a:tabLst>
                <a:tab pos="3770313" algn="l"/>
              </a:tabLst>
              <a:defRPr sz="7000">
                <a:solidFill>
                  <a:schemeClr val="bg1"/>
                </a:solidFill>
              </a:defRPr>
            </a:lvl1pPr>
          </a:lstStyle>
          <a:p>
            <a:r>
              <a:rPr lang="en-US" dirty="0"/>
              <a:t>Quote or Statement</a:t>
            </a:r>
          </a:p>
        </p:txBody>
      </p:sp>
      <p:sp>
        <p:nvSpPr>
          <p:cNvPr id="13" name="Text Placeholder 6"/>
          <p:cNvSpPr>
            <a:spLocks noGrp="1"/>
          </p:cNvSpPr>
          <p:nvPr>
            <p:ph type="body" sz="quarter" idx="13" hasCustomPrompt="1"/>
          </p:nvPr>
        </p:nvSpPr>
        <p:spPr bwMode="white">
          <a:xfrm>
            <a:off x="838200" y="2925699"/>
            <a:ext cx="10515600" cy="2673435"/>
          </a:xfrm>
        </p:spPr>
        <p:txBody>
          <a:bodyPr anchor="ctr"/>
          <a:lstStyle>
            <a:lvl1pPr marL="0" indent="0" algn="ctr">
              <a:lnSpc>
                <a:spcPct val="100000"/>
              </a:lnSpc>
              <a:spcBef>
                <a:spcPts val="0"/>
              </a:spcBef>
              <a:buNone/>
              <a:defRPr>
                <a:solidFill>
                  <a:schemeClr val="bg1"/>
                </a:solidFill>
              </a:defRPr>
            </a:lvl1pPr>
          </a:lstStyle>
          <a:p>
            <a:pPr lvl="0"/>
            <a:r>
              <a:rPr lang="en-US" dirty="0"/>
              <a:t>Make a secondary statement here.</a:t>
            </a:r>
          </a:p>
        </p:txBody>
      </p:sp>
      <p:sp>
        <p:nvSpPr>
          <p:cNvPr id="3" name="Date Placeholder 2"/>
          <p:cNvSpPr>
            <a:spLocks noGrp="1"/>
          </p:cNvSpPr>
          <p:nvPr>
            <p:ph type="dt" sz="half" idx="10"/>
          </p:nvPr>
        </p:nvSpPr>
        <p:spPr bwMode="white"/>
        <p:txBody>
          <a:bodyPr/>
          <a:lstStyle>
            <a:lvl1pPr>
              <a:defRPr>
                <a:solidFill>
                  <a:schemeClr val="bg1"/>
                </a:solidFill>
              </a:defRPr>
            </a:lvl1pPr>
          </a:lstStyle>
          <a:p>
            <a:fld id="{F8B25D9D-5365-41CD-BF43-4FFFCBF4BBDA}" type="datetime1">
              <a:rPr lang="en-US" smtClean="0"/>
              <a:t>3/13/2025</a:t>
            </a:fld>
            <a:endParaRPr lang="en-US" dirty="0"/>
          </a:p>
        </p:txBody>
      </p:sp>
      <p:sp>
        <p:nvSpPr>
          <p:cNvPr id="5" name="Footer Placeholder 4"/>
          <p:cNvSpPr>
            <a:spLocks noGrp="1"/>
          </p:cNvSpPr>
          <p:nvPr>
            <p:ph type="ftr" sz="quarter" idx="12"/>
          </p:nvPr>
        </p:nvSpPr>
        <p:spPr bwMode="white"/>
        <p:txBody>
          <a:bodyPr/>
          <a:lstStyle>
            <a:lvl1pPr>
              <a:defRPr>
                <a:solidFill>
                  <a:schemeClr val="bg1"/>
                </a:solidFill>
              </a:defRPr>
            </a:lvl1pPr>
          </a:lstStyle>
          <a:p>
            <a:r>
              <a:rPr lang="en-US" dirty="0"/>
              <a:t>www.dli.mn.gov</a:t>
            </a:r>
          </a:p>
        </p:txBody>
      </p:sp>
      <p:sp>
        <p:nvSpPr>
          <p:cNvPr id="4" name="Slide Number Placeholder 3"/>
          <p:cNvSpPr>
            <a:spLocks noGrp="1"/>
          </p:cNvSpPr>
          <p:nvPr>
            <p:ph type="sldNum" sz="quarter" idx="11"/>
          </p:nvPr>
        </p:nvSpPr>
        <p:spPr bwMode="white"/>
        <p:txBody>
          <a:bodyPr/>
          <a:lstStyle>
            <a:lvl1pPr>
              <a:defRPr>
                <a:solidFill>
                  <a:schemeClr val="bg1"/>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947260539"/>
      </p:ext>
    </p:extLst>
  </p:cSld>
  <p:clrMapOvr>
    <a:masterClrMapping/>
  </p:clrMapOvr>
  <p:hf sldNum="0" hdr="0" ftr="0" dt="0"/>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2_Quote Solid Light Background">
    <p:bg bwMode="auto">
      <p:bgPr>
        <a:solidFill>
          <a:srgbClr val="E8E8E8"/>
        </a:solidFill>
        <a:effectLst/>
      </p:bgPr>
    </p:bg>
    <p:spTree>
      <p:nvGrpSpPr>
        <p:cNvPr id="1" name=""/>
        <p:cNvGrpSpPr/>
        <p:nvPr/>
      </p:nvGrpSpPr>
      <p:grpSpPr>
        <a:xfrm>
          <a:off x="0" y="0"/>
          <a:ext cx="0" cy="0"/>
          <a:chOff x="0" y="0"/>
          <a:chExt cx="0" cy="0"/>
        </a:xfrm>
      </p:grpSpPr>
      <p:sp>
        <p:nvSpPr>
          <p:cNvPr id="7" name="Title 1"/>
          <p:cNvSpPr>
            <a:spLocks noGrp="1"/>
          </p:cNvSpPr>
          <p:nvPr>
            <p:ph type="title" hasCustomPrompt="1"/>
          </p:nvPr>
        </p:nvSpPr>
        <p:spPr bwMode="auto">
          <a:xfrm>
            <a:off x="0" y="1651380"/>
            <a:ext cx="12192000" cy="1733266"/>
          </a:xfrm>
          <a:solidFill>
            <a:schemeClr val="tx1"/>
          </a:solidFill>
        </p:spPr>
        <p:txBody>
          <a:bodyPr>
            <a:noAutofit/>
          </a:bodyPr>
          <a:lstStyle>
            <a:lvl1pPr algn="ctr">
              <a:tabLst>
                <a:tab pos="3770313" algn="l"/>
              </a:tabLst>
              <a:defRPr sz="7000">
                <a:solidFill>
                  <a:schemeClr val="bg1"/>
                </a:solidFill>
              </a:defRPr>
            </a:lvl1pPr>
          </a:lstStyle>
          <a:p>
            <a:r>
              <a:rPr lang="en-US" dirty="0"/>
              <a:t>Thank you!</a:t>
            </a:r>
          </a:p>
        </p:txBody>
      </p:sp>
      <p:sp>
        <p:nvSpPr>
          <p:cNvPr id="8" name="Text Placeholder 6"/>
          <p:cNvSpPr>
            <a:spLocks noGrp="1"/>
          </p:cNvSpPr>
          <p:nvPr>
            <p:ph type="body" sz="quarter" idx="13" hasCustomPrompt="1"/>
          </p:nvPr>
        </p:nvSpPr>
        <p:spPr bwMode="black">
          <a:xfrm>
            <a:off x="838200" y="3521123"/>
            <a:ext cx="10515600" cy="2681374"/>
          </a:xfrm>
        </p:spPr>
        <p:txBody>
          <a:bodyPr anchor="ctr"/>
          <a:lstStyle>
            <a:lvl1pPr marL="0" indent="0" algn="ctr">
              <a:lnSpc>
                <a:spcPct val="100000"/>
              </a:lnSpc>
              <a:spcBef>
                <a:spcPts val="0"/>
              </a:spcBef>
              <a:buNone/>
              <a:defRPr baseline="0">
                <a:solidFill>
                  <a:schemeClr val="tx1"/>
                </a:solidFill>
              </a:defRPr>
            </a:lvl1pPr>
          </a:lstStyle>
          <a:p>
            <a:pPr lvl="0"/>
            <a:r>
              <a:rPr lang="en-US" dirty="0" err="1"/>
              <a:t>Firstname</a:t>
            </a:r>
            <a:r>
              <a:rPr lang="en-US" dirty="0"/>
              <a:t> </a:t>
            </a:r>
            <a:r>
              <a:rPr lang="en-US" dirty="0" err="1"/>
              <a:t>Lastname</a:t>
            </a:r>
            <a:endParaRPr lang="en-US" dirty="0"/>
          </a:p>
          <a:p>
            <a:pPr lvl="0"/>
            <a:r>
              <a:rPr lang="en-US" dirty="0"/>
              <a:t>firstname.lastname@state.mn.us</a:t>
            </a:r>
          </a:p>
          <a:p>
            <a:pPr lvl="0"/>
            <a:r>
              <a:rPr lang="en-US" dirty="0"/>
              <a:t>555-555-5555</a:t>
            </a:r>
          </a:p>
        </p:txBody>
      </p:sp>
      <p:sp>
        <p:nvSpPr>
          <p:cNvPr id="3" name="Date Placeholder 2"/>
          <p:cNvSpPr>
            <a:spLocks noGrp="1"/>
          </p:cNvSpPr>
          <p:nvPr>
            <p:ph type="dt" sz="half" idx="10"/>
          </p:nvPr>
        </p:nvSpPr>
        <p:spPr bwMode="black"/>
        <p:txBody>
          <a:bodyPr/>
          <a:lstStyle>
            <a:lvl1pPr>
              <a:defRPr>
                <a:solidFill>
                  <a:schemeClr val="tx2"/>
                </a:solidFill>
              </a:defRPr>
            </a:lvl1pPr>
          </a:lstStyle>
          <a:p>
            <a:fld id="{466A75E6-E45B-4C5D-981E-7C8ED0C72F5D}" type="datetime1">
              <a:rPr lang="en-US" smtClean="0"/>
              <a:pPr/>
              <a:t>3/13/2025</a:t>
            </a:fld>
            <a:endParaRPr lang="en-US" dirty="0"/>
          </a:p>
        </p:txBody>
      </p:sp>
      <p:sp>
        <p:nvSpPr>
          <p:cNvPr id="5" name="Footer Placeholder 4"/>
          <p:cNvSpPr>
            <a:spLocks noGrp="1"/>
          </p:cNvSpPr>
          <p:nvPr>
            <p:ph type="ftr" sz="quarter" idx="12"/>
          </p:nvPr>
        </p:nvSpPr>
        <p:spPr bwMode="black"/>
        <p:txBody>
          <a:bodyPr/>
          <a:lstStyle>
            <a:lvl1pPr>
              <a:defRPr>
                <a:solidFill>
                  <a:schemeClr val="tx1"/>
                </a:solidFill>
              </a:defRPr>
            </a:lvl1pPr>
          </a:lstStyle>
          <a:p>
            <a:r>
              <a:rPr lang="en-US" dirty="0">
                <a:solidFill>
                  <a:schemeClr val="tx2"/>
                </a:solidFill>
              </a:rPr>
              <a:t>www.dli.mn.gov</a:t>
            </a:r>
          </a:p>
        </p:txBody>
      </p:sp>
      <p:sp>
        <p:nvSpPr>
          <p:cNvPr id="4" name="Slide Number Placeholder 3"/>
          <p:cNvSpPr>
            <a:spLocks noGrp="1"/>
          </p:cNvSpPr>
          <p:nvPr>
            <p:ph type="sldNum" sz="quarter" idx="11"/>
          </p:nvPr>
        </p:nvSpPr>
        <p:spPr bwMode="black"/>
        <p:txBody>
          <a:bodyPr/>
          <a:lstStyle>
            <a:lvl1pPr>
              <a:defRPr>
                <a:solidFill>
                  <a:schemeClr val="tx1"/>
                </a:solidFill>
              </a:defRPr>
            </a:lvl1pPr>
          </a:lstStyle>
          <a:p>
            <a:fld id="{48F63A3B-78C7-47BE-AE5E-E10140E04643}" type="slidenum">
              <a:rPr lang="en-US" smtClean="0"/>
              <a:pPr/>
              <a:t>‹#›</a:t>
            </a:fld>
            <a:endParaRPr lang="en-US" dirty="0"/>
          </a:p>
        </p:txBody>
      </p:sp>
      <p:sp>
        <p:nvSpPr>
          <p:cNvPr id="6" name="Rectangle 5"/>
          <p:cNvSpPr/>
          <p:nvPr userDrawn="1"/>
        </p:nvSpPr>
        <p:spPr bwMode="white">
          <a:xfrm>
            <a:off x="0" y="0"/>
            <a:ext cx="12192000" cy="16513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DLI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bwMode="gray">
          <a:xfrm>
            <a:off x="8424852" y="367741"/>
            <a:ext cx="3183297" cy="927174"/>
          </a:xfrm>
          <a:prstGeom prst="rect">
            <a:avLst/>
          </a:prstGeom>
        </p:spPr>
      </p:pic>
    </p:spTree>
    <p:extLst>
      <p:ext uri="{BB962C8B-B14F-4D97-AF65-F5344CB8AC3E}">
        <p14:creationId xmlns:p14="http://schemas.microsoft.com/office/powerpoint/2010/main" val="22908971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bwMode="black">
          <a:xfrm>
            <a:off x="838200" y="6356350"/>
            <a:ext cx="1358590" cy="365125"/>
          </a:xfrm>
          <a:prstGeom prst="rect">
            <a:avLst/>
          </a:prstGeom>
        </p:spPr>
        <p:txBody>
          <a:bodyPr vert="horz" lIns="91440" tIns="45720" rIns="91440" bIns="45720" rtlCol="0" anchor="ctr"/>
          <a:lstStyle>
            <a:lvl1pPr algn="l">
              <a:defRPr sz="1200">
                <a:solidFill>
                  <a:schemeClr val="tx2"/>
                </a:solidFill>
              </a:defRPr>
            </a:lvl1pPr>
          </a:lstStyle>
          <a:p>
            <a:fld id="{068C556E-7101-4471-A958-3911E20944AB}" type="datetime1">
              <a:rPr lang="en-US" smtClean="0"/>
              <a:t>3/13/2025</a:t>
            </a:fld>
            <a:endParaRPr lang="en-US" dirty="0"/>
          </a:p>
        </p:txBody>
      </p:sp>
      <p:sp>
        <p:nvSpPr>
          <p:cNvPr id="12" name="Footer Placeholder 4"/>
          <p:cNvSpPr>
            <a:spLocks noGrp="1"/>
          </p:cNvSpPr>
          <p:nvPr>
            <p:ph type="ftr" sz="quarter" idx="3"/>
          </p:nvPr>
        </p:nvSpPr>
        <p:spPr bwMode="black">
          <a:xfrm>
            <a:off x="3302177" y="6356349"/>
            <a:ext cx="5587647" cy="365125"/>
          </a:xfrm>
          <a:prstGeom prst="rect">
            <a:avLst/>
          </a:prstGeom>
        </p:spPr>
        <p:txBody>
          <a:bodyPr anchor="ctr"/>
          <a:lstStyle>
            <a:lvl1pPr algn="ctr">
              <a:defRPr sz="1200">
                <a:solidFill>
                  <a:schemeClr val="tx2"/>
                </a:solidFill>
              </a:defRPr>
            </a:lvl1pPr>
          </a:lstStyle>
          <a:p>
            <a:r>
              <a:rPr lang="en-US" dirty="0"/>
              <a:t>Optional Tagline Goes Here </a:t>
            </a:r>
            <a:r>
              <a:rPr lang="en-US" dirty="0">
                <a:solidFill>
                  <a:schemeClr val="accent1"/>
                </a:solidFill>
              </a:rPr>
              <a:t>|</a:t>
            </a:r>
            <a:r>
              <a:rPr lang="en-US" dirty="0"/>
              <a:t> mn.gov/</a:t>
            </a:r>
            <a:r>
              <a:rPr lang="en-US" dirty="0" err="1"/>
              <a:t>websiteurl</a:t>
            </a:r>
            <a:endParaRPr lang="en-US" dirty="0"/>
          </a:p>
        </p:txBody>
      </p:sp>
      <p:sp>
        <p:nvSpPr>
          <p:cNvPr id="6" name="Slide Number Placeholder 5"/>
          <p:cNvSpPr>
            <a:spLocks noGrp="1"/>
          </p:cNvSpPr>
          <p:nvPr>
            <p:ph type="sldNum" sz="quarter" idx="4"/>
          </p:nvPr>
        </p:nvSpPr>
        <p:spPr bwMode="black">
          <a:xfrm>
            <a:off x="9891132" y="6356350"/>
            <a:ext cx="1462668" cy="365125"/>
          </a:xfrm>
          <a:prstGeom prst="rect">
            <a:avLst/>
          </a:prstGeom>
        </p:spPr>
        <p:txBody>
          <a:bodyPr vert="horz" lIns="91440" tIns="45720" rIns="91440" bIns="45720" rtlCol="0" anchor="ctr"/>
          <a:lstStyle>
            <a:lvl1pPr algn="r">
              <a:defRPr sz="1200">
                <a:solidFill>
                  <a:schemeClr val="tx2"/>
                </a:solidFill>
              </a:defRPr>
            </a:lvl1pPr>
          </a:lstStyle>
          <a:p>
            <a:fld id="{48F63A3B-78C7-47BE-AE5E-E10140E04643}" type="slidenum">
              <a:rPr lang="en-US" smtClean="0"/>
              <a:pPr/>
              <a:t>‹#›</a:t>
            </a:fld>
            <a:endParaRPr lang="en-US" dirty="0"/>
          </a:p>
        </p:txBody>
      </p:sp>
      <p:sp>
        <p:nvSpPr>
          <p:cNvPr id="5" name="TextBox 4">
            <a:extLst>
              <a:ext uri="{FF2B5EF4-FFF2-40B4-BE49-F238E27FC236}">
                <a16:creationId xmlns:a16="http://schemas.microsoft.com/office/drawing/2014/main" id="{822C0819-EB03-7AFB-BE4B-E53750EDF225}"/>
              </a:ext>
            </a:extLst>
          </p:cNvPr>
          <p:cNvSpPr txBox="1"/>
          <p:nvPr userDrawn="1"/>
        </p:nvSpPr>
        <p:spPr>
          <a:xfrm rot="19624617">
            <a:off x="2438985" y="1788927"/>
            <a:ext cx="7844415" cy="2939266"/>
          </a:xfrm>
          <a:prstGeom prst="rect">
            <a:avLst/>
          </a:prstGeom>
          <a:noFill/>
        </p:spPr>
        <p:txBody>
          <a:bodyPr wrap="square" rtlCol="0">
            <a:spAutoFit/>
          </a:bodyPr>
          <a:lstStyle/>
          <a:p>
            <a:r>
              <a:rPr lang="en-US" sz="18500" dirty="0">
                <a:solidFill>
                  <a:srgbClr val="E8E8E8"/>
                </a:solidFill>
                <a:effectLst>
                  <a:outerShdw blurRad="38100" dist="38100" dir="2700000" algn="tl">
                    <a:srgbClr val="000000">
                      <a:alpha val="43137"/>
                    </a:srgbClr>
                  </a:outerShdw>
                </a:effectLst>
              </a:rPr>
              <a:t>Sample</a:t>
            </a:r>
          </a:p>
        </p:txBody>
      </p:sp>
    </p:spTree>
    <p:extLst>
      <p:ext uri="{BB962C8B-B14F-4D97-AF65-F5344CB8AC3E}">
        <p14:creationId xmlns:p14="http://schemas.microsoft.com/office/powerpoint/2010/main" val="377062332"/>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99" r:id="rId3"/>
    <p:sldLayoutId id="2147483795" r:id="rId4"/>
    <p:sldLayoutId id="2147483711" r:id="rId5"/>
    <p:sldLayoutId id="2147483712" r:id="rId6"/>
    <p:sldLayoutId id="2147483790" r:id="rId7"/>
    <p:sldLayoutId id="2147483789" r:id="rId8"/>
    <p:sldLayoutId id="2147483714" r:id="rId9"/>
    <p:sldLayoutId id="2147483820" r:id="rId10"/>
    <p:sldLayoutId id="2147483821" r:id="rId11"/>
    <p:sldLayoutId id="2147483822" r:id="rId12"/>
    <p:sldLayoutId id="2147483823" r:id="rId13"/>
    <p:sldLayoutId id="2147483738" r:id="rId14"/>
    <p:sldLayoutId id="2147483739" r:id="rId15"/>
    <p:sldLayoutId id="2147483780" r:id="rId16"/>
    <p:sldLayoutId id="2147483773" r:id="rId17"/>
    <p:sldLayoutId id="2147483800" r:id="rId18"/>
    <p:sldLayoutId id="2147483688" r:id="rId19"/>
    <p:sldLayoutId id="2147483801" r:id="rId20"/>
    <p:sldLayoutId id="2147483802" r:id="rId21"/>
    <p:sldLayoutId id="2147483803" r:id="rId22"/>
    <p:sldLayoutId id="2147483744" r:id="rId23"/>
    <p:sldLayoutId id="2147483793" r:id="rId24"/>
    <p:sldLayoutId id="2147483772" r:id="rId25"/>
    <p:sldLayoutId id="2147483767" r:id="rId26"/>
    <p:sldLayoutId id="2147483769" r:id="rId27"/>
    <p:sldLayoutId id="2147483771" r:id="rId28"/>
    <p:sldLayoutId id="2147483770" r:id="rId29"/>
    <p:sldLayoutId id="2147483732" r:id="rId30"/>
    <p:sldLayoutId id="2147483794" r:id="rId31"/>
    <p:sldLayoutId id="2147483733" r:id="rId32"/>
    <p:sldLayoutId id="2147483747" r:id="rId33"/>
    <p:sldLayoutId id="2147483818" r:id="rId34"/>
    <p:sldLayoutId id="2147483805" r:id="rId35"/>
    <p:sldLayoutId id="2147483806" r:id="rId36"/>
    <p:sldLayoutId id="2147483750" r:id="rId37"/>
    <p:sldLayoutId id="2147483765" r:id="rId38"/>
    <p:sldLayoutId id="2147483781" r:id="rId39"/>
    <p:sldLayoutId id="2147483809" r:id="rId40"/>
    <p:sldLayoutId id="2147483808" r:id="rId41"/>
    <p:sldLayoutId id="2147483807" r:id="rId42"/>
    <p:sldLayoutId id="2147483819" r:id="rId43"/>
    <p:sldLayoutId id="2147483754" r:id="rId44"/>
    <p:sldLayoutId id="2147483755" r:id="rId45"/>
    <p:sldLayoutId id="2147483759" r:id="rId46"/>
    <p:sldLayoutId id="2147483753" r:id="rId47"/>
    <p:sldLayoutId id="2147483763" r:id="rId48"/>
    <p:sldLayoutId id="2147483762" r:id="rId49"/>
    <p:sldLayoutId id="2147483797" r:id="rId5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15.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slides/_rels/slide17.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27.svg"/><Relationship Id="rId5" Type="http://schemas.openxmlformats.org/officeDocument/2006/relationships/image" Target="../media/image26.png"/><Relationship Id="rId10" Type="http://schemas.openxmlformats.org/officeDocument/2006/relationships/image" Target="../media/image31.svg"/><Relationship Id="rId4" Type="http://schemas.openxmlformats.org/officeDocument/2006/relationships/image" Target="../media/image25.svg"/><Relationship Id="rId9"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mailto:dli.laborstandards@state.mn.us"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hyperlink" Target="https://exchange.nela.org/memberdirectory/findalawyer" TargetMode="External"/><Relationship Id="rId2" Type="http://schemas.openxmlformats.org/officeDocument/2006/relationships/hyperlink" Target="https://www.ag.state.mn.us/Consumer/Publications/HiringAnAttorney.asp" TargetMode="External"/><Relationship Id="rId1" Type="http://schemas.openxmlformats.org/officeDocument/2006/relationships/slideLayout" Target="../slideLayouts/slideLayout6.xml"/><Relationship Id="rId4" Type="http://schemas.openxmlformats.org/officeDocument/2006/relationships/hyperlink" Target="https://www.vlnmn.org/help/"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hyperlink" Target="https://www.federalregister.gov/documents/2024/05/10/2024-08273/medicare-and-medicaid-programs-minimum-staffing-standards-for-long-term-care-facilities-and-medicaid"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hyperlink" Target="https://dli.mn.gov/sick-leave-FAQs"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revisor.mn.gov/rules/5206/" TargetMode="External"/><Relationship Id="rId3" Type="http://schemas.openxmlformats.org/officeDocument/2006/relationships/hyperlink" Target="https://www.dli.mn.gov/about-department/our-areas-service/minnesota-osha-compliance" TargetMode="External"/><Relationship Id="rId7" Type="http://schemas.openxmlformats.org/officeDocument/2006/relationships/hyperlink" Target="https://view.officeapps.live.com/op/view.aspx?src=https%3A%2F%2Fwww.dli.mn.gov%2Fsites%2Fdefault%2Ffiles%2Fdoc%2Fhazcom_ertk_model_program.docx&amp;wdOrigin=BROWSELINK"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hyperlink" Target="https://www.dli.mn.gov/workers/worker-rights-and-protection/safety-and-health-workers" TargetMode="External"/><Relationship Id="rId11" Type="http://schemas.openxmlformats.org/officeDocument/2006/relationships/hyperlink" Target="https://mn.gov/deed/paidleave/" TargetMode="External"/><Relationship Id="rId5" Type="http://schemas.openxmlformats.org/officeDocument/2006/relationships/hyperlink" Target="https://www.revisor.mn.gov/statutes/cite/182.6551" TargetMode="External"/><Relationship Id="rId10" Type="http://schemas.openxmlformats.org/officeDocument/2006/relationships/hyperlink" Target="https://www.nlrb.gov/about-nlrb/rights-we-protect/your-rights/your-rights-to-discuss-wages" TargetMode="External"/><Relationship Id="rId4" Type="http://schemas.openxmlformats.org/officeDocument/2006/relationships/hyperlink" Target="https://www.dli.mn.gov/sites/default/files/pdf/sph_long-term_care_mn_update.pdf" TargetMode="External"/><Relationship Id="rId9" Type="http://schemas.openxmlformats.org/officeDocument/2006/relationships/hyperlink" Target="https://www.dli.mn.gov/business/workplace-safety-and-health/mnosha-compliance-ergonomics"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3.xml.rels><?xml version="1.0" encoding="UTF-8" standalone="yes"?>
<Relationships xmlns="http://schemas.openxmlformats.org/package/2006/relationships"><Relationship Id="rId3" Type="http://schemas.openxmlformats.org/officeDocument/2006/relationships/hyperlink" Target="https://dli.mn.gov/about-department/boards-and-councils/nursing-home-workforce-standards-board" TargetMode="External"/><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F6CC6-806A-32A0-2C7A-C5F016531C22}"/>
              </a:ext>
            </a:extLst>
          </p:cNvPr>
          <p:cNvSpPr>
            <a:spLocks noGrp="1"/>
          </p:cNvSpPr>
          <p:nvPr>
            <p:ph type="ctrTitle"/>
          </p:nvPr>
        </p:nvSpPr>
        <p:spPr/>
        <p:txBody>
          <a:bodyPr/>
          <a:lstStyle/>
          <a:p>
            <a:r>
              <a:rPr lang="en-US" dirty="0"/>
              <a:t>Sample curriculum</a:t>
            </a:r>
          </a:p>
        </p:txBody>
      </p:sp>
      <p:sp>
        <p:nvSpPr>
          <p:cNvPr id="5" name="Footer Placeholder 4">
            <a:extLst>
              <a:ext uri="{FF2B5EF4-FFF2-40B4-BE49-F238E27FC236}">
                <a16:creationId xmlns:a16="http://schemas.microsoft.com/office/drawing/2014/main" id="{CD1843AA-D13C-1190-2740-9DB7FE5B313E}"/>
              </a:ext>
            </a:extLst>
          </p:cNvPr>
          <p:cNvSpPr>
            <a:spLocks noGrp="1"/>
          </p:cNvSpPr>
          <p:nvPr>
            <p:ph type="ftr" sz="quarter" idx="3"/>
          </p:nvPr>
        </p:nvSpPr>
        <p:spPr>
          <a:xfrm>
            <a:off x="5420782" y="6356350"/>
            <a:ext cx="1313385" cy="365125"/>
          </a:xfrm>
        </p:spPr>
        <p:txBody>
          <a:bodyPr/>
          <a:lstStyle/>
          <a:p>
            <a:r>
              <a:rPr lang="en-US" dirty="0"/>
              <a:t>dli.mn.gov</a:t>
            </a:r>
          </a:p>
        </p:txBody>
      </p:sp>
      <p:sp>
        <p:nvSpPr>
          <p:cNvPr id="6" name="Slide Number Placeholder 5">
            <a:extLst>
              <a:ext uri="{FF2B5EF4-FFF2-40B4-BE49-F238E27FC236}">
                <a16:creationId xmlns:a16="http://schemas.microsoft.com/office/drawing/2014/main" id="{7E4C0FF2-AAF9-AB11-DF21-21233D901A11}"/>
              </a:ext>
            </a:extLst>
          </p:cNvPr>
          <p:cNvSpPr>
            <a:spLocks noGrp="1"/>
          </p:cNvSpPr>
          <p:nvPr>
            <p:ph type="sldNum" sz="quarter" idx="16"/>
          </p:nvPr>
        </p:nvSpPr>
        <p:spPr/>
        <p:txBody>
          <a:bodyPr/>
          <a:lstStyle/>
          <a:p>
            <a:fld id="{48F63A3B-78C7-47BE-AE5E-E10140E04643}" type="slidenum">
              <a:rPr lang="en-US" smtClean="0"/>
              <a:pPr/>
              <a:t>1</a:t>
            </a:fld>
            <a:endParaRPr lang="en-US" dirty="0"/>
          </a:p>
        </p:txBody>
      </p:sp>
      <p:pic>
        <p:nvPicPr>
          <p:cNvPr id="8" name="Picture 7" descr="Logo:  Minnesota Nursing Home Workforce Standards Board">
            <a:extLst>
              <a:ext uri="{FF2B5EF4-FFF2-40B4-BE49-F238E27FC236}">
                <a16:creationId xmlns:a16="http://schemas.microsoft.com/office/drawing/2014/main" id="{2BC607F2-7E73-C9ED-DA1D-AD110D3BB10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35" y="5477101"/>
            <a:ext cx="4567610" cy="1288795"/>
          </a:xfrm>
          <a:prstGeom prst="rect">
            <a:avLst/>
          </a:prstGeom>
        </p:spPr>
      </p:pic>
    </p:spTree>
    <p:extLst>
      <p:ext uri="{BB962C8B-B14F-4D97-AF65-F5344CB8AC3E}">
        <p14:creationId xmlns:p14="http://schemas.microsoft.com/office/powerpoint/2010/main" val="8018201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E5582-AA44-B845-944E-2FDF1F0C24E8}"/>
              </a:ext>
            </a:extLst>
          </p:cNvPr>
          <p:cNvSpPr>
            <a:spLocks noGrp="1"/>
          </p:cNvSpPr>
          <p:nvPr>
            <p:ph type="ctrTitle"/>
          </p:nvPr>
        </p:nvSpPr>
        <p:spPr/>
        <p:txBody>
          <a:bodyPr/>
          <a:lstStyle/>
          <a:p>
            <a:r>
              <a:rPr lang="en-US" dirty="0"/>
              <a:t>Introduction</a:t>
            </a:r>
          </a:p>
        </p:txBody>
      </p:sp>
    </p:spTree>
    <p:extLst>
      <p:ext uri="{BB962C8B-B14F-4D97-AF65-F5344CB8AC3E}">
        <p14:creationId xmlns:p14="http://schemas.microsoft.com/office/powerpoint/2010/main" val="2969112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0D80F9C-3860-B34B-6D70-B252B367D13D}"/>
              </a:ext>
              <a:ext uri="{C183D7F6-B498-43B3-948B-1728B52AA6E4}">
                <adec:decorative xmlns:adec="http://schemas.microsoft.com/office/drawing/2017/decorative" val="1"/>
              </a:ext>
            </a:extLst>
          </p:cNvPr>
          <p:cNvSpPr>
            <a:spLocks noGrp="1"/>
          </p:cNvSpPr>
          <p:nvPr>
            <p:ph type="title"/>
          </p:nvPr>
        </p:nvSpPr>
        <p:spPr>
          <a:xfrm>
            <a:off x="0" y="1825339"/>
            <a:ext cx="12192000" cy="3141520"/>
          </a:xfrm>
        </p:spPr>
        <p:txBody>
          <a:bodyPr/>
          <a:lstStyle/>
          <a:p>
            <a:pPr algn="l">
              <a:lnSpc>
                <a:spcPct val="100000"/>
              </a:lnSpc>
              <a:spcBef>
                <a:spcPts val="1000"/>
              </a:spcBef>
              <a:spcAft>
                <a:spcPts val="1000"/>
              </a:spcAft>
            </a:pPr>
            <a:r>
              <a:rPr lang="en-US" sz="2000" b="1" dirty="0"/>
              <a:t>Objective: By the end of this session, you will be able to: </a:t>
            </a:r>
            <a:br>
              <a:rPr lang="en-US" sz="2000" b="1" dirty="0"/>
            </a:br>
            <a:r>
              <a:rPr lang="en-US" sz="2000" dirty="0"/>
              <a:t>	– explain the Nursing Home Workforce Standards Board;</a:t>
            </a:r>
            <a:br>
              <a:rPr lang="en-US" sz="2000" dirty="0"/>
            </a:br>
            <a:r>
              <a:rPr lang="en-US" sz="2000" dirty="0"/>
              <a:t>	– understand your rights under the Nursing Home Workforce Standards Board Act; and</a:t>
            </a:r>
            <a:br>
              <a:rPr lang="en-US" sz="2000" dirty="0"/>
            </a:br>
            <a:r>
              <a:rPr lang="en-US" sz="2000" dirty="0"/>
              <a:t>	– know whom to contact with questions or for help.</a:t>
            </a:r>
          </a:p>
        </p:txBody>
      </p:sp>
      <p:pic>
        <p:nvPicPr>
          <p:cNvPr id="5" name="Graphic 4" descr="Target with an arrow at the center">
            <a:extLst>
              <a:ext uri="{FF2B5EF4-FFF2-40B4-BE49-F238E27FC236}">
                <a16:creationId xmlns:a16="http://schemas.microsoft.com/office/drawing/2014/main" id="{AE4CE680-CD91-FD57-D17E-0AFE8B123E1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1564" y="3134595"/>
            <a:ext cx="914400" cy="914400"/>
          </a:xfrm>
          <a:prstGeom prst="rect">
            <a:avLst/>
          </a:prstGeom>
        </p:spPr>
      </p:pic>
    </p:spTree>
    <p:extLst>
      <p:ext uri="{BB962C8B-B14F-4D97-AF65-F5344CB8AC3E}">
        <p14:creationId xmlns:p14="http://schemas.microsoft.com/office/powerpoint/2010/main" val="3232043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838200" y="1825625"/>
            <a:ext cx="10791548" cy="2698750"/>
          </a:xfrm>
        </p:spPr>
        <p:txBody>
          <a:bodyPr>
            <a:normAutofit/>
          </a:bodyPr>
          <a:lstStyle/>
          <a:p>
            <a:pPr marL="0" indent="0">
              <a:buNone/>
            </a:pPr>
            <a:r>
              <a:rPr lang="en-US" sz="2000" dirty="0">
                <a:solidFill>
                  <a:schemeClr val="tx2"/>
                </a:solidFill>
              </a:rPr>
              <a:t>In 2023, the Legislature created the Nursing Home Workforce Standards Board (NHWSB) under the Nursing Home Workforce Standards Act, Minnesota Statutes 181.211 through 181.217.</a:t>
            </a:r>
          </a:p>
          <a:p>
            <a:pPr marL="0" indent="0">
              <a:buNone/>
            </a:pPr>
            <a:r>
              <a:rPr lang="en-US" sz="2000" dirty="0">
                <a:solidFill>
                  <a:schemeClr val="tx2"/>
                </a:solidFill>
                <a:ea typeface="Times New Roman" panose="02020603050405020304" pitchFamily="18" charset="0"/>
                <a:cs typeface="Times New Roman" panose="02020603050405020304" pitchFamily="18" charset="0"/>
              </a:rPr>
              <a:t>The board’s main role is to examine </a:t>
            </a:r>
            <a:r>
              <a:rPr lang="en-US" sz="2000" dirty="0">
                <a:solidFill>
                  <a:schemeClr val="tx2"/>
                </a:solidFill>
                <a:effectLst/>
                <a:ea typeface="Times New Roman" panose="02020603050405020304" pitchFamily="18" charset="0"/>
                <a:cs typeface="Calibri" panose="020F0502020204030204" pitchFamily="34" charset="0"/>
              </a:rPr>
              <a:t>working conditions in the industry and create rules that will protect the health and welfare of nursing home workers, including minimum wages.</a:t>
            </a:r>
            <a:endParaRPr lang="en-US" sz="2000" dirty="0">
              <a:solidFill>
                <a:schemeClr val="tx2"/>
              </a:solidFill>
            </a:endParaRP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4</a:t>
            </a:fld>
            <a:endParaRPr lang="en-US" dirty="0"/>
          </a:p>
        </p:txBody>
      </p:sp>
      <p:pic>
        <p:nvPicPr>
          <p:cNvPr id="10" name="Graphic 9" descr="Triangle of three images representing individuals' head and shoulders">
            <a:extLst>
              <a:ext uri="{FF2B5EF4-FFF2-40B4-BE49-F238E27FC236}">
                <a16:creationId xmlns:a16="http://schemas.microsoft.com/office/drawing/2014/main" id="{9190BDA6-55FD-CA70-5C5B-50F148B0DE4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827985" y="4206527"/>
            <a:ext cx="2061839" cy="2061839"/>
          </a:xfrm>
          <a:prstGeom prst="rect">
            <a:avLst/>
          </a:prstGeom>
        </p:spPr>
      </p:pic>
      <p:pic>
        <p:nvPicPr>
          <p:cNvPr id="12" name="Graphic 11" descr="Arrow pointing right">
            <a:extLst>
              <a:ext uri="{FF2B5EF4-FFF2-40B4-BE49-F238E27FC236}">
                <a16:creationId xmlns:a16="http://schemas.microsoft.com/office/drawing/2014/main" id="{A48F9AA2-0002-619F-1492-95C3222DA59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538580" y="4742832"/>
            <a:ext cx="914400" cy="914400"/>
          </a:xfrm>
          <a:prstGeom prst="rect">
            <a:avLst/>
          </a:prstGeom>
        </p:spPr>
      </p:pic>
      <p:pic>
        <p:nvPicPr>
          <p:cNvPr id="20" name="Graphic 19" descr="Document">
            <a:extLst>
              <a:ext uri="{FF2B5EF4-FFF2-40B4-BE49-F238E27FC236}">
                <a16:creationId xmlns:a16="http://schemas.microsoft.com/office/drawing/2014/main" id="{2FD099E5-0C27-6A17-4FD5-038F2DD842F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195104" y="4206528"/>
            <a:ext cx="2061838" cy="2061838"/>
          </a:xfrm>
          <a:prstGeom prst="rect">
            <a:avLst/>
          </a:prstGeom>
        </p:spPr>
      </p:pic>
    </p:spTree>
    <p:extLst>
      <p:ext uri="{BB962C8B-B14F-4D97-AF65-F5344CB8AC3E}">
        <p14:creationId xmlns:p14="http://schemas.microsoft.com/office/powerpoint/2010/main" val="3193451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Introduction, continued</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2844796" y="1540944"/>
            <a:ext cx="9166809" cy="2681230"/>
          </a:xfrm>
        </p:spPr>
        <p:txBody>
          <a:bodyPr>
            <a:noAutofit/>
          </a:bodyPr>
          <a:lstStyle/>
          <a:p>
            <a:pPr marL="0" indent="0">
              <a:buNone/>
            </a:pP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T</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he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nine-member b</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oard is made up of:  three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people appointed by the governor who represent the interests of nursing home</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 employers; three people appointed by the governor who represent the interests of nursing home employees; and three representatives from state agencies – one from the Department of Human Services, which oversees the state funding of nursing facilities, one from the Department of Health, which licenses nursing facilities; and one from the Department of Labor and Industry, which enforces labor laws and rules, including the NHWSB Act. The board is run by an executive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d</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irector.</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5</a:t>
            </a:fld>
            <a:endParaRPr lang="en-US" dirty="0"/>
          </a:p>
        </p:txBody>
      </p:sp>
      <p:grpSp>
        <p:nvGrpSpPr>
          <p:cNvPr id="9" name="Group 8">
            <a:extLst>
              <a:ext uri="{FF2B5EF4-FFF2-40B4-BE49-F238E27FC236}">
                <a16:creationId xmlns:a16="http://schemas.microsoft.com/office/drawing/2014/main" id="{2A576067-6D53-0BE8-0E2A-31DBF7BF8744}"/>
              </a:ext>
            </a:extLst>
          </p:cNvPr>
          <p:cNvGrpSpPr/>
          <p:nvPr/>
        </p:nvGrpSpPr>
        <p:grpSpPr>
          <a:xfrm>
            <a:off x="1429303" y="4195542"/>
            <a:ext cx="9764963" cy="1785994"/>
            <a:chOff x="1429303" y="3607712"/>
            <a:chExt cx="9764963" cy="1785994"/>
          </a:xfrm>
        </p:grpSpPr>
        <p:pic>
          <p:nvPicPr>
            <p:cNvPr id="10" name="Graphic 9" descr="Outline showing three individuals' head and shoulders">
              <a:extLst>
                <a:ext uri="{FF2B5EF4-FFF2-40B4-BE49-F238E27FC236}">
                  <a16:creationId xmlns:a16="http://schemas.microsoft.com/office/drawing/2014/main" id="{6006A255-58DA-34CD-6BC4-D279CA8C965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93806" y="3623992"/>
              <a:ext cx="1693731" cy="1693731"/>
            </a:xfrm>
            <a:prstGeom prst="rect">
              <a:avLst/>
            </a:prstGeom>
          </p:spPr>
        </p:pic>
        <p:sp>
          <p:nvSpPr>
            <p:cNvPr id="11" name="TextBox 10">
              <a:extLst>
                <a:ext uri="{FF2B5EF4-FFF2-40B4-BE49-F238E27FC236}">
                  <a16:creationId xmlns:a16="http://schemas.microsoft.com/office/drawing/2014/main" id="{1644EEA2-7C32-ACB0-87E1-053E5D79D78A}"/>
                </a:ext>
              </a:extLst>
            </p:cNvPr>
            <p:cNvSpPr txBox="1"/>
            <p:nvPr/>
          </p:nvSpPr>
          <p:spPr>
            <a:xfrm>
              <a:off x="1429303" y="5014022"/>
              <a:ext cx="2734323" cy="369332"/>
            </a:xfrm>
            <a:prstGeom prst="rect">
              <a:avLst/>
            </a:prstGeom>
            <a:noFill/>
          </p:spPr>
          <p:txBody>
            <a:bodyPr wrap="square" rtlCol="0">
              <a:spAutoFit/>
            </a:bodyPr>
            <a:lstStyle/>
            <a:p>
              <a:r>
                <a:rPr lang="en-US" dirty="0">
                  <a:solidFill>
                    <a:schemeClr val="tx2"/>
                  </a:solidFill>
                </a:rPr>
                <a:t>Employer representatives</a:t>
              </a:r>
            </a:p>
          </p:txBody>
        </p:sp>
        <p:pic>
          <p:nvPicPr>
            <p:cNvPr id="12" name="Graphic 11" descr="Outline showing three individuals' head and shoulders">
              <a:extLst>
                <a:ext uri="{FF2B5EF4-FFF2-40B4-BE49-F238E27FC236}">
                  <a16:creationId xmlns:a16="http://schemas.microsoft.com/office/drawing/2014/main" id="{07D37513-EE97-A82E-7582-BCE32CA6481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68432" y="3634344"/>
              <a:ext cx="1693731" cy="1693731"/>
            </a:xfrm>
            <a:prstGeom prst="rect">
              <a:avLst/>
            </a:prstGeom>
          </p:spPr>
        </p:pic>
        <p:sp>
          <p:nvSpPr>
            <p:cNvPr id="13" name="TextBox 12">
              <a:extLst>
                <a:ext uri="{FF2B5EF4-FFF2-40B4-BE49-F238E27FC236}">
                  <a16:creationId xmlns:a16="http://schemas.microsoft.com/office/drawing/2014/main" id="{243E2C7B-39B3-FAF8-91BC-A278AC35F7D8}"/>
                </a:ext>
              </a:extLst>
            </p:cNvPr>
            <p:cNvSpPr txBox="1"/>
            <p:nvPr/>
          </p:nvSpPr>
          <p:spPr>
            <a:xfrm>
              <a:off x="4820855" y="5024374"/>
              <a:ext cx="3255725" cy="369332"/>
            </a:xfrm>
            <a:prstGeom prst="rect">
              <a:avLst/>
            </a:prstGeom>
            <a:noFill/>
          </p:spPr>
          <p:txBody>
            <a:bodyPr wrap="square" rtlCol="0">
              <a:spAutoFit/>
            </a:bodyPr>
            <a:lstStyle/>
            <a:p>
              <a:pPr algn="ctr"/>
              <a:r>
                <a:rPr lang="en-US" dirty="0">
                  <a:solidFill>
                    <a:schemeClr val="tx2"/>
                  </a:solidFill>
                </a:rPr>
                <a:t>State agency representatives</a:t>
              </a:r>
            </a:p>
          </p:txBody>
        </p:sp>
        <p:pic>
          <p:nvPicPr>
            <p:cNvPr id="14" name="Graphic 13" descr="Outline showing three individuals' head and shoulders">
              <a:extLst>
                <a:ext uri="{FF2B5EF4-FFF2-40B4-BE49-F238E27FC236}">
                  <a16:creationId xmlns:a16="http://schemas.microsoft.com/office/drawing/2014/main" id="{E0B378B8-A53C-4305-3697-5A7E411CD6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888564" y="3607712"/>
              <a:ext cx="1693731" cy="1693731"/>
            </a:xfrm>
            <a:prstGeom prst="rect">
              <a:avLst/>
            </a:prstGeom>
          </p:spPr>
        </p:pic>
        <p:sp>
          <p:nvSpPr>
            <p:cNvPr id="15" name="TextBox 14">
              <a:extLst>
                <a:ext uri="{FF2B5EF4-FFF2-40B4-BE49-F238E27FC236}">
                  <a16:creationId xmlns:a16="http://schemas.microsoft.com/office/drawing/2014/main" id="{FA2417EA-E96D-4CC9-BA56-564F02A06006}"/>
                </a:ext>
              </a:extLst>
            </p:cNvPr>
            <p:cNvSpPr txBox="1"/>
            <p:nvPr/>
          </p:nvSpPr>
          <p:spPr>
            <a:xfrm>
              <a:off x="8459943" y="5014022"/>
              <a:ext cx="2734323" cy="369332"/>
            </a:xfrm>
            <a:prstGeom prst="rect">
              <a:avLst/>
            </a:prstGeom>
            <a:noFill/>
          </p:spPr>
          <p:txBody>
            <a:bodyPr wrap="square" rtlCol="0">
              <a:spAutoFit/>
            </a:bodyPr>
            <a:lstStyle/>
            <a:p>
              <a:r>
                <a:rPr lang="en-US" dirty="0">
                  <a:solidFill>
                    <a:schemeClr val="tx2"/>
                  </a:solidFill>
                </a:rPr>
                <a:t>Employee representatives</a:t>
              </a:r>
            </a:p>
          </p:txBody>
        </p:sp>
      </p:grpSp>
      <p:sp>
        <p:nvSpPr>
          <p:cNvPr id="7" name="Speech Bubble: Rectangle with Corners Rounded 6">
            <a:extLst>
              <a:ext uri="{FF2B5EF4-FFF2-40B4-BE49-F238E27FC236}">
                <a16:creationId xmlns:a16="http://schemas.microsoft.com/office/drawing/2014/main" id="{DB2DF73D-3B7D-46BC-98F5-829F85948E87}"/>
              </a:ext>
              <a:ext uri="{C183D7F6-B498-43B3-948B-1728B52AA6E4}">
                <adec:decorative xmlns:adec="http://schemas.microsoft.com/office/drawing/2017/decorative" val="1"/>
              </a:ext>
            </a:extLst>
          </p:cNvPr>
          <p:cNvSpPr/>
          <p:nvPr/>
        </p:nvSpPr>
        <p:spPr>
          <a:xfrm>
            <a:off x="180394" y="1635163"/>
            <a:ext cx="2464117" cy="1843644"/>
          </a:xfrm>
          <a:prstGeom prst="wedgeRoundRectCallout">
            <a:avLst/>
          </a:prstGeom>
          <a:solidFill>
            <a:schemeClr val="bg1"/>
          </a:solid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275D33E-177E-7272-A9E1-1528D84DC2B9}"/>
              </a:ext>
            </a:extLst>
          </p:cNvPr>
          <p:cNvSpPr txBox="1"/>
          <p:nvPr/>
        </p:nvSpPr>
        <p:spPr>
          <a:xfrm>
            <a:off x="380679" y="1948452"/>
            <a:ext cx="2097248" cy="707886"/>
          </a:xfrm>
          <a:prstGeom prst="rect">
            <a:avLst/>
          </a:prstGeom>
          <a:noFill/>
        </p:spPr>
        <p:txBody>
          <a:bodyPr wrap="square" rtlCol="0">
            <a:spAutoFit/>
          </a:bodyPr>
          <a:lstStyle/>
          <a:p>
            <a:pPr algn="ctr"/>
            <a:r>
              <a:rPr lang="en-US" sz="2000" b="1" dirty="0">
                <a:solidFill>
                  <a:schemeClr val="tx2"/>
                </a:solidFill>
              </a:rPr>
              <a:t>What is</a:t>
            </a:r>
            <a:br>
              <a:rPr lang="en-US" sz="2000" b="1" dirty="0">
                <a:solidFill>
                  <a:schemeClr val="tx2"/>
                </a:solidFill>
              </a:rPr>
            </a:br>
            <a:r>
              <a:rPr lang="en-US" sz="2000" b="1" dirty="0">
                <a:solidFill>
                  <a:schemeClr val="tx2"/>
                </a:solidFill>
              </a:rPr>
              <a:t>NHWSB? </a:t>
            </a:r>
          </a:p>
        </p:txBody>
      </p:sp>
    </p:spTree>
    <p:extLst>
      <p:ext uri="{BB962C8B-B14F-4D97-AF65-F5344CB8AC3E}">
        <p14:creationId xmlns:p14="http://schemas.microsoft.com/office/powerpoint/2010/main" val="1182228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Introduction, continued</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320369" y="1735802"/>
            <a:ext cx="8699344" cy="3064798"/>
          </a:xfrm>
        </p:spPr>
        <p:txBody>
          <a:bodyPr>
            <a:normAutofit/>
          </a:bodyPr>
          <a:lstStyle/>
          <a:p>
            <a:pPr marL="0" indent="0">
              <a:buNone/>
            </a:pPr>
            <a:r>
              <a:rPr lang="en-US" sz="2000" dirty="0">
                <a:solidFill>
                  <a:srgbClr val="000000"/>
                </a:solidFill>
                <a:cs typeface="Times New Roman" panose="02020603050405020304" pitchFamily="18" charset="0"/>
              </a:rPr>
              <a:t>The board researches current conditions in nursing homes and for nursing home workers. The board does this using many different tools, such as public forums, data research and collaboration with subject matter experts.</a:t>
            </a:r>
          </a:p>
          <a:p>
            <a:pPr marL="0" indent="0">
              <a:buNone/>
            </a:pPr>
            <a:r>
              <a:rPr lang="en-US" sz="2000" dirty="0">
                <a:solidFill>
                  <a:srgbClr val="000000"/>
                </a:solidFill>
                <a:cs typeface="Times New Roman" panose="02020603050405020304" pitchFamily="18" charset="0"/>
              </a:rPr>
              <a:t>With the information it receives, the board makes rules to protect people who work in nursing homes.</a:t>
            </a:r>
          </a:p>
          <a:p>
            <a:pPr marL="0" indent="0">
              <a:buNone/>
            </a:pPr>
            <a:r>
              <a:rPr lang="en-US" sz="2000" dirty="0">
                <a:solidFill>
                  <a:schemeClr val="tx2"/>
                </a:solidFill>
                <a:effectLst/>
                <a:ea typeface="Times New Roman" panose="02020603050405020304" pitchFamily="18" charset="0"/>
                <a:cs typeface="Times New Roman" panose="02020603050405020304" pitchFamily="18" charset="0"/>
              </a:rPr>
              <a:t>The board makes sure nursing home workers know their rights. It creates processes for worker organizations to train workers </a:t>
            </a:r>
            <a:r>
              <a:rPr lang="en-US" sz="2000" dirty="0">
                <a:solidFill>
                  <a:schemeClr val="tx2"/>
                </a:solidFill>
                <a:ea typeface="Times New Roman" panose="02020603050405020304" pitchFamily="18" charset="0"/>
                <a:cs typeface="Times New Roman" panose="02020603050405020304" pitchFamily="18" charset="0"/>
              </a:rPr>
              <a:t>about</a:t>
            </a:r>
            <a:r>
              <a:rPr lang="en-US" sz="2000" dirty="0">
                <a:solidFill>
                  <a:schemeClr val="tx2"/>
                </a:solidFill>
                <a:effectLst/>
                <a:ea typeface="Times New Roman" panose="02020603050405020304" pitchFamily="18" charset="0"/>
                <a:cs typeface="Times New Roman" panose="02020603050405020304" pitchFamily="18" charset="0"/>
              </a:rPr>
              <a:t> their rights and tells those organizations what must be in the training.</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6</a:t>
            </a:fld>
            <a:endParaRPr lang="en-US" dirty="0"/>
          </a:p>
        </p:txBody>
      </p:sp>
      <p:sp>
        <p:nvSpPr>
          <p:cNvPr id="13" name="Speech Bubble: Rectangle with Corners Rounded 12">
            <a:extLst>
              <a:ext uri="{FF2B5EF4-FFF2-40B4-BE49-F238E27FC236}">
                <a16:creationId xmlns:a16="http://schemas.microsoft.com/office/drawing/2014/main" id="{DF87A952-404E-8A0E-1836-80565AD708D4}"/>
              </a:ext>
              <a:ext uri="{C183D7F6-B498-43B3-948B-1728B52AA6E4}">
                <adec:decorative xmlns:adec="http://schemas.microsoft.com/office/drawing/2017/decorative" val="1"/>
              </a:ext>
            </a:extLst>
          </p:cNvPr>
          <p:cNvSpPr/>
          <p:nvPr/>
        </p:nvSpPr>
        <p:spPr>
          <a:xfrm flipH="1">
            <a:off x="9397672" y="1693109"/>
            <a:ext cx="2634143" cy="1843644"/>
          </a:xfrm>
          <a:prstGeom prst="wedgeRoundRectCallout">
            <a:avLst/>
          </a:prstGeom>
          <a:solidFill>
            <a:schemeClr val="bg1"/>
          </a:solid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2AD33AD-89FE-501A-A0E5-5D3F0A0B6C5A}"/>
              </a:ext>
            </a:extLst>
          </p:cNvPr>
          <p:cNvSpPr txBox="1"/>
          <p:nvPr/>
        </p:nvSpPr>
        <p:spPr>
          <a:xfrm>
            <a:off x="9666119" y="1855189"/>
            <a:ext cx="2097248" cy="707886"/>
          </a:xfrm>
          <a:prstGeom prst="rect">
            <a:avLst/>
          </a:prstGeom>
          <a:noFill/>
        </p:spPr>
        <p:txBody>
          <a:bodyPr wrap="square" rtlCol="0">
            <a:spAutoFit/>
          </a:bodyPr>
          <a:lstStyle/>
          <a:p>
            <a:pPr algn="ctr"/>
            <a:r>
              <a:rPr lang="en-US" sz="2000" b="1" dirty="0">
                <a:solidFill>
                  <a:schemeClr val="tx2"/>
                </a:solidFill>
              </a:rPr>
              <a:t>What does NHWSB do? </a:t>
            </a:r>
          </a:p>
        </p:txBody>
      </p:sp>
    </p:spTree>
    <p:extLst>
      <p:ext uri="{BB962C8B-B14F-4D97-AF65-F5344CB8AC3E}">
        <p14:creationId xmlns:p14="http://schemas.microsoft.com/office/powerpoint/2010/main" val="3943157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Introduction, continued</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320369" y="1735802"/>
            <a:ext cx="8699344" cy="4358650"/>
          </a:xfrm>
        </p:spPr>
        <p:txBody>
          <a:bodyPr>
            <a:normAutofit/>
          </a:bodyPr>
          <a:lstStyle/>
          <a:p>
            <a:pPr marL="0" indent="0">
              <a:buNone/>
            </a:pPr>
            <a:r>
              <a:rPr lang="en-US" sz="2000" dirty="0">
                <a:solidFill>
                  <a:schemeClr val="tx2"/>
                </a:solidFill>
                <a:ea typeface="Times New Roman" panose="02020603050405020304" pitchFamily="18" charset="0"/>
                <a:cs typeface="Times New Roman" panose="02020603050405020304" pitchFamily="18" charset="0"/>
              </a:rPr>
              <a:t>T</a:t>
            </a:r>
            <a:r>
              <a:rPr lang="en-US" sz="2000" dirty="0">
                <a:solidFill>
                  <a:schemeClr val="tx2"/>
                </a:solidFill>
                <a:effectLst/>
                <a:ea typeface="Times New Roman" panose="02020603050405020304" pitchFamily="18" charset="0"/>
                <a:cs typeface="Times New Roman" panose="02020603050405020304" pitchFamily="18" charset="0"/>
              </a:rPr>
              <a:t>he board is responsible for creating procedures for nursing homes to apply for waivers and variances from the standards. A nursing home can apply for a waiver or variance if it believes it cannot meet the standards set by the board without the risk of going to receivership or closing.</a:t>
            </a:r>
          </a:p>
          <a:p>
            <a:pPr marL="0" indent="0">
              <a:buNone/>
            </a:pPr>
            <a:r>
              <a:rPr lang="en-US" sz="2000" dirty="0">
                <a:solidFill>
                  <a:schemeClr val="tx2"/>
                </a:solidFill>
                <a:effectLst/>
                <a:ea typeface="Times New Roman" panose="02020603050405020304" pitchFamily="18" charset="0"/>
                <a:cs typeface="Times New Roman" panose="02020603050405020304" pitchFamily="18" charset="0"/>
              </a:rPr>
              <a:t>The board reports to the Legislature about its work and the cost of the standards to the state.</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7</a:t>
            </a:fld>
            <a:endParaRPr lang="en-US" dirty="0"/>
          </a:p>
        </p:txBody>
      </p:sp>
      <p:sp>
        <p:nvSpPr>
          <p:cNvPr id="13" name="Speech Bubble: Rectangle with Corners Rounded 12">
            <a:extLst>
              <a:ext uri="{FF2B5EF4-FFF2-40B4-BE49-F238E27FC236}">
                <a16:creationId xmlns:a16="http://schemas.microsoft.com/office/drawing/2014/main" id="{DF87A952-404E-8A0E-1836-80565AD708D4}"/>
              </a:ext>
              <a:ext uri="{C183D7F6-B498-43B3-948B-1728B52AA6E4}">
                <adec:decorative xmlns:adec="http://schemas.microsoft.com/office/drawing/2017/decorative" val="1"/>
              </a:ext>
            </a:extLst>
          </p:cNvPr>
          <p:cNvSpPr/>
          <p:nvPr/>
        </p:nvSpPr>
        <p:spPr>
          <a:xfrm flipH="1">
            <a:off x="9397672" y="1716921"/>
            <a:ext cx="2634143" cy="1843644"/>
          </a:xfrm>
          <a:prstGeom prst="wedgeRoundRectCallout">
            <a:avLst/>
          </a:prstGeom>
          <a:solidFill>
            <a:schemeClr val="bg1"/>
          </a:solid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2AD33AD-89FE-501A-A0E5-5D3F0A0B6C5A}"/>
              </a:ext>
            </a:extLst>
          </p:cNvPr>
          <p:cNvSpPr txBox="1"/>
          <p:nvPr/>
        </p:nvSpPr>
        <p:spPr>
          <a:xfrm>
            <a:off x="9666119" y="2007596"/>
            <a:ext cx="2097248" cy="707886"/>
          </a:xfrm>
          <a:prstGeom prst="rect">
            <a:avLst/>
          </a:prstGeom>
          <a:noFill/>
        </p:spPr>
        <p:txBody>
          <a:bodyPr wrap="square" rtlCol="0">
            <a:spAutoFit/>
          </a:bodyPr>
          <a:lstStyle/>
          <a:p>
            <a:pPr algn="ctr"/>
            <a:r>
              <a:rPr lang="en-US" sz="2000" b="1" dirty="0">
                <a:solidFill>
                  <a:schemeClr val="tx2"/>
                </a:solidFill>
              </a:rPr>
              <a:t>What does NHWSB do? </a:t>
            </a:r>
          </a:p>
        </p:txBody>
      </p:sp>
    </p:spTree>
    <p:extLst>
      <p:ext uri="{BB962C8B-B14F-4D97-AF65-F5344CB8AC3E}">
        <p14:creationId xmlns:p14="http://schemas.microsoft.com/office/powerpoint/2010/main" val="3463936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47DD41A-B65D-6BDE-A46D-44A4DFD75A54}"/>
              </a:ext>
              <a:ext uri="{C183D7F6-B498-43B3-948B-1728B52AA6E4}">
                <adec:decorative xmlns:adec="http://schemas.microsoft.com/office/drawing/2017/decorative" val="1"/>
              </a:ext>
            </a:extLst>
          </p:cNvPr>
          <p:cNvSpPr>
            <a:spLocks noGrp="1"/>
          </p:cNvSpPr>
          <p:nvPr>
            <p:ph type="title"/>
          </p:nvPr>
        </p:nvSpPr>
        <p:spPr>
          <a:xfrm>
            <a:off x="2299474" y="1609867"/>
            <a:ext cx="7593051" cy="3638266"/>
          </a:xfrm>
          <a:solidFill>
            <a:srgbClr val="78BE21">
              <a:alpha val="87843"/>
            </a:srgbClr>
          </a:solidFill>
        </p:spPr>
        <p:txBody>
          <a:bodyPr/>
          <a:lstStyle/>
          <a:p>
            <a:r>
              <a:rPr lang="en-US" sz="3600" b="1" dirty="0"/>
              <a:t>Questions? </a:t>
            </a:r>
          </a:p>
        </p:txBody>
      </p:sp>
    </p:spTree>
    <p:extLst>
      <p:ext uri="{BB962C8B-B14F-4D97-AF65-F5344CB8AC3E}">
        <p14:creationId xmlns:p14="http://schemas.microsoft.com/office/powerpoint/2010/main" val="3819542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E5582-AA44-B845-944E-2FDF1F0C24E8}"/>
              </a:ext>
            </a:extLst>
          </p:cNvPr>
          <p:cNvSpPr>
            <a:spLocks noGrp="1"/>
          </p:cNvSpPr>
          <p:nvPr>
            <p:ph type="ctrTitle"/>
          </p:nvPr>
        </p:nvSpPr>
        <p:spPr/>
        <p:txBody>
          <a:bodyPr/>
          <a:lstStyle/>
          <a:p>
            <a:r>
              <a:rPr lang="en-US" dirty="0"/>
              <a:t>Wages and other standards</a:t>
            </a:r>
          </a:p>
        </p:txBody>
      </p:sp>
    </p:spTree>
    <p:extLst>
      <p:ext uri="{BB962C8B-B14F-4D97-AF65-F5344CB8AC3E}">
        <p14:creationId xmlns:p14="http://schemas.microsoft.com/office/powerpoint/2010/main" val="15071520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Wages and other standards</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111201" y="1384875"/>
            <a:ext cx="11764324" cy="4977338"/>
          </a:xfrm>
        </p:spPr>
        <p:txBody>
          <a:bodyPr>
            <a:noAutofit/>
          </a:bodyPr>
          <a:lstStyle/>
          <a:p>
            <a:pPr marL="0" marR="0" indent="0">
              <a:spcBef>
                <a:spcPts val="1000"/>
              </a:spcBef>
              <a:spcAft>
                <a:spcPts val="1000"/>
              </a:spcAft>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If the Legislature appropriates the money to fund these wages, the following minimum wages will go into effect in 2026 and 2027.</a:t>
            </a:r>
          </a:p>
          <a:p>
            <a:pPr marL="0" marR="0" indent="0">
              <a:spcBef>
                <a:spcPts val="1000"/>
              </a:spcBef>
              <a:spcAft>
                <a:spcPts val="1000"/>
              </a:spcAft>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To become effective,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t</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he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Le</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gislature must appropriate money to fund the state’s cost of these wages. The Legislature convened in January 2025 and must finish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its </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work no later than June 30, 2025. This is when the money must be appropriated by.</a:t>
            </a:r>
          </a:p>
          <a:p>
            <a:pPr marL="0" marR="0" indent="0">
              <a:lnSpc>
                <a:spcPct val="112000"/>
              </a:lnSpc>
              <a:spcBef>
                <a:spcPts val="1000"/>
              </a:spcBef>
              <a:spcAft>
                <a:spcPts val="1000"/>
              </a:spcAft>
              <a:buNone/>
            </a:pPr>
            <a:endParaRPr lang="en-US" sz="14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a:p>
            <a:pPr marL="0" marR="0" indent="0">
              <a:lnSpc>
                <a:spcPct val="112000"/>
              </a:lnSpc>
              <a:spcBef>
                <a:spcPts val="1000"/>
              </a:spcBef>
              <a:spcAft>
                <a:spcPts val="1000"/>
              </a:spcAft>
              <a:buNone/>
            </a:pPr>
            <a:endParaRPr lang="en-US" sz="14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a:p>
            <a:pPr marL="0" marR="0" indent="0">
              <a:lnSpc>
                <a:spcPct val="112000"/>
              </a:lnSpc>
              <a:spcBef>
                <a:spcPts val="1000"/>
              </a:spcBef>
              <a:spcAft>
                <a:spcPts val="1000"/>
              </a:spcAft>
              <a:buNone/>
            </a:pPr>
            <a:endParaRPr lang="en-US" sz="14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indent="0">
              <a:spcBef>
                <a:spcPts val="1000"/>
              </a:spcBef>
              <a:spcAft>
                <a:spcPts val="1000"/>
              </a:spcAft>
              <a:buNone/>
            </a:pPr>
            <a:endParaRPr lang="en-US" sz="14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a:xfrm>
            <a:off x="3302176" y="6304421"/>
            <a:ext cx="5587647" cy="365125"/>
          </a:xfrm>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a:xfrm>
            <a:off x="9891132" y="6362213"/>
            <a:ext cx="1462668" cy="365125"/>
          </a:xfrm>
        </p:spPr>
        <p:txBody>
          <a:bodyPr/>
          <a:lstStyle/>
          <a:p>
            <a:fld id="{48F63A3B-78C7-47BE-AE5E-E10140E04643}" type="slidenum">
              <a:rPr lang="en-US" smtClean="0"/>
              <a:t>10</a:t>
            </a:fld>
            <a:endParaRPr lang="en-US" dirty="0"/>
          </a:p>
        </p:txBody>
      </p:sp>
      <p:graphicFrame>
        <p:nvGraphicFramePr>
          <p:cNvPr id="9" name="Table 8">
            <a:extLst>
              <a:ext uri="{FF2B5EF4-FFF2-40B4-BE49-F238E27FC236}">
                <a16:creationId xmlns:a16="http://schemas.microsoft.com/office/drawing/2014/main" id="{C4249088-DF12-3F5E-C2E7-EE019A72922C}"/>
              </a:ext>
            </a:extLst>
          </p:cNvPr>
          <p:cNvGraphicFramePr>
            <a:graphicFrameLocks noGrp="1"/>
          </p:cNvGraphicFramePr>
          <p:nvPr>
            <p:extLst>
              <p:ext uri="{D42A27DB-BD31-4B8C-83A1-F6EECF244321}">
                <p14:modId xmlns:p14="http://schemas.microsoft.com/office/powerpoint/2010/main" val="3789455923"/>
              </p:ext>
            </p:extLst>
          </p:nvPr>
        </p:nvGraphicFramePr>
        <p:xfrm>
          <a:off x="205273" y="3424331"/>
          <a:ext cx="6982389" cy="2844573"/>
        </p:xfrm>
        <a:graphic>
          <a:graphicData uri="http://schemas.openxmlformats.org/drawingml/2006/table">
            <a:tbl>
              <a:tblPr firstRow="1" firstCol="1" bandRow="1">
                <a:tableStyleId>{5C22544A-7EE6-4342-B048-85BDC9FD1C3A}</a:tableStyleId>
              </a:tblPr>
              <a:tblGrid>
                <a:gridCol w="2327001">
                  <a:extLst>
                    <a:ext uri="{9D8B030D-6E8A-4147-A177-3AD203B41FA5}">
                      <a16:colId xmlns:a16="http://schemas.microsoft.com/office/drawing/2014/main" val="709855576"/>
                    </a:ext>
                  </a:extLst>
                </a:gridCol>
                <a:gridCol w="2327694">
                  <a:extLst>
                    <a:ext uri="{9D8B030D-6E8A-4147-A177-3AD203B41FA5}">
                      <a16:colId xmlns:a16="http://schemas.microsoft.com/office/drawing/2014/main" val="2294355247"/>
                    </a:ext>
                  </a:extLst>
                </a:gridCol>
                <a:gridCol w="2327694">
                  <a:extLst>
                    <a:ext uri="{9D8B030D-6E8A-4147-A177-3AD203B41FA5}">
                      <a16:colId xmlns:a16="http://schemas.microsoft.com/office/drawing/2014/main" val="3028514108"/>
                    </a:ext>
                  </a:extLst>
                </a:gridCol>
              </a:tblGrid>
              <a:tr h="835807">
                <a:tc>
                  <a:txBody>
                    <a:bodyPr/>
                    <a:lstStyle/>
                    <a:p>
                      <a:pPr marL="0" marR="0" algn="ctr">
                        <a:lnSpc>
                          <a:spcPct val="112000"/>
                        </a:lnSpc>
                        <a:spcBef>
                          <a:spcPts val="1000"/>
                        </a:spcBef>
                        <a:spcAft>
                          <a:spcPts val="1000"/>
                        </a:spcAft>
                      </a:pPr>
                      <a:r>
                        <a:rPr lang="en-US" sz="1600" dirty="0">
                          <a:effectLst/>
                        </a:rPr>
                        <a:t>Occupation</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600" dirty="0">
                          <a:effectLst/>
                        </a:rPr>
                        <a:t>Minimum wage for the occupation as of Jan. 1, 2026</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600" dirty="0">
                          <a:effectLst/>
                        </a:rPr>
                        <a:t>Minimum wage for the occupation as of Jan. 1, 2027</a:t>
                      </a:r>
                      <a:endParaRPr lang="en-US" sz="16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18073548"/>
                  </a:ext>
                </a:extLst>
              </a:tr>
              <a:tr h="331652">
                <a:tc>
                  <a:txBody>
                    <a:bodyPr/>
                    <a:lstStyle/>
                    <a:p>
                      <a:pPr marL="0" marR="0">
                        <a:lnSpc>
                          <a:spcPct val="112000"/>
                        </a:lnSpc>
                        <a:spcBef>
                          <a:spcPts val="1000"/>
                        </a:spcBef>
                        <a:spcAft>
                          <a:spcPts val="1000"/>
                        </a:spcAft>
                      </a:pPr>
                      <a:r>
                        <a:rPr lang="en-US" sz="1400" dirty="0">
                          <a:effectLst/>
                        </a:rPr>
                        <a:t>General wage</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$19</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$20.50</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3589095"/>
                  </a:ext>
                </a:extLst>
              </a:tr>
              <a:tr h="559038">
                <a:tc>
                  <a:txBody>
                    <a:bodyPr/>
                    <a:lstStyle/>
                    <a:p>
                      <a:pPr marL="0" marR="0">
                        <a:lnSpc>
                          <a:spcPct val="112000"/>
                        </a:lnSpc>
                        <a:spcBef>
                          <a:spcPts val="1000"/>
                        </a:spcBef>
                        <a:spcAft>
                          <a:spcPts val="1000"/>
                        </a:spcAft>
                      </a:pPr>
                      <a:r>
                        <a:rPr lang="en-US" sz="1400" dirty="0">
                          <a:effectLst/>
                        </a:rPr>
                        <a:t>Certified nursing assistant (CNA)</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$22.50</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$24</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55104612"/>
                  </a:ext>
                </a:extLst>
              </a:tr>
              <a:tr h="559038">
                <a:tc>
                  <a:txBody>
                    <a:bodyPr/>
                    <a:lstStyle/>
                    <a:p>
                      <a:pPr marL="0" marR="0">
                        <a:lnSpc>
                          <a:spcPct val="112000"/>
                        </a:lnSpc>
                        <a:spcBef>
                          <a:spcPts val="1000"/>
                        </a:spcBef>
                        <a:spcAft>
                          <a:spcPts val="1000"/>
                        </a:spcAft>
                      </a:pPr>
                      <a:r>
                        <a:rPr lang="en-US" sz="1400" dirty="0">
                          <a:effectLst/>
                        </a:rPr>
                        <a:t>Trained medication aide (TMA)</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$23.50</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$25</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22142768"/>
                  </a:ext>
                </a:extLst>
              </a:tr>
              <a:tr h="559038">
                <a:tc>
                  <a:txBody>
                    <a:bodyPr/>
                    <a:lstStyle/>
                    <a:p>
                      <a:pPr marL="0" marR="0">
                        <a:lnSpc>
                          <a:spcPct val="112000"/>
                        </a:lnSpc>
                        <a:spcBef>
                          <a:spcPts val="1000"/>
                        </a:spcBef>
                        <a:spcAft>
                          <a:spcPts val="1000"/>
                        </a:spcAft>
                      </a:pPr>
                      <a:r>
                        <a:rPr lang="en-US" sz="1400" dirty="0">
                          <a:effectLst/>
                        </a:rPr>
                        <a:t>Licensed practical nurse (LPN)</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$27</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a:lnSpc>
                          <a:spcPct val="112000"/>
                        </a:lnSpc>
                        <a:spcBef>
                          <a:spcPts val="1000"/>
                        </a:spcBef>
                        <a:spcAft>
                          <a:spcPts val="1000"/>
                        </a:spcAft>
                      </a:pPr>
                      <a:r>
                        <a:rPr lang="en-US" sz="1400" dirty="0">
                          <a:effectLst/>
                        </a:rPr>
                        <a:t>$28.50</a:t>
                      </a:r>
                      <a:endParaRPr lang="en-US"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64750656"/>
                  </a:ext>
                </a:extLst>
              </a:tr>
            </a:tbl>
          </a:graphicData>
        </a:graphic>
      </p:graphicFrame>
      <p:grpSp>
        <p:nvGrpSpPr>
          <p:cNvPr id="14" name="Group 13">
            <a:extLst>
              <a:ext uri="{FF2B5EF4-FFF2-40B4-BE49-F238E27FC236}">
                <a16:creationId xmlns:a16="http://schemas.microsoft.com/office/drawing/2014/main" id="{823B0716-CA1E-D836-F9D7-81A4DA585B22}"/>
              </a:ext>
              <a:ext uri="{C183D7F6-B498-43B3-948B-1728B52AA6E4}">
                <adec:decorative xmlns:adec="http://schemas.microsoft.com/office/drawing/2017/decorative" val="1"/>
              </a:ext>
            </a:extLst>
          </p:cNvPr>
          <p:cNvGrpSpPr/>
          <p:nvPr/>
        </p:nvGrpSpPr>
        <p:grpSpPr>
          <a:xfrm>
            <a:off x="7828961" y="3680786"/>
            <a:ext cx="3524839" cy="2316301"/>
            <a:chOff x="838200" y="3932320"/>
            <a:chExt cx="3379236" cy="2040908"/>
          </a:xfrm>
        </p:grpSpPr>
        <p:sp>
          <p:nvSpPr>
            <p:cNvPr id="10" name="TextBox 9">
              <a:extLst>
                <a:ext uri="{FF2B5EF4-FFF2-40B4-BE49-F238E27FC236}">
                  <a16:creationId xmlns:a16="http://schemas.microsoft.com/office/drawing/2014/main" id="{B28A9BA5-49A0-F565-F6F5-F779C96E663B}"/>
                </a:ext>
              </a:extLst>
            </p:cNvPr>
            <p:cNvSpPr txBox="1"/>
            <p:nvPr/>
          </p:nvSpPr>
          <p:spPr>
            <a:xfrm>
              <a:off x="969241" y="4099389"/>
              <a:ext cx="3145018" cy="1599986"/>
            </a:xfrm>
            <a:prstGeom prst="rect">
              <a:avLst/>
            </a:prstGeom>
            <a:noFill/>
          </p:spPr>
          <p:txBody>
            <a:bodyPr wrap="square" rtlCol="0">
              <a:spAutoFit/>
            </a:bodyPr>
            <a:lstStyle/>
            <a:p>
              <a:r>
                <a:rPr lang="en-US" sz="1400" dirty="0">
                  <a:solidFill>
                    <a:schemeClr val="tx2"/>
                  </a:solidFill>
                </a:rPr>
                <a:t>Note:  The general minimum wage applies to all nursing home workers as defined by the Nursing Home Workforce Standards Board Act who are not otherwise noted in this chart. For further clarification about who meets the definition of nursing home worker, see Minn. Stat. 181.211, subdivision 9.</a:t>
              </a:r>
            </a:p>
          </p:txBody>
        </p:sp>
        <p:sp>
          <p:nvSpPr>
            <p:cNvPr id="13" name="Speech Bubble: Rectangle with Corners Rounded 12">
              <a:extLst>
                <a:ext uri="{FF2B5EF4-FFF2-40B4-BE49-F238E27FC236}">
                  <a16:creationId xmlns:a16="http://schemas.microsoft.com/office/drawing/2014/main" id="{A90F5707-DF26-4B2E-F2B6-C63355D6B459}"/>
                </a:ext>
              </a:extLst>
            </p:cNvPr>
            <p:cNvSpPr/>
            <p:nvPr/>
          </p:nvSpPr>
          <p:spPr>
            <a:xfrm flipH="1">
              <a:off x="838200" y="3932320"/>
              <a:ext cx="3379236" cy="2040908"/>
            </a:xfrm>
            <a:prstGeom prst="wedgeRoundRectCallout">
              <a:avLst/>
            </a:prstGeom>
            <a:noFill/>
            <a:ln w="57150">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83180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Wages and other standards [optional waiver slide]</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11</a:t>
            </a:fld>
            <a:endParaRPr lang="en-US" dirty="0"/>
          </a:p>
        </p:txBody>
      </p:sp>
      <p:grpSp>
        <p:nvGrpSpPr>
          <p:cNvPr id="7" name="Group 6">
            <a:extLst>
              <a:ext uri="{FF2B5EF4-FFF2-40B4-BE49-F238E27FC236}">
                <a16:creationId xmlns:a16="http://schemas.microsoft.com/office/drawing/2014/main" id="{57B4F51F-19E3-7693-FBF3-A1E2F773C194}"/>
              </a:ext>
            </a:extLst>
          </p:cNvPr>
          <p:cNvGrpSpPr/>
          <p:nvPr/>
        </p:nvGrpSpPr>
        <p:grpSpPr>
          <a:xfrm>
            <a:off x="325514" y="1447061"/>
            <a:ext cx="11540971" cy="1535837"/>
            <a:chOff x="532660" y="1402672"/>
            <a:chExt cx="11540971" cy="1535837"/>
          </a:xfrm>
          <a:noFill/>
        </p:grpSpPr>
        <p:sp>
          <p:nvSpPr>
            <p:cNvPr id="20" name="TextBox 19">
              <a:extLst>
                <a:ext uri="{FF2B5EF4-FFF2-40B4-BE49-F238E27FC236}">
                  <a16:creationId xmlns:a16="http://schemas.microsoft.com/office/drawing/2014/main" id="{834F1750-64B4-7292-1AC0-AE2C35FC0E65}"/>
                </a:ext>
              </a:extLst>
            </p:cNvPr>
            <p:cNvSpPr txBox="1"/>
            <p:nvPr/>
          </p:nvSpPr>
          <p:spPr>
            <a:xfrm>
              <a:off x="605908" y="1716774"/>
              <a:ext cx="11317535" cy="707886"/>
            </a:xfrm>
            <a:prstGeom prst="rect">
              <a:avLst/>
            </a:prstGeom>
            <a:grpFill/>
            <a:ln>
              <a:noFill/>
            </a:ln>
          </p:spPr>
          <p:txBody>
            <a:bodyPr wrap="square">
              <a:spAutoFit/>
            </a:bodyPr>
            <a:lstStyle/>
            <a:p>
              <a:pPr>
                <a:spcBef>
                  <a:spcPts val="1000"/>
                </a:spcBef>
                <a:spcAft>
                  <a:spcPts val="1000"/>
                </a:spcAft>
              </a:pPr>
              <a:r>
                <a:rPr lang="en-US" sz="2000" dirty="0">
                  <a:solidFill>
                    <a:schemeClr val="tx2"/>
                  </a:solidFill>
                </a:rPr>
                <a:t>If a nursing home has a waiver or variance from the minimum wages, note that it has a waiver and what the terms are and what the minimum wages are associated with those terms in this slide.</a:t>
              </a:r>
            </a:p>
          </p:txBody>
        </p:sp>
        <p:sp>
          <p:nvSpPr>
            <p:cNvPr id="3" name="Rectangle 2">
              <a:extLst>
                <a:ext uri="{FF2B5EF4-FFF2-40B4-BE49-F238E27FC236}">
                  <a16:creationId xmlns:a16="http://schemas.microsoft.com/office/drawing/2014/main" id="{A3B7E0D0-E7C9-AC03-165A-B9AFCE5945A1}"/>
                </a:ext>
                <a:ext uri="{C183D7F6-B498-43B3-948B-1728B52AA6E4}">
                  <adec:decorative xmlns:adec="http://schemas.microsoft.com/office/drawing/2017/decorative" val="1"/>
                </a:ext>
              </a:extLst>
            </p:cNvPr>
            <p:cNvSpPr/>
            <p:nvPr/>
          </p:nvSpPr>
          <p:spPr>
            <a:xfrm>
              <a:off x="532660" y="1402672"/>
              <a:ext cx="11540971" cy="1535837"/>
            </a:xfrm>
            <a:prstGeom prst="rect">
              <a:avLst/>
            </a:prstGeom>
            <a:grpFill/>
            <a:ln w="57150">
              <a:solidFill>
                <a:srgbClr val="FFC84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5738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Wages and other standards, continued</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12</a:t>
            </a:fld>
            <a:endParaRPr lang="en-US" dirty="0"/>
          </a:p>
        </p:txBody>
      </p:sp>
      <p:sp>
        <p:nvSpPr>
          <p:cNvPr id="20" name="TextBox 19">
            <a:extLst>
              <a:ext uri="{FF2B5EF4-FFF2-40B4-BE49-F238E27FC236}">
                <a16:creationId xmlns:a16="http://schemas.microsoft.com/office/drawing/2014/main" id="{834F1750-64B4-7292-1AC0-AE2C35FC0E65}"/>
              </a:ext>
            </a:extLst>
          </p:cNvPr>
          <p:cNvSpPr txBox="1"/>
          <p:nvPr/>
        </p:nvSpPr>
        <p:spPr>
          <a:xfrm>
            <a:off x="437232" y="1517870"/>
            <a:ext cx="11317535" cy="707886"/>
          </a:xfrm>
          <a:prstGeom prst="rect">
            <a:avLst/>
          </a:prstGeom>
          <a:noFill/>
        </p:spPr>
        <p:txBody>
          <a:bodyPr wrap="square">
            <a:spAutoFit/>
          </a:bodyPr>
          <a:lstStyle/>
          <a:p>
            <a:pPr>
              <a:spcBef>
                <a:spcPts val="1000"/>
              </a:spcBef>
              <a:spcAft>
                <a:spcPts val="1000"/>
              </a:spcAft>
            </a:pPr>
            <a:r>
              <a:rPr lang="en-US" sz="2000" dirty="0">
                <a:solidFill>
                  <a:schemeClr val="tx2"/>
                </a:solidFill>
              </a:rPr>
              <a:t>If a nursing home worker works in the nursing home on one of the designated holidays, they must be paid at least a time and a half of their regular hourly wage for all hours worked during the holiday.</a:t>
            </a:r>
          </a:p>
        </p:txBody>
      </p:sp>
      <p:graphicFrame>
        <p:nvGraphicFramePr>
          <p:cNvPr id="25" name="Table 18">
            <a:extLst>
              <a:ext uri="{FF2B5EF4-FFF2-40B4-BE49-F238E27FC236}">
                <a16:creationId xmlns:a16="http://schemas.microsoft.com/office/drawing/2014/main" id="{4D8428E3-2A85-D205-32A5-8443B5E42B8E}"/>
              </a:ext>
            </a:extLst>
          </p:cNvPr>
          <p:cNvGraphicFramePr>
            <a:graphicFrameLocks noGrp="1"/>
          </p:cNvGraphicFramePr>
          <p:nvPr>
            <p:extLst>
              <p:ext uri="{D42A27DB-BD31-4B8C-83A1-F6EECF244321}">
                <p14:modId xmlns:p14="http://schemas.microsoft.com/office/powerpoint/2010/main" val="1515975009"/>
              </p:ext>
            </p:extLst>
          </p:nvPr>
        </p:nvGraphicFramePr>
        <p:xfrm>
          <a:off x="2323488" y="2466047"/>
          <a:ext cx="7545024" cy="3429328"/>
        </p:xfrm>
        <a:graphic>
          <a:graphicData uri="http://schemas.openxmlformats.org/drawingml/2006/table">
            <a:tbl>
              <a:tblPr firstRow="1" bandRow="1">
                <a:tableStyleId>{5C22544A-7EE6-4342-B048-85BDC9FD1C3A}</a:tableStyleId>
              </a:tblPr>
              <a:tblGrid>
                <a:gridCol w="3772512">
                  <a:extLst>
                    <a:ext uri="{9D8B030D-6E8A-4147-A177-3AD203B41FA5}">
                      <a16:colId xmlns:a16="http://schemas.microsoft.com/office/drawing/2014/main" val="2385323192"/>
                    </a:ext>
                  </a:extLst>
                </a:gridCol>
                <a:gridCol w="3772512">
                  <a:extLst>
                    <a:ext uri="{9D8B030D-6E8A-4147-A177-3AD203B41FA5}">
                      <a16:colId xmlns:a16="http://schemas.microsoft.com/office/drawing/2014/main" val="1841488158"/>
                    </a:ext>
                  </a:extLst>
                </a:gridCol>
              </a:tblGrid>
              <a:tr h="0">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a:solidFill>
                            <a:schemeClr val="bg1"/>
                          </a:solidFill>
                          <a:effectLst/>
                          <a:latin typeface="Calibri" panose="020F0502020204030204" pitchFamily="34" charset="0"/>
                          <a:ea typeface="Times New Roman" panose="02020603050405020304" pitchFamily="18" charset="0"/>
                          <a:cs typeface="Arial" panose="020B0604020202020204" pitchFamily="34" charset="0"/>
                        </a:rPr>
                        <a:t>Holiday pay effective Jan. 1, 2025</a:t>
                      </a:r>
                    </a:p>
                  </a:txBody>
                  <a:tcPr/>
                </a:tc>
                <a:tc hMerge="1">
                  <a:txBody>
                    <a:bodyPr/>
                    <a:lstStyle/>
                    <a:p>
                      <a:endParaRPr lang="en-US" dirty="0"/>
                    </a:p>
                  </a:txBody>
                  <a:tcPr/>
                </a:tc>
                <a:extLst>
                  <a:ext uri="{0D108BD9-81ED-4DB2-BD59-A6C34878D82A}">
                    <a16:rowId xmlns:a16="http://schemas.microsoft.com/office/drawing/2014/main" val="3518297393"/>
                  </a:ext>
                </a:extLst>
              </a:tr>
              <a:tr h="503248">
                <a:tc>
                  <a:txBody>
                    <a:bodyPr/>
                    <a:lstStyle/>
                    <a:p>
                      <a:r>
                        <a:rPr lang="en-US" sz="1400" kern="1200" dirty="0">
                          <a:solidFill>
                            <a:schemeClr val="dk1"/>
                          </a:solidFill>
                          <a:effectLst/>
                          <a:latin typeface="+mn-lt"/>
                          <a:ea typeface="+mn-ea"/>
                          <a:cs typeface="+mn-cs"/>
                        </a:rPr>
                        <a:t>New Year's Day, Jan. 1</a:t>
                      </a:r>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Labor Day, the first Monday in September</a:t>
                      </a:r>
                      <a:endParaRPr lang="en-US" sz="1400" dirty="0"/>
                    </a:p>
                  </a:txBody>
                  <a:tcPr/>
                </a:tc>
                <a:extLst>
                  <a:ext uri="{0D108BD9-81ED-4DB2-BD59-A6C34878D82A}">
                    <a16:rowId xmlns:a16="http://schemas.microsoft.com/office/drawing/2014/main" val="566129978"/>
                  </a:ext>
                </a:extLst>
              </a:tr>
              <a:tr h="2930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Martin Luther King’s Birthday, the third Monday in January</a:t>
                      </a:r>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Indigenous Peoples Day, the second Monday in October</a:t>
                      </a:r>
                      <a:endParaRPr lang="en-US" sz="1400" dirty="0"/>
                    </a:p>
                  </a:txBody>
                  <a:tcPr/>
                </a:tc>
                <a:extLst>
                  <a:ext uri="{0D108BD9-81ED-4DB2-BD59-A6C34878D82A}">
                    <a16:rowId xmlns:a16="http://schemas.microsoft.com/office/drawing/2014/main" val="1042580191"/>
                  </a:ext>
                </a:extLst>
              </a:tr>
              <a:tr h="3871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Washington's and Lincoln's Birthday, the third Monday in February</a:t>
                      </a:r>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Veterans Day, Nov. 11</a:t>
                      </a:r>
                      <a:endParaRPr lang="en-US" sz="1400" dirty="0"/>
                    </a:p>
                    <a:p>
                      <a:endParaRPr lang="en-US" sz="1400" dirty="0"/>
                    </a:p>
                  </a:txBody>
                  <a:tcPr/>
                </a:tc>
                <a:extLst>
                  <a:ext uri="{0D108BD9-81ED-4DB2-BD59-A6C34878D82A}">
                    <a16:rowId xmlns:a16="http://schemas.microsoft.com/office/drawing/2014/main" val="2507053596"/>
                  </a:ext>
                </a:extLst>
              </a:tr>
              <a:tr h="387114">
                <a:tc>
                  <a:txBody>
                    <a:bodyPr/>
                    <a:lstStyle/>
                    <a:p>
                      <a:r>
                        <a:rPr lang="en-US" sz="1400" kern="1200" dirty="0">
                          <a:solidFill>
                            <a:schemeClr val="dk1"/>
                          </a:solidFill>
                          <a:effectLst/>
                          <a:latin typeface="+mn-lt"/>
                          <a:ea typeface="+mn-ea"/>
                          <a:cs typeface="+mn-cs"/>
                        </a:rPr>
                        <a:t>Memorial Day, the last Monday in May</a:t>
                      </a:r>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Thanksgiving Day, the fourth Thursday in November</a:t>
                      </a:r>
                      <a:endParaRPr lang="en-US" sz="1400" dirty="0"/>
                    </a:p>
                  </a:txBody>
                  <a:tcPr/>
                </a:tc>
                <a:extLst>
                  <a:ext uri="{0D108BD9-81ED-4DB2-BD59-A6C34878D82A}">
                    <a16:rowId xmlns:a16="http://schemas.microsoft.com/office/drawing/2014/main" val="131942891"/>
                  </a:ext>
                </a:extLst>
              </a:tr>
              <a:tr h="3871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Juneteenth, June 19</a:t>
                      </a:r>
                      <a:endParaRPr lang="en-US" sz="1400" dirty="0"/>
                    </a:p>
                    <a:p>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Christmas Day, Dec. 25</a:t>
                      </a:r>
                      <a:endParaRPr lang="en-US" sz="1400" dirty="0"/>
                    </a:p>
                    <a:p>
                      <a:endParaRPr lang="en-US" sz="1400" dirty="0"/>
                    </a:p>
                  </a:txBody>
                  <a:tcPr/>
                </a:tc>
                <a:extLst>
                  <a:ext uri="{0D108BD9-81ED-4DB2-BD59-A6C34878D82A}">
                    <a16:rowId xmlns:a16="http://schemas.microsoft.com/office/drawing/2014/main" val="1629094055"/>
                  </a:ext>
                </a:extLst>
              </a:tr>
              <a:tr h="38711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effectLst/>
                          <a:latin typeface="+mn-lt"/>
                          <a:ea typeface="+mn-ea"/>
                          <a:cs typeface="+mn-cs"/>
                        </a:rPr>
                        <a:t>Independence Day, July 4</a:t>
                      </a:r>
                      <a:endParaRPr lang="en-US" sz="1400" dirty="0"/>
                    </a:p>
                    <a:p>
                      <a:endParaRPr lang="en-US" sz="1400" dirty="0"/>
                    </a:p>
                  </a:txBody>
                  <a:tcPr/>
                </a:tc>
                <a:tc>
                  <a:txBody>
                    <a:bodyPr/>
                    <a:lstStyle/>
                    <a:p>
                      <a:endParaRPr lang="en-US" sz="1400" dirty="0"/>
                    </a:p>
                  </a:txBody>
                  <a:tcPr/>
                </a:tc>
                <a:extLst>
                  <a:ext uri="{0D108BD9-81ED-4DB2-BD59-A6C34878D82A}">
                    <a16:rowId xmlns:a16="http://schemas.microsoft.com/office/drawing/2014/main" val="413585484"/>
                  </a:ext>
                </a:extLst>
              </a:tr>
            </a:tbl>
          </a:graphicData>
        </a:graphic>
      </p:graphicFrame>
    </p:spTree>
    <p:extLst>
      <p:ext uri="{BB962C8B-B14F-4D97-AF65-F5344CB8AC3E}">
        <p14:creationId xmlns:p14="http://schemas.microsoft.com/office/powerpoint/2010/main" val="39632430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Wages and other standards, continued</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13</a:t>
            </a:fld>
            <a:endParaRPr lang="en-US" dirty="0"/>
          </a:p>
        </p:txBody>
      </p:sp>
      <p:sp>
        <p:nvSpPr>
          <p:cNvPr id="20" name="TextBox 19">
            <a:extLst>
              <a:ext uri="{FF2B5EF4-FFF2-40B4-BE49-F238E27FC236}">
                <a16:creationId xmlns:a16="http://schemas.microsoft.com/office/drawing/2014/main" id="{834F1750-64B4-7292-1AC0-AE2C35FC0E65}"/>
              </a:ext>
            </a:extLst>
          </p:cNvPr>
          <p:cNvSpPr txBox="1"/>
          <p:nvPr/>
        </p:nvSpPr>
        <p:spPr>
          <a:xfrm>
            <a:off x="518837" y="1668345"/>
            <a:ext cx="11317535" cy="2451953"/>
          </a:xfrm>
          <a:prstGeom prst="rect">
            <a:avLst/>
          </a:prstGeom>
          <a:noFill/>
        </p:spPr>
        <p:txBody>
          <a:bodyPr wrap="square">
            <a:spAutoFit/>
          </a:bodyPr>
          <a:lstStyle/>
          <a:p>
            <a:pPr>
              <a:spcBef>
                <a:spcPts val="1000"/>
              </a:spcBef>
              <a:spcAft>
                <a:spcPts val="1000"/>
              </a:spcAft>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This is a minimum set of holidays. An employer may pay more than time and a half and may pay holiday pay on more days than these minimum 11 holidays. Some union contracts may have additional requirements about holidays and holiday pay, but those are always in addition to the rules set by the board.</a:t>
            </a:r>
            <a:endPar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a:p>
            <a:pPr marR="0">
              <a:spcBef>
                <a:spcPts val="1000"/>
              </a:spcBef>
              <a:spcAft>
                <a:spcPts val="1000"/>
              </a:spcAft>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A holiday is a 24-hour period from midnight to the next midnight.</a:t>
            </a:r>
          </a:p>
          <a:p>
            <a:pPr marR="0">
              <a:spcBef>
                <a:spcPts val="1000"/>
              </a:spcBef>
              <a:spcAft>
                <a:spcPts val="1000"/>
              </a:spcAft>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There are ways to change the holiday list and holiday times. Agreement between the workers and employer can allow for up to four holidays being changed.</a:t>
            </a:r>
          </a:p>
        </p:txBody>
      </p:sp>
    </p:spTree>
    <p:extLst>
      <p:ext uri="{BB962C8B-B14F-4D97-AF65-F5344CB8AC3E}">
        <p14:creationId xmlns:p14="http://schemas.microsoft.com/office/powerpoint/2010/main" val="2224913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47DD41A-B65D-6BDE-A46D-44A4DFD75A54}"/>
              </a:ext>
            </a:extLst>
          </p:cNvPr>
          <p:cNvSpPr>
            <a:spLocks noGrp="1"/>
          </p:cNvSpPr>
          <p:nvPr>
            <p:ph type="title"/>
          </p:nvPr>
        </p:nvSpPr>
        <p:spPr>
          <a:xfrm>
            <a:off x="2299474" y="1609867"/>
            <a:ext cx="7593051" cy="3638266"/>
          </a:xfrm>
          <a:solidFill>
            <a:srgbClr val="78BE21">
              <a:alpha val="87843"/>
            </a:srgbClr>
          </a:solidFill>
        </p:spPr>
        <p:txBody>
          <a:bodyPr/>
          <a:lstStyle/>
          <a:p>
            <a:r>
              <a:rPr lang="en-US" sz="3600" b="1" dirty="0"/>
              <a:t>Questions?</a:t>
            </a:r>
            <a:r>
              <a:rPr lang="en-US" dirty="0"/>
              <a:t> </a:t>
            </a:r>
          </a:p>
        </p:txBody>
      </p:sp>
    </p:spTree>
    <p:extLst>
      <p:ext uri="{BB962C8B-B14F-4D97-AF65-F5344CB8AC3E}">
        <p14:creationId xmlns:p14="http://schemas.microsoft.com/office/powerpoint/2010/main" val="327582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E5582-AA44-B845-944E-2FDF1F0C24E8}"/>
              </a:ext>
            </a:extLst>
          </p:cNvPr>
          <p:cNvSpPr>
            <a:spLocks noGrp="1"/>
          </p:cNvSpPr>
          <p:nvPr>
            <p:ph type="ctrTitle"/>
          </p:nvPr>
        </p:nvSpPr>
        <p:spPr/>
        <p:txBody>
          <a:bodyPr/>
          <a:lstStyle/>
          <a:p>
            <a:r>
              <a:rPr lang="en-US" dirty="0"/>
              <a:t>Rights and protections</a:t>
            </a:r>
          </a:p>
        </p:txBody>
      </p:sp>
    </p:spTree>
    <p:extLst>
      <p:ext uri="{BB962C8B-B14F-4D97-AF65-F5344CB8AC3E}">
        <p14:creationId xmlns:p14="http://schemas.microsoft.com/office/powerpoint/2010/main" val="2185058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cs typeface="Times New Roman" panose="02020603050405020304" pitchFamily="18" charset="0"/>
              </a:rPr>
              <a:t>Other rights and protections</a:t>
            </a:r>
            <a:endParaRPr lang="en-US" dirty="0"/>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3069192" y="1896234"/>
            <a:ext cx="8241484" cy="4351338"/>
          </a:xfrm>
        </p:spPr>
        <p:txBody>
          <a:bodyPr>
            <a:normAutofit/>
          </a:bodyPr>
          <a:lstStyle/>
          <a:p>
            <a:pPr marL="0" indent="0">
              <a:buNone/>
            </a:pPr>
            <a:r>
              <a:rPr lang="en-US" sz="2000" dirty="0">
                <a:solidFill>
                  <a:schemeClr val="tx2"/>
                </a:solidFill>
              </a:rPr>
              <a:t>All workers must be informed of their rights under the NHWSB Act, as well as other applicable laws and rules, at least every two years. Organizations that train nursing home workers about their rights must use a curriculum that meets requirements set by NHWSB.</a:t>
            </a:r>
          </a:p>
          <a:p>
            <a:pPr marL="0" indent="0">
              <a:buNone/>
            </a:pPr>
            <a:r>
              <a:rPr lang="en-US" sz="2000" dirty="0">
                <a:solidFill>
                  <a:schemeClr val="tx2"/>
                </a:solidFill>
              </a:rPr>
              <a:t>The training should be interactive and in a language the worker is proficient in.</a:t>
            </a:r>
          </a:p>
          <a:p>
            <a:pPr marL="0" indent="0">
              <a:buNone/>
            </a:pPr>
            <a:r>
              <a:rPr lang="en-US" sz="2000" dirty="0">
                <a:solidFill>
                  <a:schemeClr val="tx2"/>
                </a:solidFill>
              </a:rPr>
              <a:t>Employees should receive follow-up materials either electronically or in written form and should be able to ask questions during or after the training.</a:t>
            </a:r>
          </a:p>
          <a:p>
            <a:pPr marL="0" indent="0">
              <a:buNone/>
            </a:pPr>
            <a:r>
              <a:rPr lang="en-US" sz="2000" dirty="0">
                <a:solidFill>
                  <a:schemeClr val="tx2"/>
                </a:solidFill>
              </a:rPr>
              <a:t>The certified worker organization providing the training may also follow up with employees with a survey about the training, although this is not required.</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16</a:t>
            </a:fld>
            <a:endParaRPr lang="en-US" dirty="0"/>
          </a:p>
        </p:txBody>
      </p:sp>
      <p:sp>
        <p:nvSpPr>
          <p:cNvPr id="10" name="Flowchart: Connector 9">
            <a:extLst>
              <a:ext uri="{FF2B5EF4-FFF2-40B4-BE49-F238E27FC236}">
                <a16:creationId xmlns:a16="http://schemas.microsoft.com/office/drawing/2014/main" id="{82010AB4-A813-FCE0-5DC0-30FF31704CF1}"/>
              </a:ext>
              <a:ext uri="{C183D7F6-B498-43B3-948B-1728B52AA6E4}">
                <adec:decorative xmlns:adec="http://schemas.microsoft.com/office/drawing/2017/decorative" val="1"/>
              </a:ext>
            </a:extLst>
          </p:cNvPr>
          <p:cNvSpPr/>
          <p:nvPr/>
        </p:nvSpPr>
        <p:spPr>
          <a:xfrm>
            <a:off x="224891" y="1952696"/>
            <a:ext cx="1854355" cy="1825347"/>
          </a:xfrm>
          <a:prstGeom prst="flowChartConnector">
            <a:avLst/>
          </a:prstGeom>
          <a:solidFill>
            <a:schemeClr val="bg1"/>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4175971-BC48-2EDA-E2CE-819C010669F6}"/>
              </a:ext>
            </a:extLst>
          </p:cNvPr>
          <p:cNvSpPr txBox="1"/>
          <p:nvPr/>
        </p:nvSpPr>
        <p:spPr>
          <a:xfrm>
            <a:off x="99542" y="2682151"/>
            <a:ext cx="2097248" cy="400110"/>
          </a:xfrm>
          <a:prstGeom prst="rect">
            <a:avLst/>
          </a:prstGeom>
          <a:noFill/>
        </p:spPr>
        <p:txBody>
          <a:bodyPr wrap="square" rtlCol="0">
            <a:spAutoFit/>
          </a:bodyPr>
          <a:lstStyle/>
          <a:p>
            <a:pPr algn="ctr"/>
            <a:r>
              <a:rPr lang="en-US" sz="2000" b="1" dirty="0">
                <a:solidFill>
                  <a:schemeClr val="tx2"/>
                </a:solidFill>
              </a:rPr>
              <a:t>Training</a:t>
            </a:r>
          </a:p>
        </p:txBody>
      </p:sp>
      <p:grpSp>
        <p:nvGrpSpPr>
          <p:cNvPr id="8" name="Group 7">
            <a:extLst>
              <a:ext uri="{FF2B5EF4-FFF2-40B4-BE49-F238E27FC236}">
                <a16:creationId xmlns:a16="http://schemas.microsoft.com/office/drawing/2014/main" id="{0A364390-CB7D-C443-A82E-2F2194373EDF}"/>
              </a:ext>
            </a:extLst>
          </p:cNvPr>
          <p:cNvGrpSpPr/>
          <p:nvPr/>
        </p:nvGrpSpPr>
        <p:grpSpPr>
          <a:xfrm>
            <a:off x="2079246" y="2092450"/>
            <a:ext cx="1041690" cy="3615663"/>
            <a:chOff x="2112146" y="1977269"/>
            <a:chExt cx="1041690" cy="3376395"/>
          </a:xfrm>
        </p:grpSpPr>
        <p:pic>
          <p:nvPicPr>
            <p:cNvPr id="7" name="Graphic 6" descr="Classroom">
              <a:extLst>
                <a:ext uri="{FF2B5EF4-FFF2-40B4-BE49-F238E27FC236}">
                  <a16:creationId xmlns:a16="http://schemas.microsoft.com/office/drawing/2014/main" id="{A87BA818-816F-BFB6-B285-B803EE449D3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212200" y="1977269"/>
              <a:ext cx="898344" cy="842795"/>
            </a:xfrm>
            <a:prstGeom prst="rect">
              <a:avLst/>
            </a:prstGeom>
          </p:spPr>
        </p:pic>
        <p:pic>
          <p:nvPicPr>
            <p:cNvPr id="12" name="Graphic 11" descr="Chat bubbles">
              <a:extLst>
                <a:ext uri="{FF2B5EF4-FFF2-40B4-BE49-F238E27FC236}">
                  <a16:creationId xmlns:a16="http://schemas.microsoft.com/office/drawing/2014/main" id="{2889325F-3F6B-1904-5E49-DA4E7354D04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164092" y="2854836"/>
              <a:ext cx="989744" cy="928543"/>
            </a:xfrm>
            <a:prstGeom prst="rect">
              <a:avLst/>
            </a:prstGeom>
          </p:spPr>
        </p:pic>
        <p:pic>
          <p:nvPicPr>
            <p:cNvPr id="14" name="Graphic 13" descr="Document">
              <a:extLst>
                <a:ext uri="{FF2B5EF4-FFF2-40B4-BE49-F238E27FC236}">
                  <a16:creationId xmlns:a16="http://schemas.microsoft.com/office/drawing/2014/main" id="{CEB1FA65-D992-1F26-55B8-E2AA194AE4C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295183" y="4697534"/>
              <a:ext cx="699375" cy="656130"/>
            </a:xfrm>
            <a:prstGeom prst="rect">
              <a:avLst/>
            </a:prstGeom>
          </p:spPr>
        </p:pic>
        <p:pic>
          <p:nvPicPr>
            <p:cNvPr id="18" name="Graphic 17" descr="Question and answer session">
              <a:extLst>
                <a:ext uri="{FF2B5EF4-FFF2-40B4-BE49-F238E27FC236}">
                  <a16:creationId xmlns:a16="http://schemas.microsoft.com/office/drawing/2014/main" id="{EC466231-C771-B342-0DD7-F58FAFF773B9}"/>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112146" y="3692393"/>
              <a:ext cx="917968" cy="861206"/>
            </a:xfrm>
            <a:prstGeom prst="rect">
              <a:avLst/>
            </a:prstGeom>
          </p:spPr>
        </p:pic>
      </p:grpSp>
    </p:spTree>
    <p:extLst>
      <p:ext uri="{BB962C8B-B14F-4D97-AF65-F5344CB8AC3E}">
        <p14:creationId xmlns:p14="http://schemas.microsoft.com/office/powerpoint/2010/main" val="33558891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cs typeface="Times New Roman" panose="02020603050405020304" pitchFamily="18" charset="0"/>
              </a:rPr>
              <a:t>Other rights and </a:t>
            </a:r>
            <a:r>
              <a:rPr lang="en-US" dirty="0">
                <a:latin typeface="Calibri" panose="020F0502020204030204" pitchFamily="34" charset="0"/>
                <a:ea typeface="Times New Roman" panose="02020603050405020304" pitchFamily="18" charset="0"/>
                <a:cs typeface="Times New Roman" panose="02020603050405020304" pitchFamily="18" charset="0"/>
              </a:rPr>
              <a:t>p</a:t>
            </a:r>
            <a:r>
              <a:rPr lang="en-US" dirty="0">
                <a:effectLst/>
                <a:latin typeface="Calibri" panose="020F0502020204030204" pitchFamily="34" charset="0"/>
                <a:ea typeface="Times New Roman" panose="02020603050405020304" pitchFamily="18" charset="0"/>
                <a:cs typeface="Times New Roman" panose="02020603050405020304" pitchFamily="18" charset="0"/>
              </a:rPr>
              <a:t>rotections, continued</a:t>
            </a:r>
            <a:endParaRPr lang="en-US" dirty="0"/>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3069192" y="1976135"/>
            <a:ext cx="8241484" cy="4655621"/>
          </a:xfrm>
        </p:spPr>
        <p:txBody>
          <a:bodyPr>
            <a:normAutofit lnSpcReduction="10000"/>
          </a:bodyPr>
          <a:lstStyle/>
          <a:p>
            <a:pPr marL="0" marR="0" indent="0">
              <a:lnSpc>
                <a:spcPct val="110000"/>
              </a:lnSpc>
              <a:spcBef>
                <a:spcPts val="1000"/>
              </a:spcBef>
              <a:spcAft>
                <a:spcPts val="1000"/>
              </a:spcAft>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A certified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w</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orker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o</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rganization may ask the employer for employee’s contact information. If an employee does not want their contact information shared with the certified worker organization, they have the right to opt out. To opt-out, the employee submits a written request to their employer.</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 </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The employer needs to certify the employee has been trained for at least one hour every two years.</a:t>
            </a:r>
          </a:p>
          <a:p>
            <a:pPr marL="0" indent="0">
              <a:lnSpc>
                <a:spcPct val="110000"/>
              </a:lnSpc>
              <a:buNone/>
            </a:pP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The employee</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 should be compensated for attending the training at their hourly rate for each hour of training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they</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 attend, as wel</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l as reimbursed for any reasonable travel expenses associated with attending the training sessions not held at the nursing home.</a:t>
            </a:r>
          </a:p>
          <a:p>
            <a:pPr marL="0" indent="0">
              <a:lnSpc>
                <a:spcPct val="110000"/>
              </a:lnSpc>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Check the employer’s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policies about travel</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 reimbursement and payment for time worked outside of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the</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 facility. Employees should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c</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ommunicate with the trainers about any difficulties</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a:t>
            </a:r>
            <a:endPar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17</a:t>
            </a:fld>
            <a:endParaRPr lang="en-US" dirty="0"/>
          </a:p>
        </p:txBody>
      </p:sp>
      <p:sp>
        <p:nvSpPr>
          <p:cNvPr id="10" name="Flowchart: Connector 9">
            <a:extLst>
              <a:ext uri="{FF2B5EF4-FFF2-40B4-BE49-F238E27FC236}">
                <a16:creationId xmlns:a16="http://schemas.microsoft.com/office/drawing/2014/main" id="{82010AB4-A813-FCE0-5DC0-30FF31704CF1}"/>
              </a:ext>
              <a:ext uri="{C183D7F6-B498-43B3-948B-1728B52AA6E4}">
                <adec:decorative xmlns:adec="http://schemas.microsoft.com/office/drawing/2017/decorative" val="1"/>
              </a:ext>
            </a:extLst>
          </p:cNvPr>
          <p:cNvSpPr/>
          <p:nvPr/>
        </p:nvSpPr>
        <p:spPr>
          <a:xfrm>
            <a:off x="224891" y="2032826"/>
            <a:ext cx="1854355" cy="1825347"/>
          </a:xfrm>
          <a:prstGeom prst="flowChartConnector">
            <a:avLst/>
          </a:prstGeom>
          <a:solidFill>
            <a:schemeClr val="bg1"/>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4175971-BC48-2EDA-E2CE-819C010669F6}"/>
              </a:ext>
            </a:extLst>
          </p:cNvPr>
          <p:cNvSpPr txBox="1"/>
          <p:nvPr/>
        </p:nvSpPr>
        <p:spPr>
          <a:xfrm>
            <a:off x="99542" y="2762281"/>
            <a:ext cx="2097248" cy="400110"/>
          </a:xfrm>
          <a:prstGeom prst="rect">
            <a:avLst/>
          </a:prstGeom>
          <a:noFill/>
        </p:spPr>
        <p:txBody>
          <a:bodyPr wrap="square" rtlCol="0">
            <a:spAutoFit/>
          </a:bodyPr>
          <a:lstStyle/>
          <a:p>
            <a:pPr algn="ctr"/>
            <a:r>
              <a:rPr lang="en-US" sz="2000" b="1" dirty="0">
                <a:solidFill>
                  <a:schemeClr val="tx2"/>
                </a:solidFill>
              </a:rPr>
              <a:t>Training</a:t>
            </a:r>
          </a:p>
        </p:txBody>
      </p:sp>
      <p:grpSp>
        <p:nvGrpSpPr>
          <p:cNvPr id="18" name="Group 17">
            <a:extLst>
              <a:ext uri="{FF2B5EF4-FFF2-40B4-BE49-F238E27FC236}">
                <a16:creationId xmlns:a16="http://schemas.microsoft.com/office/drawing/2014/main" id="{39F2D092-D54A-7C3F-B6B3-1AA0EC8AE573}"/>
              </a:ext>
            </a:extLst>
          </p:cNvPr>
          <p:cNvGrpSpPr/>
          <p:nvPr/>
        </p:nvGrpSpPr>
        <p:grpSpPr>
          <a:xfrm>
            <a:off x="2154792" y="2080788"/>
            <a:ext cx="928207" cy="3897865"/>
            <a:chOff x="2154792" y="2080788"/>
            <a:chExt cx="928207" cy="3897865"/>
          </a:xfrm>
        </p:grpSpPr>
        <p:pic>
          <p:nvPicPr>
            <p:cNvPr id="11" name="Graphic 10" descr="Address book">
              <a:extLst>
                <a:ext uri="{FF2B5EF4-FFF2-40B4-BE49-F238E27FC236}">
                  <a16:creationId xmlns:a16="http://schemas.microsoft.com/office/drawing/2014/main" id="{23B889CA-D722-F767-53A7-E35A6337324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154792" y="2080788"/>
              <a:ext cx="914400" cy="914400"/>
            </a:xfrm>
            <a:prstGeom prst="rect">
              <a:avLst/>
            </a:prstGeom>
          </p:spPr>
        </p:pic>
        <p:pic>
          <p:nvPicPr>
            <p:cNvPr id="15" name="Graphic 14" descr="Clock">
              <a:extLst>
                <a:ext uri="{FF2B5EF4-FFF2-40B4-BE49-F238E27FC236}">
                  <a16:creationId xmlns:a16="http://schemas.microsoft.com/office/drawing/2014/main" id="{F83F8633-153C-CBBA-E76C-110CE6DF1A8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204111" y="3087466"/>
              <a:ext cx="815762" cy="815762"/>
            </a:xfrm>
            <a:prstGeom prst="rect">
              <a:avLst/>
            </a:prstGeom>
          </p:spPr>
        </p:pic>
        <p:pic>
          <p:nvPicPr>
            <p:cNvPr id="8" name="Graphic 7" descr="Car">
              <a:extLst>
                <a:ext uri="{FF2B5EF4-FFF2-40B4-BE49-F238E27FC236}">
                  <a16:creationId xmlns:a16="http://schemas.microsoft.com/office/drawing/2014/main" id="{C7F76F82-7B3E-2917-6221-1811B9146274}"/>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154792" y="4119986"/>
              <a:ext cx="914400" cy="914400"/>
            </a:xfrm>
            <a:prstGeom prst="rect">
              <a:avLst/>
            </a:prstGeom>
          </p:spPr>
        </p:pic>
        <p:pic>
          <p:nvPicPr>
            <p:cNvPr id="16" name="Graphic 15" descr="Two individuals sitting at a table">
              <a:extLst>
                <a:ext uri="{FF2B5EF4-FFF2-40B4-BE49-F238E27FC236}">
                  <a16:creationId xmlns:a16="http://schemas.microsoft.com/office/drawing/2014/main" id="{CEEF50EB-E304-34C9-138D-AAEEA3552377}"/>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2168599" y="5064253"/>
              <a:ext cx="914400" cy="914400"/>
            </a:xfrm>
            <a:prstGeom prst="rect">
              <a:avLst/>
            </a:prstGeom>
          </p:spPr>
        </p:pic>
      </p:grpSp>
    </p:spTree>
    <p:extLst>
      <p:ext uri="{BB962C8B-B14F-4D97-AF65-F5344CB8AC3E}">
        <p14:creationId xmlns:p14="http://schemas.microsoft.com/office/powerpoint/2010/main" val="1483311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cs typeface="Times New Roman" panose="02020603050405020304" pitchFamily="18" charset="0"/>
              </a:rPr>
              <a:t>Other rights and protections, continued</a:t>
            </a:r>
            <a:endParaRPr lang="en-US" dirty="0"/>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18</a:t>
            </a:fld>
            <a:endParaRPr lang="en-US" dirty="0"/>
          </a:p>
        </p:txBody>
      </p:sp>
      <p:sp>
        <p:nvSpPr>
          <p:cNvPr id="7" name="Flowchart: Connector 6">
            <a:extLst>
              <a:ext uri="{FF2B5EF4-FFF2-40B4-BE49-F238E27FC236}">
                <a16:creationId xmlns:a16="http://schemas.microsoft.com/office/drawing/2014/main" id="{786567D9-36D3-E358-B3D6-B9E6CEA2DE91}"/>
              </a:ext>
              <a:ext uri="{C183D7F6-B498-43B3-948B-1728B52AA6E4}">
                <adec:decorative xmlns:adec="http://schemas.microsoft.com/office/drawing/2017/decorative" val="1"/>
              </a:ext>
            </a:extLst>
          </p:cNvPr>
          <p:cNvSpPr/>
          <p:nvPr/>
        </p:nvSpPr>
        <p:spPr>
          <a:xfrm>
            <a:off x="224891" y="1651041"/>
            <a:ext cx="1854355" cy="1825347"/>
          </a:xfrm>
          <a:prstGeom prst="flowChartConnector">
            <a:avLst/>
          </a:prstGeom>
          <a:solidFill>
            <a:schemeClr val="bg1"/>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353FC0E-127D-A47E-1336-7B3807ECE4F8}"/>
              </a:ext>
            </a:extLst>
          </p:cNvPr>
          <p:cNvSpPr txBox="1"/>
          <p:nvPr/>
        </p:nvSpPr>
        <p:spPr>
          <a:xfrm>
            <a:off x="99542" y="2407130"/>
            <a:ext cx="2097248" cy="400110"/>
          </a:xfrm>
          <a:prstGeom prst="rect">
            <a:avLst/>
          </a:prstGeom>
          <a:noFill/>
        </p:spPr>
        <p:txBody>
          <a:bodyPr wrap="square" rtlCol="0">
            <a:spAutoFit/>
          </a:bodyPr>
          <a:lstStyle/>
          <a:p>
            <a:pPr algn="ctr"/>
            <a:r>
              <a:rPr lang="en-US" sz="2000" b="1" dirty="0">
                <a:solidFill>
                  <a:schemeClr val="tx2"/>
                </a:solidFill>
              </a:rPr>
              <a:t>Posting</a:t>
            </a:r>
          </a:p>
        </p:txBody>
      </p:sp>
      <p:sp>
        <p:nvSpPr>
          <p:cNvPr id="10" name="TextBox 9">
            <a:extLst>
              <a:ext uri="{FF2B5EF4-FFF2-40B4-BE49-F238E27FC236}">
                <a16:creationId xmlns:a16="http://schemas.microsoft.com/office/drawing/2014/main" id="{C050B157-25E5-760B-C43C-B3E2186466B1}"/>
              </a:ext>
            </a:extLst>
          </p:cNvPr>
          <p:cNvSpPr txBox="1"/>
          <p:nvPr/>
        </p:nvSpPr>
        <p:spPr>
          <a:xfrm>
            <a:off x="3044724" y="1519084"/>
            <a:ext cx="8575558" cy="3161891"/>
          </a:xfrm>
          <a:prstGeom prst="rect">
            <a:avLst/>
          </a:prstGeom>
          <a:noFill/>
        </p:spPr>
        <p:txBody>
          <a:bodyPr wrap="square">
            <a:spAutoFit/>
          </a:bodyPr>
          <a:lstStyle/>
          <a:p>
            <a:pPr marR="0">
              <a:lnSpc>
                <a:spcPct val="112000"/>
              </a:lnSpc>
              <a:spcBef>
                <a:spcPts val="1000"/>
              </a:spcBef>
              <a:spcAft>
                <a:spcPts val="1000"/>
              </a:spcAft>
            </a:pP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The</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 employer must post notice of the rights and obligations under the NHWSB Act in the same way employees would typically be notified of other work-related notices. </a:t>
            </a:r>
            <a:r>
              <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rPr>
              <a:t>The notice must be communicated clearly, such as:</a:t>
            </a:r>
          </a:p>
          <a:p>
            <a:pPr marL="228600" marR="0" indent="-228600">
              <a:buFont typeface="Arial" panose="020B0604020202020204" pitchFamily="34" charset="0"/>
              <a:buChar char="•"/>
            </a:pPr>
            <a:r>
              <a:rPr lang="en-US" dirty="0">
                <a:solidFill>
                  <a:schemeClr val="tx2"/>
                </a:solidFill>
                <a:effectLst/>
                <a:ea typeface="Times New Roman" panose="02020603050405020304" pitchFamily="18" charset="0"/>
              </a:rPr>
              <a:t>posting a copy of the notice at each worksite where it can be seen by all nursing home workers; or</a:t>
            </a:r>
          </a:p>
          <a:p>
            <a:pPr marL="228600" marR="0" indent="-228600">
              <a:buFont typeface="Arial" panose="020B0604020202020204" pitchFamily="34" charset="0"/>
              <a:buChar char="•"/>
            </a:pPr>
            <a:r>
              <a:rPr lang="en-US" dirty="0">
                <a:solidFill>
                  <a:schemeClr val="tx2"/>
                </a:solidFill>
                <a:effectLst/>
                <a:ea typeface="Times New Roman" panose="02020603050405020304" pitchFamily="18" charset="0"/>
              </a:rPr>
              <a:t>providing a paper or electronic copy of the notice to all nursing home workers and applicants for employment.</a:t>
            </a:r>
          </a:p>
          <a:p>
            <a:pPr marL="0" marR="0">
              <a:spcBef>
                <a:spcPts val="1000"/>
              </a:spcBef>
              <a:spcAft>
                <a:spcPts val="1000"/>
              </a:spcAft>
            </a:pPr>
            <a:r>
              <a:rPr lang="en-US" sz="20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Employers must also notify </a:t>
            </a:r>
            <a:r>
              <a:rPr lang="en-US" sz="2000" dirty="0">
                <a:solidFill>
                  <a:schemeClr val="tx2"/>
                </a:solidFill>
                <a:latin typeface="Calibri" panose="020F0502020204030204" pitchFamily="34" charset="0"/>
                <a:ea typeface="Times New Roman" panose="02020603050405020304" pitchFamily="18" charset="0"/>
                <a:cs typeface="Calibri" panose="020F0502020204030204" pitchFamily="34" charset="0"/>
              </a:rPr>
              <a:t>employees they</a:t>
            </a:r>
            <a:r>
              <a:rPr lang="en-US" sz="20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 can request the notice in a language </a:t>
            </a:r>
            <a:r>
              <a:rPr lang="en-US" sz="2000" dirty="0">
                <a:solidFill>
                  <a:schemeClr val="tx2"/>
                </a:solidFill>
                <a:latin typeface="Calibri" panose="020F0502020204030204" pitchFamily="34" charset="0"/>
                <a:ea typeface="Times New Roman" panose="02020603050405020304" pitchFamily="18" charset="0"/>
                <a:cs typeface="Calibri" panose="020F0502020204030204" pitchFamily="34" charset="0"/>
              </a:rPr>
              <a:t>they</a:t>
            </a:r>
            <a:r>
              <a:rPr lang="en-US" sz="20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 are proficient in. The board can assist in translation.</a:t>
            </a:r>
            <a:endPar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2" name="Graphic 11" descr="Letter in an envelope indicating an email message">
            <a:extLst>
              <a:ext uri="{FF2B5EF4-FFF2-40B4-BE49-F238E27FC236}">
                <a16:creationId xmlns:a16="http://schemas.microsoft.com/office/drawing/2014/main" id="{C22B88FA-CE64-B889-6265-0BDC73976F5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421009" y="3370630"/>
            <a:ext cx="576732" cy="576732"/>
          </a:xfrm>
          <a:prstGeom prst="rect">
            <a:avLst/>
          </a:prstGeom>
        </p:spPr>
      </p:pic>
      <p:pic>
        <p:nvPicPr>
          <p:cNvPr id="14" name="Graphic 13" descr="Blank billboard">
            <a:extLst>
              <a:ext uri="{FF2B5EF4-FFF2-40B4-BE49-F238E27FC236}">
                <a16:creationId xmlns:a16="http://schemas.microsoft.com/office/drawing/2014/main" id="{0A400C4E-E12A-D333-C3C8-7EC5E5185F3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407850" y="2668817"/>
            <a:ext cx="576733" cy="576733"/>
          </a:xfrm>
          <a:prstGeom prst="rect">
            <a:avLst/>
          </a:prstGeom>
        </p:spPr>
      </p:pic>
    </p:spTree>
    <p:extLst>
      <p:ext uri="{BB962C8B-B14F-4D97-AF65-F5344CB8AC3E}">
        <p14:creationId xmlns:p14="http://schemas.microsoft.com/office/powerpoint/2010/main" val="9059915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cs typeface="Times New Roman" panose="02020603050405020304" pitchFamily="18" charset="0"/>
              </a:rPr>
              <a:t>Other rights and protections, continued</a:t>
            </a:r>
            <a:endParaRPr lang="en-US" dirty="0"/>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19</a:t>
            </a:fld>
            <a:endParaRPr lang="en-US" dirty="0"/>
          </a:p>
        </p:txBody>
      </p:sp>
      <p:sp>
        <p:nvSpPr>
          <p:cNvPr id="7" name="Flowchart: Connector 6">
            <a:extLst>
              <a:ext uri="{FF2B5EF4-FFF2-40B4-BE49-F238E27FC236}">
                <a16:creationId xmlns:a16="http://schemas.microsoft.com/office/drawing/2014/main" id="{786567D9-36D3-E358-B3D6-B9E6CEA2DE91}"/>
              </a:ext>
              <a:ext uri="{C183D7F6-B498-43B3-948B-1728B52AA6E4}">
                <adec:decorative xmlns:adec="http://schemas.microsoft.com/office/drawing/2017/decorative" val="1"/>
              </a:ext>
            </a:extLst>
          </p:cNvPr>
          <p:cNvSpPr/>
          <p:nvPr/>
        </p:nvSpPr>
        <p:spPr>
          <a:xfrm>
            <a:off x="224891" y="1589769"/>
            <a:ext cx="1854355" cy="1825347"/>
          </a:xfrm>
          <a:prstGeom prst="flowChartConnector">
            <a:avLst/>
          </a:prstGeom>
          <a:solidFill>
            <a:schemeClr val="bg1"/>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353FC0E-127D-A47E-1336-7B3807ECE4F8}"/>
              </a:ext>
            </a:extLst>
          </p:cNvPr>
          <p:cNvSpPr txBox="1"/>
          <p:nvPr/>
        </p:nvSpPr>
        <p:spPr>
          <a:xfrm>
            <a:off x="99542" y="2345858"/>
            <a:ext cx="2097248" cy="400110"/>
          </a:xfrm>
          <a:prstGeom prst="rect">
            <a:avLst/>
          </a:prstGeom>
          <a:noFill/>
        </p:spPr>
        <p:txBody>
          <a:bodyPr wrap="square" rtlCol="0">
            <a:spAutoFit/>
          </a:bodyPr>
          <a:lstStyle/>
          <a:p>
            <a:pPr algn="ctr"/>
            <a:r>
              <a:rPr lang="en-US" sz="2000" b="1" dirty="0">
                <a:solidFill>
                  <a:schemeClr val="tx2"/>
                </a:solidFill>
              </a:rPr>
              <a:t>Conflicts</a:t>
            </a:r>
          </a:p>
        </p:txBody>
      </p:sp>
      <p:sp>
        <p:nvSpPr>
          <p:cNvPr id="10" name="TextBox 9">
            <a:extLst>
              <a:ext uri="{FF2B5EF4-FFF2-40B4-BE49-F238E27FC236}">
                <a16:creationId xmlns:a16="http://schemas.microsoft.com/office/drawing/2014/main" id="{C050B157-25E5-760B-C43C-B3E2186466B1}"/>
              </a:ext>
            </a:extLst>
          </p:cNvPr>
          <p:cNvSpPr txBox="1"/>
          <p:nvPr/>
        </p:nvSpPr>
        <p:spPr>
          <a:xfrm>
            <a:off x="2491273" y="1519084"/>
            <a:ext cx="9129009" cy="3734356"/>
          </a:xfrm>
          <a:prstGeom prst="rect">
            <a:avLst/>
          </a:prstGeom>
          <a:noFill/>
        </p:spPr>
        <p:txBody>
          <a:bodyPr wrap="square">
            <a:spAutoFit/>
          </a:bodyPr>
          <a:lstStyle/>
          <a:p>
            <a:pPr marL="0" marR="0">
              <a:spcBef>
                <a:spcPts val="1000"/>
              </a:spcBef>
              <a:spcAft>
                <a:spcPts val="1000"/>
              </a:spcAft>
            </a:pP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If a rule set by a different state agency conflicts with a rule NHWSB sets, the rule set by NHWSB will apply to nursing home workers, unless the rule set by the different state agency was established after the rule set by NHWSB </a:t>
            </a:r>
            <a:r>
              <a:rPr lang="en-US"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the rule set by the other state agency is more protective or beneficial to nursing home workers.</a:t>
            </a:r>
          </a:p>
          <a:p>
            <a:pPr>
              <a:spcBef>
                <a:spcPts val="1000"/>
              </a:spcBef>
              <a:spcAft>
                <a:spcPts val="1000"/>
              </a:spcAft>
            </a:pP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 rights and protections of the NHWSB Act do not limit the rights of workers to engage in collective bargaining (for example, by joining a union) or through a collective bargaining agreement </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(CBA</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or a union contract) agree to nursing home employment standards </a:t>
            </a:r>
            <a:r>
              <a:rPr lang="en-US"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or</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mean a nursing home employer does n</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o</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 have to comply with any contract, CBA, or employment benefit program or plan that meets or exceeds – and does not conflict with – the minimum standards and requirements under the NHWSB Act</a:t>
            </a:r>
            <a:r>
              <a:rPr lang="en-US" sz="200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675127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cs typeface="Times New Roman" panose="02020603050405020304" pitchFamily="18" charset="0"/>
              </a:rPr>
              <a:t>Other rights and protections, continued</a:t>
            </a:r>
            <a:endParaRPr lang="en-US" dirty="0"/>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20</a:t>
            </a:fld>
            <a:endParaRPr lang="en-US" dirty="0"/>
          </a:p>
        </p:txBody>
      </p:sp>
      <p:sp>
        <p:nvSpPr>
          <p:cNvPr id="7" name="Flowchart: Connector 6">
            <a:extLst>
              <a:ext uri="{FF2B5EF4-FFF2-40B4-BE49-F238E27FC236}">
                <a16:creationId xmlns:a16="http://schemas.microsoft.com/office/drawing/2014/main" id="{786567D9-36D3-E358-B3D6-B9E6CEA2DE91}"/>
              </a:ext>
              <a:ext uri="{C183D7F6-B498-43B3-948B-1728B52AA6E4}">
                <adec:decorative xmlns:adec="http://schemas.microsoft.com/office/drawing/2017/decorative" val="1"/>
              </a:ext>
            </a:extLst>
          </p:cNvPr>
          <p:cNvSpPr/>
          <p:nvPr/>
        </p:nvSpPr>
        <p:spPr>
          <a:xfrm>
            <a:off x="224891" y="1792443"/>
            <a:ext cx="1854355" cy="1825347"/>
          </a:xfrm>
          <a:prstGeom prst="flowChartConnector">
            <a:avLst/>
          </a:prstGeom>
          <a:solidFill>
            <a:schemeClr val="bg1"/>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353FC0E-127D-A47E-1336-7B3807ECE4F8}"/>
              </a:ext>
            </a:extLst>
          </p:cNvPr>
          <p:cNvSpPr txBox="1"/>
          <p:nvPr/>
        </p:nvSpPr>
        <p:spPr>
          <a:xfrm>
            <a:off x="99542" y="2521898"/>
            <a:ext cx="2097248" cy="400110"/>
          </a:xfrm>
          <a:prstGeom prst="rect">
            <a:avLst/>
          </a:prstGeom>
          <a:noFill/>
        </p:spPr>
        <p:txBody>
          <a:bodyPr wrap="square" rtlCol="0">
            <a:spAutoFit/>
          </a:bodyPr>
          <a:lstStyle/>
          <a:p>
            <a:pPr algn="ctr"/>
            <a:r>
              <a:rPr lang="en-US" sz="2000" b="1" dirty="0">
                <a:solidFill>
                  <a:schemeClr val="tx2"/>
                </a:solidFill>
              </a:rPr>
              <a:t>Anti-retaliation</a:t>
            </a:r>
          </a:p>
        </p:txBody>
      </p:sp>
      <p:sp>
        <p:nvSpPr>
          <p:cNvPr id="3" name="Content Placeholder 2">
            <a:extLst>
              <a:ext uri="{FF2B5EF4-FFF2-40B4-BE49-F238E27FC236}">
                <a16:creationId xmlns:a16="http://schemas.microsoft.com/office/drawing/2014/main" id="{61D1D9B7-0F77-2292-88EC-E45D05D2C1E5}"/>
              </a:ext>
            </a:extLst>
          </p:cNvPr>
          <p:cNvSpPr>
            <a:spLocks noGrp="1"/>
          </p:cNvSpPr>
          <p:nvPr>
            <p:ph idx="1"/>
          </p:nvPr>
        </p:nvSpPr>
        <p:spPr>
          <a:xfrm>
            <a:off x="2354455" y="1703172"/>
            <a:ext cx="9745810" cy="4351338"/>
          </a:xfrm>
        </p:spPr>
        <p:txBody>
          <a:bodyPr>
            <a:noAutofit/>
          </a:bodyPr>
          <a:lstStyle/>
          <a:p>
            <a:pPr marL="0" marR="0" indent="0">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There are rules against employers retaliating against workers for exercising their rights under the NHWSB Act.</a:t>
            </a:r>
          </a:p>
          <a:p>
            <a:pPr marL="0" marR="0" indent="0">
              <a:buNone/>
            </a:pPr>
            <a:r>
              <a:rPr lang="en-US" sz="20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Rules for nursing home employers</a:t>
            </a:r>
          </a:p>
          <a:p>
            <a:pPr marL="0" marR="0" indent="0">
              <a:buNone/>
            </a:pPr>
            <a:r>
              <a:rPr lang="en-US" sz="20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A nursing home employer shall not discharge, discipline, penalize, interfere with, threaten, restrain, coerce, or otherwise retaliate or discriminate against a nursing home worker because the person has exercised or attempted to exercise rights protected under the NHWSB Act, including:</a:t>
            </a:r>
            <a:endPar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p>
            <a:pPr>
              <a:spcBef>
                <a:spcPts val="0"/>
              </a:spcBef>
              <a:spcAft>
                <a:spcPts val="0"/>
              </a:spcAft>
            </a:pPr>
            <a:r>
              <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rPr>
              <a:t>e</a:t>
            </a:r>
            <a:r>
              <a:rPr lang="en-US" sz="18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xercising any right afforded to the nursing home worker under the NHWSB Act;</a:t>
            </a:r>
            <a:endParaRPr lang="en-US" sz="18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p>
            <a:pPr>
              <a:spcBef>
                <a:spcPts val="0"/>
              </a:spcBef>
              <a:spcAft>
                <a:spcPts val="0"/>
              </a:spcAft>
            </a:pPr>
            <a:r>
              <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rPr>
              <a:t>pa</a:t>
            </a:r>
            <a:r>
              <a:rPr lang="en-US" sz="18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rticipating in any process or proceeding under the NHWSB Act, such as </a:t>
            </a:r>
            <a:r>
              <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rPr>
              <a:t>b</a:t>
            </a:r>
            <a:r>
              <a:rPr lang="en-US" sz="18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oard hearings, board or department investigations, or other related proceedings; and</a:t>
            </a:r>
            <a:endParaRPr lang="en-US" sz="18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a:p>
            <a:pPr>
              <a:spcBef>
                <a:spcPts val="0"/>
              </a:spcBef>
              <a:spcAft>
                <a:spcPts val="0"/>
              </a:spcAft>
            </a:pPr>
            <a:r>
              <a:rPr lang="en-US" sz="18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attending or participating in the training required by the NHWSB Act.</a:t>
            </a:r>
            <a:endParaRPr lang="en-US" sz="18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384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cs typeface="Times New Roman" panose="02020603050405020304" pitchFamily="18" charset="0"/>
              </a:rPr>
              <a:t>Other rights and protections, continued</a:t>
            </a:r>
            <a:endParaRPr lang="en-US" dirty="0"/>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21</a:t>
            </a:fld>
            <a:endParaRPr lang="en-US" dirty="0"/>
          </a:p>
        </p:txBody>
      </p:sp>
      <p:sp>
        <p:nvSpPr>
          <p:cNvPr id="7" name="Flowchart: Connector 6">
            <a:extLst>
              <a:ext uri="{FF2B5EF4-FFF2-40B4-BE49-F238E27FC236}">
                <a16:creationId xmlns:a16="http://schemas.microsoft.com/office/drawing/2014/main" id="{786567D9-36D3-E358-B3D6-B9E6CEA2DE91}"/>
              </a:ext>
              <a:ext uri="{C183D7F6-B498-43B3-948B-1728B52AA6E4}">
                <adec:decorative xmlns:adec="http://schemas.microsoft.com/office/drawing/2017/decorative" val="1"/>
              </a:ext>
            </a:extLst>
          </p:cNvPr>
          <p:cNvSpPr/>
          <p:nvPr/>
        </p:nvSpPr>
        <p:spPr>
          <a:xfrm>
            <a:off x="224891" y="1886711"/>
            <a:ext cx="1854355" cy="1825347"/>
          </a:xfrm>
          <a:prstGeom prst="flowChartConnector">
            <a:avLst/>
          </a:prstGeom>
          <a:solidFill>
            <a:schemeClr val="bg1"/>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353FC0E-127D-A47E-1336-7B3807ECE4F8}"/>
              </a:ext>
            </a:extLst>
          </p:cNvPr>
          <p:cNvSpPr txBox="1"/>
          <p:nvPr/>
        </p:nvSpPr>
        <p:spPr>
          <a:xfrm>
            <a:off x="99542" y="2616166"/>
            <a:ext cx="2097248" cy="400110"/>
          </a:xfrm>
          <a:prstGeom prst="rect">
            <a:avLst/>
          </a:prstGeom>
          <a:noFill/>
        </p:spPr>
        <p:txBody>
          <a:bodyPr wrap="square" rtlCol="0">
            <a:spAutoFit/>
          </a:bodyPr>
          <a:lstStyle/>
          <a:p>
            <a:pPr algn="ctr"/>
            <a:r>
              <a:rPr lang="en-US" sz="2000" b="1" dirty="0">
                <a:solidFill>
                  <a:schemeClr val="tx2"/>
                </a:solidFill>
              </a:rPr>
              <a:t>Anti-retaliation</a:t>
            </a:r>
          </a:p>
        </p:txBody>
      </p:sp>
      <p:sp>
        <p:nvSpPr>
          <p:cNvPr id="3" name="Content Placeholder 2">
            <a:extLst>
              <a:ext uri="{FF2B5EF4-FFF2-40B4-BE49-F238E27FC236}">
                <a16:creationId xmlns:a16="http://schemas.microsoft.com/office/drawing/2014/main" id="{61D1D9B7-0F77-2292-88EC-E45D05D2C1E5}"/>
              </a:ext>
            </a:extLst>
          </p:cNvPr>
          <p:cNvSpPr>
            <a:spLocks noGrp="1"/>
          </p:cNvSpPr>
          <p:nvPr>
            <p:ph idx="1"/>
          </p:nvPr>
        </p:nvSpPr>
        <p:spPr>
          <a:xfrm>
            <a:off x="2456631" y="1800824"/>
            <a:ext cx="9288526" cy="4351338"/>
          </a:xfrm>
        </p:spPr>
        <p:txBody>
          <a:bodyPr>
            <a:normAutofit/>
          </a:bodyPr>
          <a:lstStyle/>
          <a:p>
            <a:pPr marL="0" marR="0" indent="0">
              <a:buNone/>
            </a:pP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Additionally, it shall be unlawful for an employer to:</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p>
            <a:pPr>
              <a:spcBef>
                <a:spcPts val="0"/>
              </a:spcBef>
              <a:spcAft>
                <a:spcPts val="0"/>
              </a:spcAft>
            </a:pPr>
            <a:r>
              <a:rPr lang="en-US"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 another employer a nursing home worker or former nursing home worker has engaged in activities protected under the NHWSB Act; or</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a:p>
            <a:pPr>
              <a:spcBef>
                <a:spcPts val="0"/>
              </a:spcBef>
              <a:spcAft>
                <a:spcPts val="0"/>
              </a:spcAft>
            </a:pPr>
            <a:r>
              <a:rPr lang="en-US"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report or threaten to report the actual or suspected citizenship or immigration status of a nursing home worker, former nursing home worker or family member of a nursing home worker to a federal, state or local agency for exercising or attempting to exercise any right protected under the NHWSB Act.</a:t>
            </a:r>
            <a:endParaRPr lang="en-US"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32070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effectLst/>
                <a:latin typeface="Calibri" panose="020F0502020204030204" pitchFamily="34" charset="0"/>
                <a:ea typeface="Times New Roman" panose="02020603050405020304" pitchFamily="18" charset="0"/>
                <a:cs typeface="Times New Roman" panose="02020603050405020304" pitchFamily="18" charset="0"/>
              </a:rPr>
              <a:t>Other rights and protections, continued</a:t>
            </a:r>
            <a:endParaRPr lang="en-US" dirty="0"/>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22</a:t>
            </a:fld>
            <a:endParaRPr lang="en-US" dirty="0"/>
          </a:p>
        </p:txBody>
      </p:sp>
      <p:sp>
        <p:nvSpPr>
          <p:cNvPr id="7" name="Flowchart: Connector 6">
            <a:extLst>
              <a:ext uri="{FF2B5EF4-FFF2-40B4-BE49-F238E27FC236}">
                <a16:creationId xmlns:a16="http://schemas.microsoft.com/office/drawing/2014/main" id="{786567D9-36D3-E358-B3D6-B9E6CEA2DE91}"/>
              </a:ext>
              <a:ext uri="{C183D7F6-B498-43B3-948B-1728B52AA6E4}">
                <adec:decorative xmlns:adec="http://schemas.microsoft.com/office/drawing/2017/decorative" val="1"/>
              </a:ext>
            </a:extLst>
          </p:cNvPr>
          <p:cNvSpPr/>
          <p:nvPr/>
        </p:nvSpPr>
        <p:spPr>
          <a:xfrm>
            <a:off x="342724" y="1863142"/>
            <a:ext cx="1854355" cy="1825347"/>
          </a:xfrm>
          <a:prstGeom prst="flowChartConnector">
            <a:avLst/>
          </a:prstGeom>
          <a:solidFill>
            <a:schemeClr val="bg1"/>
          </a:solid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353FC0E-127D-A47E-1336-7B3807ECE4F8}"/>
              </a:ext>
            </a:extLst>
          </p:cNvPr>
          <p:cNvSpPr txBox="1"/>
          <p:nvPr/>
        </p:nvSpPr>
        <p:spPr>
          <a:xfrm>
            <a:off x="217375" y="2592597"/>
            <a:ext cx="2097248" cy="400110"/>
          </a:xfrm>
          <a:prstGeom prst="rect">
            <a:avLst/>
          </a:prstGeom>
          <a:noFill/>
        </p:spPr>
        <p:txBody>
          <a:bodyPr wrap="square" rtlCol="0">
            <a:spAutoFit/>
          </a:bodyPr>
          <a:lstStyle/>
          <a:p>
            <a:pPr algn="ctr"/>
            <a:r>
              <a:rPr lang="en-US" sz="2000" b="1" dirty="0">
                <a:solidFill>
                  <a:schemeClr val="tx2"/>
                </a:solidFill>
              </a:rPr>
              <a:t>Anti-retaliation</a:t>
            </a:r>
          </a:p>
        </p:txBody>
      </p:sp>
      <p:sp>
        <p:nvSpPr>
          <p:cNvPr id="3" name="Content Placeholder 2">
            <a:extLst>
              <a:ext uri="{FF2B5EF4-FFF2-40B4-BE49-F238E27FC236}">
                <a16:creationId xmlns:a16="http://schemas.microsoft.com/office/drawing/2014/main" id="{61D1D9B7-0F77-2292-88EC-E45D05D2C1E5}"/>
              </a:ext>
            </a:extLst>
          </p:cNvPr>
          <p:cNvSpPr>
            <a:spLocks noGrp="1"/>
          </p:cNvSpPr>
          <p:nvPr>
            <p:ph idx="1"/>
          </p:nvPr>
        </p:nvSpPr>
        <p:spPr>
          <a:xfrm>
            <a:off x="2501021" y="1759230"/>
            <a:ext cx="8241484" cy="4351338"/>
          </a:xfrm>
        </p:spPr>
        <p:txBody>
          <a:bodyPr>
            <a:normAutofit/>
          </a:bodyPr>
          <a:lstStyle/>
          <a:p>
            <a:pPr marL="0" marR="0" indent="0">
              <a:buNone/>
            </a:pPr>
            <a:r>
              <a:rPr lang="en-US" sz="2000" b="1"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There are consequences if these rules are broken.</a:t>
            </a:r>
          </a:p>
          <a:p>
            <a:pPr marL="0" indent="0">
              <a:buNone/>
            </a:pPr>
            <a:r>
              <a:rPr lang="en-US" sz="20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 person found to have experienced retaliation in violation of this section shall be entitled to back pay and reinstatement to the person’s previous position, wages, benefits, hours and other conditions of employment.</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94863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47DD41A-B65D-6BDE-A46D-44A4DFD75A54}"/>
              </a:ext>
              <a:ext uri="{C183D7F6-B498-43B3-948B-1728B52AA6E4}">
                <adec:decorative xmlns:adec="http://schemas.microsoft.com/office/drawing/2017/decorative" val="1"/>
              </a:ext>
            </a:extLst>
          </p:cNvPr>
          <p:cNvSpPr>
            <a:spLocks noGrp="1"/>
          </p:cNvSpPr>
          <p:nvPr>
            <p:ph type="title"/>
          </p:nvPr>
        </p:nvSpPr>
        <p:spPr>
          <a:xfrm>
            <a:off x="2299474" y="1609867"/>
            <a:ext cx="7593051" cy="3638266"/>
          </a:xfrm>
          <a:solidFill>
            <a:srgbClr val="78BE21">
              <a:alpha val="87843"/>
            </a:srgbClr>
          </a:solidFill>
        </p:spPr>
        <p:txBody>
          <a:bodyPr/>
          <a:lstStyle/>
          <a:p>
            <a:r>
              <a:rPr lang="en-US" sz="3600" dirty="0"/>
              <a:t>Questions? </a:t>
            </a:r>
          </a:p>
        </p:txBody>
      </p:sp>
    </p:spTree>
    <p:extLst>
      <p:ext uri="{BB962C8B-B14F-4D97-AF65-F5344CB8AC3E}">
        <p14:creationId xmlns:p14="http://schemas.microsoft.com/office/powerpoint/2010/main" val="4177975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E5582-AA44-B845-944E-2FDF1F0C24E8}"/>
              </a:ext>
            </a:extLst>
          </p:cNvPr>
          <p:cNvSpPr>
            <a:spLocks noGrp="1"/>
          </p:cNvSpPr>
          <p:nvPr>
            <p:ph type="ctrTitle"/>
          </p:nvPr>
        </p:nvSpPr>
        <p:spPr/>
        <p:txBody>
          <a:bodyPr/>
          <a:lstStyle/>
          <a:p>
            <a:r>
              <a:rPr lang="en-US" dirty="0"/>
              <a:t>Violations</a:t>
            </a:r>
          </a:p>
        </p:txBody>
      </p:sp>
    </p:spTree>
    <p:extLst>
      <p:ext uri="{BB962C8B-B14F-4D97-AF65-F5344CB8AC3E}">
        <p14:creationId xmlns:p14="http://schemas.microsoft.com/office/powerpoint/2010/main" val="27572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Violations</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25</a:t>
            </a:fld>
            <a:endParaRPr lang="en-US" dirty="0"/>
          </a:p>
        </p:txBody>
      </p:sp>
      <p:sp>
        <p:nvSpPr>
          <p:cNvPr id="9" name="Content Placeholder 2">
            <a:extLst>
              <a:ext uri="{FF2B5EF4-FFF2-40B4-BE49-F238E27FC236}">
                <a16:creationId xmlns:a16="http://schemas.microsoft.com/office/drawing/2014/main" id="{4D82C666-66CF-A014-1342-1C318DF06810}"/>
              </a:ext>
            </a:extLst>
          </p:cNvPr>
          <p:cNvSpPr txBox="1">
            <a:spLocks/>
          </p:cNvSpPr>
          <p:nvPr/>
        </p:nvSpPr>
        <p:spPr bwMode="black">
          <a:xfrm>
            <a:off x="612796" y="1505620"/>
            <a:ext cx="10966408" cy="4351338"/>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If it is found the NHWSB Act has been violated, the employer may be liable for damages.</a:t>
            </a:r>
          </a:p>
          <a:p>
            <a:pPr marL="0" indent="0">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If there is a CBA or union contract, and the conditions are less favorable than the standards under the NHWSB Act, that is not an excuse for the employee to be paid less than the wages and other standards set under the NHWSB Act.</a:t>
            </a:r>
          </a:p>
        </p:txBody>
      </p:sp>
    </p:spTree>
    <p:extLst>
      <p:ext uri="{BB962C8B-B14F-4D97-AF65-F5344CB8AC3E}">
        <p14:creationId xmlns:p14="http://schemas.microsoft.com/office/powerpoint/2010/main" val="2902713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Violations, continued</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26</a:t>
            </a:fld>
            <a:endParaRPr lang="en-US" dirty="0"/>
          </a:p>
        </p:txBody>
      </p:sp>
      <p:sp>
        <p:nvSpPr>
          <p:cNvPr id="9" name="Content Placeholder 2">
            <a:extLst>
              <a:ext uri="{FF2B5EF4-FFF2-40B4-BE49-F238E27FC236}">
                <a16:creationId xmlns:a16="http://schemas.microsoft.com/office/drawing/2014/main" id="{4D82C666-66CF-A014-1342-1C318DF06810}"/>
              </a:ext>
            </a:extLst>
          </p:cNvPr>
          <p:cNvSpPr txBox="1">
            <a:spLocks/>
          </p:cNvSpPr>
          <p:nvPr/>
        </p:nvSpPr>
        <p:spPr bwMode="black">
          <a:xfrm>
            <a:off x="612796" y="1505620"/>
            <a:ext cx="10966408" cy="4351338"/>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dirty="0">
                <a:solidFill>
                  <a:schemeClr val="tx2"/>
                </a:solidFill>
                <a:latin typeface="Calibri" panose="020F0502020204030204" pitchFamily="34" charset="0"/>
                <a:ea typeface="Times New Roman" panose="02020603050405020304" pitchFamily="18" charset="0"/>
                <a:cs typeface="Calibri" panose="020F0502020204030204" pitchFamily="34" charset="0"/>
              </a:rPr>
              <a:t>There are two options for employees that expect their employer has violated their rights under the NHWSB Act.</a:t>
            </a:r>
          </a:p>
          <a:p>
            <a:pPr marL="457200">
              <a:spcBef>
                <a:spcPts val="0"/>
              </a:spcBef>
              <a:spcAft>
                <a:spcPts val="0"/>
              </a:spcAft>
              <a:buFont typeface="+mj-lt"/>
              <a:buAutoNum type="arabicPeriod"/>
            </a:pPr>
            <a:r>
              <a:rPr lang="en-US" sz="1800" b="1" dirty="0">
                <a:solidFill>
                  <a:schemeClr val="tx2"/>
                </a:solidFill>
                <a:effectLst/>
                <a:latin typeface="Calibri" panose="020F0502020204030204" pitchFamily="34" charset="0"/>
                <a:ea typeface="Times New Roman" panose="02020603050405020304" pitchFamily="18" charset="0"/>
                <a:cs typeface="Arial" panose="020B0604020202020204" pitchFamily="34" charset="0"/>
              </a:rPr>
              <a:t>The Labor Standards Division at the Department of Labor and Industry</a:t>
            </a:r>
            <a:r>
              <a:rPr lang="en-US" sz="1800" b="1" dirty="0">
                <a:solidFill>
                  <a:schemeClr val="tx2"/>
                </a:solidFill>
                <a:latin typeface="Calibri" panose="020F0502020204030204" pitchFamily="34" charset="0"/>
                <a:ea typeface="Times New Roman" panose="02020603050405020304" pitchFamily="18" charset="0"/>
                <a:cs typeface="Arial" panose="020B0604020202020204" pitchFamily="34" charset="0"/>
              </a:rPr>
              <a:t>:</a:t>
            </a:r>
            <a:br>
              <a:rPr lang="en-US" sz="1800" b="1" dirty="0">
                <a:solidFill>
                  <a:schemeClr val="tx2"/>
                </a:solidFill>
                <a:effectLst/>
                <a:latin typeface="Calibri" panose="020F0502020204030204" pitchFamily="34" charset="0"/>
                <a:ea typeface="Times New Roman" panose="02020603050405020304" pitchFamily="18" charset="0"/>
                <a:cs typeface="Arial" panose="020B0604020202020204" pitchFamily="34" charset="0"/>
              </a:rPr>
            </a:br>
            <a:r>
              <a:rPr lang="en-US" sz="1800" dirty="0">
                <a:solidFill>
                  <a:schemeClr val="tx2"/>
                </a:solidFill>
                <a:effectLst/>
                <a:latin typeface="Calibri" panose="020F0502020204030204" pitchFamily="34" charset="0"/>
                <a:ea typeface="Times New Roman" panose="02020603050405020304" pitchFamily="18" charset="0"/>
                <a:cs typeface="Arial" panose="020B0604020202020204" pitchFamily="34" charset="0"/>
              </a:rPr>
              <a:t>If </a:t>
            </a:r>
            <a:r>
              <a:rPr lang="en-US" sz="1800" dirty="0">
                <a:solidFill>
                  <a:schemeClr val="tx2"/>
                </a:solidFill>
                <a:latin typeface="Calibri" panose="020F0502020204030204" pitchFamily="34" charset="0"/>
                <a:ea typeface="Times New Roman" panose="02020603050405020304" pitchFamily="18" charset="0"/>
                <a:cs typeface="Arial" panose="020B0604020202020204" pitchFamily="34" charset="0"/>
              </a:rPr>
              <a:t>a</a:t>
            </a:r>
            <a:r>
              <a:rPr lang="en-US" sz="1800" dirty="0">
                <a:solidFill>
                  <a:schemeClr val="tx2"/>
                </a:solidFill>
                <a:effectLst/>
                <a:latin typeface="Calibri" panose="020F0502020204030204" pitchFamily="34" charset="0"/>
                <a:ea typeface="Times New Roman" panose="02020603050405020304" pitchFamily="18" charset="0"/>
                <a:cs typeface="Arial" panose="020B0604020202020204" pitchFamily="34" charset="0"/>
              </a:rPr>
              <a:t>n employee suspects the NHWSB Act is not being followed, they can contact the Labor Standards Division at 651-284-5075 or </a:t>
            </a:r>
            <a:r>
              <a:rPr lang="en-US" sz="1800" dirty="0">
                <a:solidFill>
                  <a:schemeClr val="tx2"/>
                </a:solidFill>
                <a:effectLst/>
                <a:latin typeface="Calibri" panose="020F0502020204030204" pitchFamily="34" charset="0"/>
                <a:ea typeface="Times New Roman" panose="02020603050405020304" pitchFamily="18" charset="0"/>
                <a:cs typeface="Arial" panose="020B0604020202020204" pitchFamily="34" charset="0"/>
                <a:hlinkClick r:id="rId3"/>
              </a:rPr>
              <a:t>dli.laborstandards@state.mn.us</a:t>
            </a:r>
            <a:r>
              <a:rPr lang="en-US" sz="1800" dirty="0">
                <a:solidFill>
                  <a:schemeClr val="tx2"/>
                </a:solidFill>
                <a:effectLst/>
                <a:latin typeface="Calibri" panose="020F0502020204030204" pitchFamily="34" charset="0"/>
                <a:ea typeface="Times New Roman" panose="02020603050405020304" pitchFamily="18" charset="0"/>
                <a:cs typeface="Arial" panose="020B0604020202020204" pitchFamily="34" charset="0"/>
              </a:rPr>
              <a:t>.</a:t>
            </a:r>
          </a:p>
          <a:p>
            <a:pPr marL="457200">
              <a:spcBef>
                <a:spcPts val="0"/>
              </a:spcBef>
              <a:spcAft>
                <a:spcPts val="0"/>
              </a:spcAft>
              <a:buFont typeface="+mj-lt"/>
              <a:buAutoNum type="arabicPeriod"/>
            </a:pPr>
            <a:r>
              <a:rPr lang="en-US" sz="1800" b="1" dirty="0">
                <a:solidFill>
                  <a:schemeClr val="tx2"/>
                </a:solidFill>
                <a:effectLst/>
                <a:latin typeface="Calibri" panose="020F0502020204030204" pitchFamily="34" charset="0"/>
                <a:ea typeface="Times New Roman" panose="02020603050405020304" pitchFamily="18" charset="0"/>
                <a:cs typeface="Arial" panose="020B0604020202020204" pitchFamily="34" charset="0"/>
              </a:rPr>
              <a:t>Filing a lawsuit</a:t>
            </a:r>
            <a:r>
              <a:rPr lang="en-US" sz="1800" b="1" dirty="0">
                <a:solidFill>
                  <a:schemeClr val="tx2"/>
                </a:solidFill>
                <a:latin typeface="Calibri" panose="020F0502020204030204" pitchFamily="34" charset="0"/>
                <a:ea typeface="Times New Roman" panose="02020603050405020304" pitchFamily="18" charset="0"/>
                <a:cs typeface="Arial" panose="020B0604020202020204" pitchFamily="34" charset="0"/>
              </a:rPr>
              <a:t>:</a:t>
            </a:r>
            <a:br>
              <a:rPr lang="en-US" sz="1800" b="1" dirty="0">
                <a:solidFill>
                  <a:schemeClr val="tx2"/>
                </a:solidFill>
                <a:latin typeface="Calibri" panose="020F0502020204030204" pitchFamily="34" charset="0"/>
                <a:ea typeface="Times New Roman" panose="02020603050405020304" pitchFamily="18" charset="0"/>
                <a:cs typeface="Arial" panose="020B0604020202020204" pitchFamily="34" charset="0"/>
              </a:rPr>
            </a:br>
            <a:r>
              <a:rPr lang="en-US" sz="18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An employee can also file a lawsuit, referred to as taking civil action or exercising a private right of action.</a:t>
            </a:r>
          </a:p>
        </p:txBody>
      </p:sp>
    </p:spTree>
    <p:extLst>
      <p:ext uri="{BB962C8B-B14F-4D97-AF65-F5344CB8AC3E}">
        <p14:creationId xmlns:p14="http://schemas.microsoft.com/office/powerpoint/2010/main" val="33317007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Violations:  Resources</a:t>
            </a: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27</a:t>
            </a:fld>
            <a:endParaRPr lang="en-US" dirty="0"/>
          </a:p>
        </p:txBody>
      </p:sp>
      <p:sp>
        <p:nvSpPr>
          <p:cNvPr id="9" name="Content Placeholder 2">
            <a:extLst>
              <a:ext uri="{FF2B5EF4-FFF2-40B4-BE49-F238E27FC236}">
                <a16:creationId xmlns:a16="http://schemas.microsoft.com/office/drawing/2014/main" id="{4D82C666-66CF-A014-1342-1C318DF06810}"/>
              </a:ext>
            </a:extLst>
          </p:cNvPr>
          <p:cNvSpPr txBox="1">
            <a:spLocks/>
          </p:cNvSpPr>
          <p:nvPr/>
        </p:nvSpPr>
        <p:spPr bwMode="black">
          <a:xfrm>
            <a:off x="612796" y="1505620"/>
            <a:ext cx="10966408" cy="4351338"/>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2000"/>
              </a:lnSpc>
              <a:spcBef>
                <a:spcPts val="240"/>
              </a:spcBef>
              <a:spcAft>
                <a:spcPts val="600"/>
              </a:spcAft>
            </a:pPr>
            <a:endParaRPr lang="en-US" sz="2000" dirty="0">
              <a:solidFill>
                <a:schemeClr val="tx2"/>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D3A5276-F23C-A3E1-39EB-CF6D56786E79}"/>
              </a:ext>
            </a:extLst>
          </p:cNvPr>
          <p:cNvSpPr txBox="1">
            <a:spLocks/>
          </p:cNvSpPr>
          <p:nvPr/>
        </p:nvSpPr>
        <p:spPr bwMode="black">
          <a:xfrm>
            <a:off x="765196" y="1658020"/>
            <a:ext cx="10966408" cy="4351338"/>
          </a:xfrm>
          <a:prstGeom prst="rect">
            <a:avLst/>
          </a:prstGeom>
        </p:spPr>
        <p:txBody>
          <a:bodyPr vert="horz" lIns="91440" tIns="45720" rIns="91440" bIns="45720" rtlCol="0">
            <a:noAutofit/>
          </a:bodyPr>
          <a:lst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The following resources may be helpful to employees</a:t>
            </a:r>
            <a:r>
              <a:rPr lang="en-US" sz="18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a:t>
            </a:r>
          </a:p>
          <a:p>
            <a:pPr marL="0" indent="0">
              <a:spcBef>
                <a:spcPts val="0"/>
              </a:spcBef>
              <a:spcAft>
                <a:spcPts val="0"/>
              </a:spcAft>
              <a:buNone/>
            </a:pPr>
            <a:endParaRPr lang="en-US" sz="18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p>
            <a:pPr>
              <a:spcBef>
                <a:spcPts val="0"/>
              </a:spcBef>
              <a:spcAft>
                <a:spcPts val="0"/>
              </a:spcAft>
            </a:pPr>
            <a:r>
              <a:rPr lang="en-US" sz="18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The collective bargaining agent or union</a:t>
            </a:r>
            <a:endPar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endParaRPr>
          </a:p>
          <a:p>
            <a:pPr>
              <a:spcBef>
                <a:spcPts val="0"/>
              </a:spcBef>
              <a:spcAft>
                <a:spcPts val="0"/>
              </a:spcAft>
            </a:pPr>
            <a:r>
              <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rPr>
              <a:t>The Office of Attorney General – </a:t>
            </a:r>
            <a:r>
              <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hlinkClick r:id="rId2"/>
              </a:rPr>
              <a:t>Hiring an attorney </a:t>
            </a:r>
            <a:endPar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endParaRPr>
          </a:p>
          <a:p>
            <a:pPr>
              <a:spcBef>
                <a:spcPts val="0"/>
              </a:spcBef>
              <a:spcAft>
                <a:spcPts val="0"/>
              </a:spcAft>
            </a:pPr>
            <a:r>
              <a:rPr lang="en-US" sz="18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rPr>
              <a:t>National Employment Lawyers Association – </a:t>
            </a:r>
            <a:r>
              <a:rPr lang="en-US" sz="18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hlinkClick r:id="rId3"/>
              </a:rPr>
              <a:t>Find-A-Lawyer</a:t>
            </a:r>
            <a:endParaRPr lang="en-US" sz="1800" dirty="0">
              <a:solidFill>
                <a:schemeClr val="tx2"/>
              </a:solidFill>
              <a:effectLst/>
              <a:latin typeface="Calibri" panose="020F0502020204030204" pitchFamily="34" charset="0"/>
              <a:ea typeface="Times New Roman" panose="02020603050405020304" pitchFamily="18" charset="0"/>
              <a:cs typeface="Calibri" panose="020F0502020204030204" pitchFamily="34" charset="0"/>
            </a:endParaRPr>
          </a:p>
          <a:p>
            <a:pPr>
              <a:spcBef>
                <a:spcPts val="0"/>
              </a:spcBef>
              <a:spcAft>
                <a:spcPts val="0"/>
              </a:spcAft>
            </a:pPr>
            <a:r>
              <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rPr>
              <a:t>Volunteer Lawyers Network – </a:t>
            </a:r>
            <a:r>
              <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hlinkClick r:id="rId4"/>
              </a:rPr>
              <a:t>I Need Help</a:t>
            </a:r>
            <a:endParaRPr lang="en-US" sz="1800" dirty="0">
              <a:solidFill>
                <a:schemeClr val="tx2"/>
              </a:solidFill>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1432817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47DD41A-B65D-6BDE-A46D-44A4DFD75A54}"/>
              </a:ext>
              <a:ext uri="{C183D7F6-B498-43B3-948B-1728B52AA6E4}">
                <adec:decorative xmlns:adec="http://schemas.microsoft.com/office/drawing/2017/decorative" val="1"/>
              </a:ext>
            </a:extLst>
          </p:cNvPr>
          <p:cNvSpPr>
            <a:spLocks noGrp="1"/>
          </p:cNvSpPr>
          <p:nvPr>
            <p:ph type="title"/>
          </p:nvPr>
        </p:nvSpPr>
        <p:spPr>
          <a:xfrm>
            <a:off x="2299474" y="1609867"/>
            <a:ext cx="7593051" cy="3638266"/>
          </a:xfrm>
          <a:solidFill>
            <a:srgbClr val="78BE21">
              <a:alpha val="87843"/>
            </a:srgbClr>
          </a:solidFill>
        </p:spPr>
        <p:txBody>
          <a:bodyPr/>
          <a:lstStyle/>
          <a:p>
            <a:r>
              <a:rPr lang="en-US" sz="3600" dirty="0"/>
              <a:t>Questions? </a:t>
            </a:r>
          </a:p>
        </p:txBody>
      </p:sp>
    </p:spTree>
    <p:extLst>
      <p:ext uri="{BB962C8B-B14F-4D97-AF65-F5344CB8AC3E}">
        <p14:creationId xmlns:p14="http://schemas.microsoft.com/office/powerpoint/2010/main" val="6113185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E5582-AA44-B845-944E-2FDF1F0C24E8}"/>
              </a:ext>
            </a:extLst>
          </p:cNvPr>
          <p:cNvSpPr>
            <a:spLocks noGrp="1"/>
          </p:cNvSpPr>
          <p:nvPr>
            <p:ph type="ctrTitle"/>
          </p:nvPr>
        </p:nvSpPr>
        <p:spPr/>
        <p:txBody>
          <a:bodyPr/>
          <a:lstStyle/>
          <a:p>
            <a:r>
              <a:rPr lang="en-US" dirty="0"/>
              <a:t>Other laws and rules, updates</a:t>
            </a:r>
          </a:p>
        </p:txBody>
      </p:sp>
    </p:spTree>
    <p:extLst>
      <p:ext uri="{BB962C8B-B14F-4D97-AF65-F5344CB8AC3E}">
        <p14:creationId xmlns:p14="http://schemas.microsoft.com/office/powerpoint/2010/main" val="5765145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Other laws and rules</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265470" y="1616544"/>
            <a:ext cx="11621729" cy="4675848"/>
          </a:xfrm>
        </p:spPr>
        <p:txBody>
          <a:bodyPr>
            <a:noAutofit/>
          </a:bodyPr>
          <a:lstStyle/>
          <a:p>
            <a:pPr marL="0" indent="0">
              <a:buNone/>
            </a:pPr>
            <a:r>
              <a:rPr lang="en-US" sz="2000" b="1" dirty="0">
                <a:solidFill>
                  <a:schemeClr val="tx2"/>
                </a:solidFill>
              </a:rPr>
              <a:t>Federal staffing rules</a:t>
            </a:r>
            <a:br>
              <a:rPr lang="en-US" sz="2000" b="1" dirty="0">
                <a:solidFill>
                  <a:schemeClr val="tx2"/>
                </a:solidFill>
              </a:rPr>
            </a:br>
            <a:r>
              <a:rPr lang="en-US" sz="2000" dirty="0">
                <a:solidFill>
                  <a:schemeClr val="tx2"/>
                </a:solidFill>
                <a:effectLst/>
                <a:ea typeface="Times New Roman" panose="02020603050405020304" pitchFamily="18" charset="0"/>
                <a:cs typeface="Times New Roman" panose="02020603050405020304" pitchFamily="18" charset="0"/>
              </a:rPr>
              <a:t>Federal </a:t>
            </a:r>
            <a:r>
              <a:rPr lang="en-US" sz="2000" dirty="0">
                <a:solidFill>
                  <a:schemeClr val="tx2"/>
                </a:solidFill>
                <a:ea typeface="Times New Roman" panose="02020603050405020304" pitchFamily="18" charset="0"/>
                <a:cs typeface="Times New Roman" panose="02020603050405020304" pitchFamily="18" charset="0"/>
              </a:rPr>
              <a:t>s</a:t>
            </a:r>
            <a:r>
              <a:rPr lang="en-US" sz="2000" dirty="0">
                <a:solidFill>
                  <a:schemeClr val="tx2"/>
                </a:solidFill>
                <a:effectLst/>
                <a:ea typeface="Times New Roman" panose="02020603050405020304" pitchFamily="18" charset="0"/>
                <a:cs typeface="Times New Roman" panose="02020603050405020304" pitchFamily="18" charset="0"/>
              </a:rPr>
              <a:t>taffing mandates are not set by NHWSB, but they affect nursing home workers and employers. This rule is phased in over three to five years, depending on if the facility is considered rural or non-rural. For more information, visit</a:t>
            </a:r>
            <a:r>
              <a:rPr lang="en-US" sz="2000" dirty="0">
                <a:solidFill>
                  <a:schemeClr val="tx2"/>
                </a:solidFill>
                <a:ea typeface="Times New Roman" panose="02020603050405020304" pitchFamily="18" charset="0"/>
                <a:cs typeface="Times New Roman" panose="02020603050405020304" pitchFamily="18" charset="0"/>
              </a:rPr>
              <a:t> </a:t>
            </a:r>
            <a:r>
              <a:rPr lang="en-US" sz="2000" i="1" u="sng" dirty="0">
                <a:solidFill>
                  <a:srgbClr val="0000FF"/>
                </a:solidFill>
                <a:effectLst/>
                <a:ea typeface="Times New Roman" panose="02020603050405020304" pitchFamily="18" charset="0"/>
                <a:cs typeface="Times New Roman" panose="02020603050405020304" pitchFamily="18" charset="0"/>
                <a:hlinkClick r:id="rId3"/>
              </a:rPr>
              <a:t>Federal Register</a:t>
            </a:r>
            <a:r>
              <a:rPr lang="en-US" sz="2000" u="sng" dirty="0">
                <a:solidFill>
                  <a:srgbClr val="0000FF"/>
                </a:solidFill>
                <a:effectLst/>
                <a:ea typeface="Times New Roman" panose="02020603050405020304" pitchFamily="18" charset="0"/>
                <a:cs typeface="Times New Roman" panose="02020603050405020304" pitchFamily="18" charset="0"/>
                <a:hlinkClick r:id="rId3"/>
              </a:rPr>
              <a:t>:  Medicare and Medicaid </a:t>
            </a:r>
            <a:r>
              <a:rPr lang="en-US" sz="2000" u="sng" dirty="0">
                <a:solidFill>
                  <a:srgbClr val="0000FF"/>
                </a:solidFill>
                <a:effectLst/>
                <a:ea typeface="Times New Roman" panose="02020603050405020304" pitchFamily="18" charset="0"/>
                <a:cs typeface="Times New Roman" panose="02020603050405020304" pitchFamily="18" charset="0"/>
                <a:hlinkClick r:id="rId3"/>
              </a:rPr>
              <a:t>P</a:t>
            </a:r>
            <a:r>
              <a:rPr lang="en-US" sz="2000" u="sng" dirty="0">
                <a:solidFill>
                  <a:srgbClr val="0000FF"/>
                </a:solidFill>
                <a:effectLst/>
                <a:ea typeface="Times New Roman" panose="02020603050405020304" pitchFamily="18" charset="0"/>
                <a:cs typeface="Times New Roman" panose="02020603050405020304" pitchFamily="18" charset="0"/>
                <a:hlinkClick r:id="rId3"/>
              </a:rPr>
              <a:t>rograms; </a:t>
            </a:r>
            <a:r>
              <a:rPr lang="en-US" sz="2000" u="sng" dirty="0">
                <a:solidFill>
                  <a:srgbClr val="0000FF"/>
                </a:solidFill>
                <a:effectLst/>
                <a:ea typeface="Times New Roman" panose="02020603050405020304" pitchFamily="18" charset="0"/>
                <a:cs typeface="Times New Roman" panose="02020603050405020304" pitchFamily="18" charset="0"/>
                <a:hlinkClick r:id="rId3"/>
              </a:rPr>
              <a:t>M</a:t>
            </a:r>
            <a:r>
              <a:rPr lang="en-US" sz="2000" u="sng" dirty="0">
                <a:solidFill>
                  <a:srgbClr val="0000FF"/>
                </a:solidFill>
                <a:effectLst/>
                <a:ea typeface="Times New Roman" panose="02020603050405020304" pitchFamily="18" charset="0"/>
                <a:cs typeface="Times New Roman" panose="02020603050405020304" pitchFamily="18" charset="0"/>
                <a:hlinkClick r:id="rId3"/>
              </a:rPr>
              <a:t>inimum </a:t>
            </a:r>
            <a:r>
              <a:rPr lang="en-US" sz="2000" u="sng" dirty="0">
                <a:solidFill>
                  <a:srgbClr val="0000FF"/>
                </a:solidFill>
                <a:effectLst/>
                <a:ea typeface="Times New Roman" panose="02020603050405020304" pitchFamily="18" charset="0"/>
                <a:cs typeface="Times New Roman" panose="02020603050405020304" pitchFamily="18" charset="0"/>
                <a:hlinkClick r:id="rId3"/>
              </a:rPr>
              <a:t>S</a:t>
            </a:r>
            <a:r>
              <a:rPr lang="en-US" sz="2000" u="sng" dirty="0">
                <a:solidFill>
                  <a:srgbClr val="0000FF"/>
                </a:solidFill>
                <a:effectLst/>
                <a:ea typeface="Times New Roman" panose="02020603050405020304" pitchFamily="18" charset="0"/>
                <a:cs typeface="Times New Roman" panose="02020603050405020304" pitchFamily="18" charset="0"/>
                <a:hlinkClick r:id="rId3"/>
              </a:rPr>
              <a:t>taffing </a:t>
            </a:r>
            <a:r>
              <a:rPr lang="en-US" sz="2000" u="sng" dirty="0">
                <a:solidFill>
                  <a:srgbClr val="0000FF"/>
                </a:solidFill>
                <a:effectLst/>
                <a:ea typeface="Times New Roman" panose="02020603050405020304" pitchFamily="18" charset="0"/>
                <a:cs typeface="Times New Roman" panose="02020603050405020304" pitchFamily="18" charset="0"/>
                <a:hlinkClick r:id="rId3"/>
              </a:rPr>
              <a:t>S</a:t>
            </a:r>
            <a:r>
              <a:rPr lang="en-US" sz="2000" u="sng" dirty="0">
                <a:solidFill>
                  <a:srgbClr val="0000FF"/>
                </a:solidFill>
                <a:effectLst/>
                <a:ea typeface="Times New Roman" panose="02020603050405020304" pitchFamily="18" charset="0"/>
                <a:cs typeface="Times New Roman" panose="02020603050405020304" pitchFamily="18" charset="0"/>
                <a:hlinkClick r:id="rId3"/>
              </a:rPr>
              <a:t>tandards for </a:t>
            </a:r>
            <a:r>
              <a:rPr lang="en-US" sz="2000" u="sng" dirty="0">
                <a:solidFill>
                  <a:srgbClr val="0000FF"/>
                </a:solidFill>
                <a:effectLst/>
                <a:ea typeface="Times New Roman" panose="02020603050405020304" pitchFamily="18" charset="0"/>
                <a:cs typeface="Times New Roman" panose="02020603050405020304" pitchFamily="18" charset="0"/>
                <a:hlinkClick r:id="rId3"/>
              </a:rPr>
              <a:t>L</a:t>
            </a:r>
            <a:r>
              <a:rPr lang="en-US" sz="2000" u="sng" dirty="0">
                <a:solidFill>
                  <a:srgbClr val="0000FF"/>
                </a:solidFill>
                <a:effectLst/>
                <a:ea typeface="Times New Roman" panose="02020603050405020304" pitchFamily="18" charset="0"/>
                <a:cs typeface="Times New Roman" panose="02020603050405020304" pitchFamily="18" charset="0"/>
                <a:hlinkClick r:id="rId3"/>
              </a:rPr>
              <a:t>ong-</a:t>
            </a:r>
            <a:r>
              <a:rPr lang="en-US" sz="2000" u="sng" dirty="0">
                <a:solidFill>
                  <a:srgbClr val="0000FF"/>
                </a:solidFill>
                <a:ea typeface="Times New Roman" panose="02020603050405020304" pitchFamily="18" charset="0"/>
                <a:cs typeface="Times New Roman" panose="02020603050405020304" pitchFamily="18" charset="0"/>
              </a:rPr>
              <a:t>t</a:t>
            </a:r>
            <a:r>
              <a:rPr lang="en-US" sz="2000" u="sng" dirty="0">
                <a:solidFill>
                  <a:srgbClr val="0000FF"/>
                </a:solidFill>
                <a:effectLst/>
                <a:ea typeface="Times New Roman" panose="02020603050405020304" pitchFamily="18" charset="0"/>
                <a:cs typeface="Times New Roman" panose="02020603050405020304" pitchFamily="18" charset="0"/>
                <a:hlinkClick r:id="rId3"/>
              </a:rPr>
              <a:t>e</a:t>
            </a:r>
            <a:r>
              <a:rPr lang="en-US" sz="2000" u="sng" dirty="0">
                <a:solidFill>
                  <a:srgbClr val="0000FF"/>
                </a:solidFill>
                <a:effectLst/>
                <a:ea typeface="Times New Roman" panose="02020603050405020304" pitchFamily="18" charset="0"/>
                <a:cs typeface="Times New Roman" panose="02020603050405020304" pitchFamily="18" charset="0"/>
                <a:hlinkClick r:id="rId3"/>
              </a:rPr>
              <a:t>rm </a:t>
            </a:r>
            <a:r>
              <a:rPr lang="en-US" sz="2000" u="sng" dirty="0">
                <a:solidFill>
                  <a:srgbClr val="0000FF"/>
                </a:solidFill>
                <a:effectLst/>
                <a:ea typeface="Times New Roman" panose="02020603050405020304" pitchFamily="18" charset="0"/>
                <a:cs typeface="Times New Roman" panose="02020603050405020304" pitchFamily="18" charset="0"/>
                <a:hlinkClick r:id="rId3"/>
              </a:rPr>
              <a:t>C</a:t>
            </a:r>
            <a:r>
              <a:rPr lang="en-US" sz="2000" u="sng" dirty="0">
                <a:solidFill>
                  <a:srgbClr val="0000FF"/>
                </a:solidFill>
                <a:effectLst/>
                <a:ea typeface="Times New Roman" panose="02020603050405020304" pitchFamily="18" charset="0"/>
                <a:cs typeface="Times New Roman" panose="02020603050405020304" pitchFamily="18" charset="0"/>
                <a:hlinkClick r:id="rId3"/>
              </a:rPr>
              <a:t>are </a:t>
            </a:r>
            <a:r>
              <a:rPr lang="en-US" sz="2000" u="sng" dirty="0">
                <a:solidFill>
                  <a:srgbClr val="0000FF"/>
                </a:solidFill>
                <a:effectLst/>
                <a:ea typeface="Times New Roman" panose="02020603050405020304" pitchFamily="18" charset="0"/>
                <a:cs typeface="Times New Roman" panose="02020603050405020304" pitchFamily="18" charset="0"/>
                <a:hlinkClick r:id="rId3"/>
              </a:rPr>
              <a:t>F</a:t>
            </a:r>
            <a:r>
              <a:rPr lang="en-US" sz="2000" u="sng" dirty="0">
                <a:solidFill>
                  <a:srgbClr val="0000FF"/>
                </a:solidFill>
                <a:effectLst/>
                <a:ea typeface="Times New Roman" panose="02020603050405020304" pitchFamily="18" charset="0"/>
                <a:cs typeface="Times New Roman" panose="02020603050405020304" pitchFamily="18" charset="0"/>
                <a:hlinkClick r:id="rId3"/>
              </a:rPr>
              <a:t>acilities and Medicaid Institutional Payment Transparency Reporting</a:t>
            </a:r>
            <a:r>
              <a:rPr lang="en-US" sz="2000" dirty="0">
                <a:solidFill>
                  <a:schemeClr val="tx2"/>
                </a:solidFill>
                <a:ea typeface="Times New Roman" panose="02020603050405020304" pitchFamily="18" charset="0"/>
                <a:cs typeface="Times New Roman" panose="02020603050405020304" pitchFamily="18" charset="0"/>
              </a:rPr>
              <a:t>.</a:t>
            </a:r>
          </a:p>
          <a:p>
            <a:pPr marL="0" marR="0" indent="0">
              <a:buNone/>
            </a:pPr>
            <a:r>
              <a:rPr lang="en-US" sz="2000" b="1" dirty="0">
                <a:solidFill>
                  <a:schemeClr val="tx2"/>
                </a:solidFill>
                <a:effectLst/>
                <a:ea typeface="Times New Roman" panose="02020603050405020304" pitchFamily="18" charset="0"/>
                <a:cs typeface="Arial" panose="020B0604020202020204" pitchFamily="34" charset="0"/>
              </a:rPr>
              <a:t>Earned sick and safe time</a:t>
            </a:r>
            <a:br>
              <a:rPr lang="en-US" sz="2000" b="1" dirty="0">
                <a:solidFill>
                  <a:schemeClr val="tx2"/>
                </a:solidFill>
                <a:ea typeface="Times New Roman" panose="02020603050405020304" pitchFamily="18" charset="0"/>
                <a:cs typeface="Arial" panose="020B0604020202020204" pitchFamily="34" charset="0"/>
              </a:rPr>
            </a:br>
            <a:r>
              <a:rPr lang="en-US" sz="2000" dirty="0">
                <a:solidFill>
                  <a:schemeClr val="tx2"/>
                </a:solidFill>
                <a:effectLst/>
                <a:ea typeface="Times New Roman" panose="02020603050405020304" pitchFamily="18" charset="0"/>
                <a:cs typeface="Calibri" panose="020F0502020204030204" pitchFamily="34" charset="0"/>
              </a:rPr>
              <a:t>Another recent development that affects many nursing home workers is the statewide earned sick and </a:t>
            </a:r>
            <a:r>
              <a:rPr lang="en-US" sz="2000" dirty="0">
                <a:solidFill>
                  <a:schemeClr val="tx2"/>
                </a:solidFill>
                <a:ea typeface="Times New Roman" panose="02020603050405020304" pitchFamily="18" charset="0"/>
                <a:cs typeface="Calibri" panose="020F0502020204030204" pitchFamily="34" charset="0"/>
              </a:rPr>
              <a:t>s</a:t>
            </a:r>
            <a:r>
              <a:rPr lang="en-US" sz="2000" dirty="0">
                <a:solidFill>
                  <a:schemeClr val="tx2"/>
                </a:solidFill>
                <a:effectLst/>
                <a:ea typeface="Times New Roman" panose="02020603050405020304" pitchFamily="18" charset="0"/>
                <a:cs typeface="Calibri" panose="020F0502020204030204" pitchFamily="34" charset="0"/>
              </a:rPr>
              <a:t>afe time </a:t>
            </a:r>
            <a:r>
              <a:rPr lang="en-US" sz="2000" dirty="0">
                <a:solidFill>
                  <a:schemeClr val="tx2"/>
                </a:solidFill>
                <a:ea typeface="Times New Roman" panose="02020603050405020304" pitchFamily="18" charset="0"/>
                <a:cs typeface="Calibri" panose="020F0502020204030204" pitchFamily="34" charset="0"/>
              </a:rPr>
              <a:t>r</a:t>
            </a:r>
            <a:r>
              <a:rPr lang="en-US" sz="2000" dirty="0">
                <a:solidFill>
                  <a:schemeClr val="tx2"/>
                </a:solidFill>
                <a:effectLst/>
                <a:ea typeface="Times New Roman" panose="02020603050405020304" pitchFamily="18" charset="0"/>
                <a:cs typeface="Calibri" panose="020F0502020204030204" pitchFamily="34" charset="0"/>
              </a:rPr>
              <a:t>equirements.</a:t>
            </a:r>
            <a:r>
              <a:rPr lang="en-US" sz="2000" dirty="0">
                <a:solidFill>
                  <a:schemeClr val="tx2"/>
                </a:solidFill>
                <a:ea typeface="Times New Roman" panose="02020603050405020304" pitchFamily="18" charset="0"/>
                <a:cs typeface="Calibri" panose="020F0502020204030204" pitchFamily="34" charset="0"/>
              </a:rPr>
              <a:t> </a:t>
            </a:r>
            <a:r>
              <a:rPr lang="en-US" sz="2000" dirty="0">
                <a:solidFill>
                  <a:schemeClr val="tx2"/>
                </a:solidFill>
                <a:effectLst/>
                <a:ea typeface="Times New Roman" panose="02020603050405020304" pitchFamily="18" charset="0"/>
                <a:cs typeface="Calibri" panose="020F0502020204030204" pitchFamily="34" charset="0"/>
              </a:rPr>
              <a:t>Sick and safe time is paid leave employers must provide to employees in Minnesota that can be used for certain reasons. </a:t>
            </a:r>
            <a:r>
              <a:rPr lang="en-US" sz="2000" dirty="0">
                <a:solidFill>
                  <a:schemeClr val="tx2"/>
                </a:solidFill>
                <a:effectLst/>
                <a:ea typeface="Times New Roman" panose="02020603050405020304" pitchFamily="18" charset="0"/>
                <a:cs typeface="Times New Roman" panose="02020603050405020304" pitchFamily="18" charset="0"/>
              </a:rPr>
              <a:t>To ensure an employer is meeting the minimum requirements for earned sick and safe time accumulation and usage, visit the Department of Labor and Industry’s </a:t>
            </a:r>
            <a:r>
              <a:rPr lang="en-US" sz="2000" dirty="0">
                <a:solidFill>
                  <a:schemeClr val="tx2"/>
                </a:solidFill>
                <a:effectLst/>
                <a:ea typeface="Times New Roman" panose="02020603050405020304" pitchFamily="18" charset="0"/>
                <a:cs typeface="Times New Roman" panose="02020603050405020304" pitchFamily="18" charset="0"/>
                <a:hlinkClick r:id="rId4"/>
              </a:rPr>
              <a:t>FAQs:  Earned sick and safe time webpage</a:t>
            </a:r>
            <a:r>
              <a:rPr lang="en-US" sz="2000" dirty="0">
                <a:solidFill>
                  <a:schemeClr val="tx2"/>
                </a:solidFill>
                <a:effectLst/>
                <a:ea typeface="Times New Roman" panose="02020603050405020304" pitchFamily="18" charset="0"/>
                <a:cs typeface="Times New Roman" panose="02020603050405020304" pitchFamily="18" charset="0"/>
              </a:rPr>
              <a:t>.</a:t>
            </a:r>
            <a:endPar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30</a:t>
            </a:fld>
            <a:endParaRPr lang="en-US" dirty="0"/>
          </a:p>
        </p:txBody>
      </p:sp>
    </p:spTree>
    <p:extLst>
      <p:ext uri="{BB962C8B-B14F-4D97-AF65-F5344CB8AC3E}">
        <p14:creationId xmlns:p14="http://schemas.microsoft.com/office/powerpoint/2010/main" val="1080512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Other laws and rules, continued</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a:xfrm>
            <a:off x="168676" y="1699180"/>
            <a:ext cx="11807301" cy="4657170"/>
          </a:xfrm>
        </p:spPr>
        <p:txBody>
          <a:bodyPr>
            <a:noAutofit/>
          </a:bodyPr>
          <a:lstStyle/>
          <a:p>
            <a:pPr marR="0" lvl="0">
              <a:spcBef>
                <a:spcPts val="0"/>
              </a:spcBef>
              <a:spcAft>
                <a:spcPts val="0"/>
              </a:spcAft>
            </a:pPr>
            <a:r>
              <a:rPr lang="en-US" sz="18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3"/>
              </a:rPr>
              <a:t>Minnesota OSHA</a:t>
            </a:r>
            <a:endParaRPr lang="en-US" sz="18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a:spcBef>
                <a:spcPts val="0"/>
              </a:spcBef>
              <a:spcAft>
                <a:spcPts val="0"/>
              </a:spcAft>
              <a:buFont typeface="Wingdings" panose="05000000000000000000" pitchFamily="2" charset="2"/>
              <a:buChar char="§"/>
            </a:pP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Minnesota’s chapter of </a:t>
            </a:r>
            <a:r>
              <a:rPr lang="en-US" sz="16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rPr>
              <a:t>the </a:t>
            </a: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Occupational Safety and Health Administration (OSHA)</a:t>
            </a:r>
          </a:p>
          <a:p>
            <a:pPr marR="0" lvl="0">
              <a:spcBef>
                <a:spcPts val="0"/>
              </a:spcBef>
              <a:spcAft>
                <a:spcPts val="0"/>
              </a:spcAft>
            </a:pPr>
            <a:r>
              <a:rPr lang="en-US" sz="18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hlinkClick r:id="rId4"/>
              </a:rPr>
              <a:t>S</a:t>
            </a:r>
            <a:r>
              <a:rPr lang="en-US" sz="18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4"/>
              </a:rPr>
              <a:t>afe Patient Handling Act</a:t>
            </a:r>
            <a:endParaRPr lang="en-US" sz="20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a:lnSpc>
                <a:spcPct val="107000"/>
              </a:lnSpc>
              <a:spcBef>
                <a:spcPts val="0"/>
              </a:spcBef>
              <a:spcAft>
                <a:spcPts val="0"/>
              </a:spcAft>
              <a:buFont typeface="Wingdings" panose="05000000000000000000" pitchFamily="2" charset="2"/>
              <a:buChar char="§"/>
            </a:pP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Every licensed health care facility in the Minnesota shall adopt a written safe-patient-handling policy establishing the facility’s plan to achieve the goal of minimizing manual lifting of patients by nurses and other direct patient care workers by using safe patient-handling equipment, </a:t>
            </a: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5"/>
              </a:rPr>
              <a:t>Minn</a:t>
            </a:r>
            <a:r>
              <a:rPr lang="en-US" sz="16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hlinkClick r:id="rId5"/>
              </a:rPr>
              <a:t>.</a:t>
            </a: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5"/>
              </a:rPr>
              <a:t> Stat. 182.6551-182.6554</a:t>
            </a: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a:t>
            </a:r>
          </a:p>
          <a:p>
            <a:pPr marR="0" lvl="0">
              <a:spcBef>
                <a:spcPts val="0"/>
              </a:spcBef>
              <a:spcAft>
                <a:spcPts val="0"/>
              </a:spcAft>
            </a:pPr>
            <a:r>
              <a:rPr lang="en-US" sz="20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hlinkClick r:id="rId6"/>
              </a:rPr>
              <a:t>Employee r</a:t>
            </a:r>
            <a:r>
              <a:rPr lang="en-US" sz="20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6"/>
              </a:rPr>
              <a:t>ight-to-know </a:t>
            </a:r>
            <a:r>
              <a:rPr lang="en-US" sz="20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and </a:t>
            </a:r>
            <a:r>
              <a:rPr lang="en-US" sz="20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hlinkClick r:id="rId7"/>
              </a:rPr>
              <a:t>Hazard communication (HAZCOM)</a:t>
            </a:r>
            <a:endParaRPr lang="en-US" sz="20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a:lnSpc>
                <a:spcPct val="107000"/>
              </a:lnSpc>
              <a:spcBef>
                <a:spcPts val="0"/>
              </a:spcBef>
              <a:spcAft>
                <a:spcPts val="0"/>
              </a:spcAft>
              <a:buFont typeface="Wingdings" panose="05000000000000000000" pitchFamily="2" charset="2"/>
              <a:buChar char="§"/>
            </a:pPr>
            <a:r>
              <a:rPr lang="en-US" sz="16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rPr>
              <a:t>Employers must evaluate their workplaces for the existence of hazardous substances, harmful physical agents and infectious agents, and provide training and information to those employees covered under this act who are routinely exposed to those substances and agents, </a:t>
            </a:r>
            <a:r>
              <a:rPr lang="en-US" sz="16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hlinkClick r:id="rId8"/>
              </a:rPr>
              <a:t>Minn. Stat. chapter 5206</a:t>
            </a:r>
            <a:r>
              <a:rPr lang="en-US" sz="16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rPr>
              <a:t>.</a:t>
            </a:r>
          </a:p>
          <a:p>
            <a:pPr>
              <a:spcBef>
                <a:spcPts val="0"/>
              </a:spcBef>
              <a:spcAft>
                <a:spcPts val="0"/>
              </a:spcAft>
            </a:pPr>
            <a:r>
              <a:rPr lang="en-US" sz="2000" kern="100" dirty="0" err="1">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9"/>
              </a:rPr>
              <a:t>MNOSHA</a:t>
            </a:r>
            <a:r>
              <a:rPr lang="en-US" sz="20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9"/>
              </a:rPr>
              <a:t> ergonomics</a:t>
            </a:r>
            <a:endParaRPr lang="en-US" sz="22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a:spcBef>
                <a:spcPts val="0"/>
              </a:spcBef>
              <a:spcAft>
                <a:spcPts val="0"/>
              </a:spcAft>
              <a:buFont typeface="Wingdings" panose="05000000000000000000" pitchFamily="2" charset="2"/>
              <a:buChar char="§"/>
            </a:pP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Employers must proactively address ergonomics issues in the workplace, </a:t>
            </a: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hlinkClick r:id="rId9"/>
              </a:rPr>
              <a:t>Minn. Stat. 182.677</a:t>
            </a: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a:t>
            </a:r>
          </a:p>
          <a:p>
            <a:pPr marR="0" lvl="0">
              <a:spcBef>
                <a:spcPts val="0"/>
              </a:spcBef>
              <a:spcAft>
                <a:spcPts val="0"/>
              </a:spcAft>
            </a:pPr>
            <a:r>
              <a:rPr lang="en-US" sz="18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hlinkClick r:id="rId10"/>
              </a:rPr>
              <a:t>National Labor Relations Act</a:t>
            </a:r>
            <a:endParaRPr lang="en-US" sz="20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endParaRPr>
          </a:p>
          <a:p>
            <a:pPr marL="457200" lvl="1">
              <a:spcBef>
                <a:spcPts val="0"/>
              </a:spcBef>
              <a:spcAft>
                <a:spcPts val="0"/>
              </a:spcAft>
              <a:buFont typeface="Wingdings" panose="05000000000000000000" pitchFamily="2" charset="2"/>
              <a:buChar char="§"/>
            </a:pPr>
            <a:r>
              <a:rPr lang="en-US" sz="1600" kern="100" dirty="0">
                <a:solidFill>
                  <a:schemeClr val="tx2"/>
                </a:solidFill>
                <a:latin typeface="Calibri" panose="020F0502020204030204" pitchFamily="34" charset="0"/>
                <a:ea typeface="Calibri" panose="020F0502020204030204" pitchFamily="34" charset="0"/>
                <a:cs typeface="Times New Roman" panose="02020603050405020304" pitchFamily="18" charset="0"/>
              </a:rPr>
              <a:t>This federal act protects the right to discuss wages at work and encourages collective bargaining by protecting workers’ full freedom of association.</a:t>
            </a:r>
          </a:p>
          <a:p>
            <a:pPr>
              <a:lnSpc>
                <a:spcPct val="107000"/>
              </a:lnSpc>
              <a:spcBef>
                <a:spcPts val="0"/>
              </a:spcBef>
              <a:spcAft>
                <a:spcPts val="0"/>
              </a:spcAft>
            </a:pPr>
            <a:r>
              <a:rPr lang="en-US" sz="1800" kern="100" dirty="0">
                <a:solidFill>
                  <a:srgbClr val="0070C0"/>
                </a:solidFill>
                <a:latin typeface="Calibri" panose="020F0502020204030204" pitchFamily="34" charset="0"/>
                <a:ea typeface="Calibri" panose="020F0502020204030204" pitchFamily="34" charset="0"/>
                <a:cs typeface="Times New Roman" panose="02020603050405020304" pitchFamily="18" charset="0"/>
                <a:hlinkClick r:id="rId11">
                  <a:extLst>
                    <a:ext uri="{A12FA001-AC4F-418D-AE19-62706E023703}">
                      <ahyp:hlinkClr xmlns:ahyp="http://schemas.microsoft.com/office/drawing/2018/hyperlinkcolor" val="tx"/>
                    </a:ext>
                  </a:extLst>
                </a:hlinkClick>
              </a:rPr>
              <a:t>Minnesota Paid Leave (family and </a:t>
            </a:r>
            <a:r>
              <a:rPr lang="en-US" sz="1800"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hlinkClick r:id="rId11">
                  <a:extLst>
                    <a:ext uri="{A12FA001-AC4F-418D-AE19-62706E023703}">
                      <ahyp:hlinkClr xmlns:ahyp="http://schemas.microsoft.com/office/drawing/2018/hyperlinkcolor" val="tx"/>
                    </a:ext>
                  </a:extLst>
                </a:hlinkClick>
              </a:rPr>
              <a:t>medical)</a:t>
            </a:r>
            <a:endParaRPr lang="en-US" sz="2000"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457200" lvl="1">
              <a:spcBef>
                <a:spcPts val="0"/>
              </a:spcBef>
              <a:spcAft>
                <a:spcPts val="0"/>
              </a:spcAft>
              <a:buFont typeface="Wingdings" panose="05000000000000000000" pitchFamily="2" charset="2"/>
              <a:buChar char="§"/>
            </a:pPr>
            <a:r>
              <a:rPr lang="en-US" sz="16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rPr>
              <a:t>The new Minnesota law will take effect Jan. 1, 2026, and provide 12 weeks of paid family or medical leave.</a:t>
            </a:r>
            <a:endParaRPr lang="en-US" sz="2000" kern="100" dirty="0">
              <a:solidFill>
                <a:schemeClr val="tx2"/>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31</a:t>
            </a:fld>
            <a:endParaRPr lang="en-US" dirty="0"/>
          </a:p>
        </p:txBody>
      </p:sp>
    </p:spTree>
    <p:extLst>
      <p:ext uri="{BB962C8B-B14F-4D97-AF65-F5344CB8AC3E}">
        <p14:creationId xmlns:p14="http://schemas.microsoft.com/office/powerpoint/2010/main" val="446350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47DD41A-B65D-6BDE-A46D-44A4DFD75A54}"/>
              </a:ext>
            </a:extLst>
          </p:cNvPr>
          <p:cNvSpPr>
            <a:spLocks noGrp="1"/>
          </p:cNvSpPr>
          <p:nvPr>
            <p:ph type="title"/>
          </p:nvPr>
        </p:nvSpPr>
        <p:spPr>
          <a:xfrm>
            <a:off x="2299474" y="1609867"/>
            <a:ext cx="7593051" cy="3638266"/>
          </a:xfrm>
          <a:solidFill>
            <a:srgbClr val="78BE21">
              <a:alpha val="87843"/>
            </a:srgbClr>
          </a:solidFill>
        </p:spPr>
        <p:txBody>
          <a:bodyPr/>
          <a:lstStyle/>
          <a:p>
            <a:r>
              <a:rPr lang="en-US" sz="3600" dirty="0"/>
              <a:t>Questions? </a:t>
            </a:r>
          </a:p>
        </p:txBody>
      </p:sp>
    </p:spTree>
    <p:extLst>
      <p:ext uri="{BB962C8B-B14F-4D97-AF65-F5344CB8AC3E}">
        <p14:creationId xmlns:p14="http://schemas.microsoft.com/office/powerpoint/2010/main" val="37246748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BFA57-7164-41DA-E6EE-D636137A06F1}"/>
              </a:ext>
            </a:extLst>
          </p:cNvPr>
          <p:cNvSpPr>
            <a:spLocks noGrp="1"/>
          </p:cNvSpPr>
          <p:nvPr>
            <p:ph type="title"/>
          </p:nvPr>
        </p:nvSpPr>
        <p:spPr/>
        <p:txBody>
          <a:bodyPr/>
          <a:lstStyle/>
          <a:p>
            <a:r>
              <a:rPr lang="en-US" dirty="0"/>
              <a:t>Updates </a:t>
            </a:r>
          </a:p>
        </p:txBody>
      </p:sp>
      <p:sp>
        <p:nvSpPr>
          <p:cNvPr id="3" name="Content Placeholder 2">
            <a:extLst>
              <a:ext uri="{FF2B5EF4-FFF2-40B4-BE49-F238E27FC236}">
                <a16:creationId xmlns:a16="http://schemas.microsoft.com/office/drawing/2014/main" id="{AADB1BC5-3B40-F411-FC20-27DFC3D1D728}"/>
              </a:ext>
            </a:extLst>
          </p:cNvPr>
          <p:cNvSpPr>
            <a:spLocks noGrp="1"/>
          </p:cNvSpPr>
          <p:nvPr>
            <p:ph idx="1"/>
          </p:nvPr>
        </p:nvSpPr>
        <p:spPr/>
        <p:txBody>
          <a:bodyPr>
            <a:normAutofit/>
          </a:bodyPr>
          <a:lstStyle/>
          <a:p>
            <a:pPr marL="0" marR="0" indent="0">
              <a:spcBef>
                <a:spcPts val="1000"/>
              </a:spcBef>
              <a:spcAft>
                <a:spcPts val="1000"/>
              </a:spcAft>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Information about NHWSB is available on the </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hlinkClick r:id="rId3"/>
              </a:rPr>
              <a:t>Nursing Home Workforce Standards Board webpage</a:t>
            </a: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 </a:t>
            </a:r>
          </a:p>
          <a:p>
            <a:pPr marL="0" marR="0" indent="0">
              <a:spcBef>
                <a:spcPts val="1000"/>
              </a:spcBef>
              <a:spcAft>
                <a:spcPts val="1000"/>
              </a:spcAft>
              <a:buNone/>
            </a:pPr>
            <a:r>
              <a:rPr lang="en-US" sz="2000" dirty="0">
                <a:solidFill>
                  <a:schemeClr val="tx2"/>
                </a:solidFill>
                <a:effectLst/>
                <a:latin typeface="Calibri" panose="020F0502020204030204" pitchFamily="34" charset="0"/>
                <a:ea typeface="Times New Roman" panose="02020603050405020304" pitchFamily="18" charset="0"/>
                <a:cs typeface="Times New Roman" panose="02020603050405020304" pitchFamily="18" charset="0"/>
              </a:rPr>
              <a:t>The NHWSB webpage contains public meeting notifications and other information about how to connect with the board.</a:t>
            </a:r>
            <a:endParaRPr lang="en-US" sz="2000" dirty="0"/>
          </a:p>
        </p:txBody>
      </p:sp>
      <p:sp>
        <p:nvSpPr>
          <p:cNvPr id="5" name="Footer Placeholder 4">
            <a:extLst>
              <a:ext uri="{FF2B5EF4-FFF2-40B4-BE49-F238E27FC236}">
                <a16:creationId xmlns:a16="http://schemas.microsoft.com/office/drawing/2014/main" id="{78BC62F3-55C4-B820-70BB-7513AACAAE26}"/>
              </a:ext>
            </a:extLst>
          </p:cNvPr>
          <p:cNvSpPr>
            <a:spLocks noGrp="1"/>
          </p:cNvSpPr>
          <p:nvPr>
            <p:ph type="ftr" sz="quarter" idx="3"/>
          </p:nvPr>
        </p:nvSpPr>
        <p:spPr/>
        <p:txBody>
          <a:bodyPr/>
          <a:lstStyle/>
          <a:p>
            <a:r>
              <a:rPr lang="en-US" dirty="0"/>
              <a:t>dli.mn.gov</a:t>
            </a:r>
          </a:p>
        </p:txBody>
      </p:sp>
      <p:sp>
        <p:nvSpPr>
          <p:cNvPr id="6" name="Slide Number Placeholder 5">
            <a:extLst>
              <a:ext uri="{FF2B5EF4-FFF2-40B4-BE49-F238E27FC236}">
                <a16:creationId xmlns:a16="http://schemas.microsoft.com/office/drawing/2014/main" id="{555ED090-8457-0133-0739-D1571A290220}"/>
              </a:ext>
            </a:extLst>
          </p:cNvPr>
          <p:cNvSpPr>
            <a:spLocks noGrp="1"/>
          </p:cNvSpPr>
          <p:nvPr>
            <p:ph type="sldNum" sz="quarter" idx="12"/>
          </p:nvPr>
        </p:nvSpPr>
        <p:spPr/>
        <p:txBody>
          <a:bodyPr/>
          <a:lstStyle/>
          <a:p>
            <a:fld id="{48F63A3B-78C7-47BE-AE5E-E10140E04643}" type="slidenum">
              <a:rPr lang="en-US" smtClean="0"/>
              <a:t>33</a:t>
            </a:fld>
            <a:endParaRPr lang="en-US" dirty="0"/>
          </a:p>
        </p:txBody>
      </p:sp>
    </p:spTree>
    <p:extLst>
      <p:ext uri="{BB962C8B-B14F-4D97-AF65-F5344CB8AC3E}">
        <p14:creationId xmlns:p14="http://schemas.microsoft.com/office/powerpoint/2010/main" val="1600522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2566BE-6B62-6BD4-DC7A-370BFD09157E}"/>
              </a:ext>
            </a:extLst>
          </p:cNvPr>
          <p:cNvSpPr>
            <a:spLocks noGrp="1"/>
          </p:cNvSpPr>
          <p:nvPr>
            <p:ph type="title"/>
          </p:nvPr>
        </p:nvSpPr>
        <p:spPr/>
        <p:txBody>
          <a:bodyPr/>
          <a:lstStyle/>
          <a:p>
            <a:r>
              <a:rPr lang="en-US" dirty="0"/>
              <a:t>Thank you</a:t>
            </a:r>
          </a:p>
        </p:txBody>
      </p:sp>
      <p:pic>
        <p:nvPicPr>
          <p:cNvPr id="9" name="Picture 8" descr="Logo:  Minnesota Nursing Home Workforce Standards Board">
            <a:extLst>
              <a:ext uri="{FF2B5EF4-FFF2-40B4-BE49-F238E27FC236}">
                <a16:creationId xmlns:a16="http://schemas.microsoft.com/office/drawing/2014/main" id="{73F81BC8-BE1C-805C-A406-C5E09E6052D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740" y="158907"/>
            <a:ext cx="4685509" cy="1322061"/>
          </a:xfrm>
          <a:prstGeom prst="rect">
            <a:avLst/>
          </a:prstGeom>
        </p:spPr>
      </p:pic>
    </p:spTree>
    <p:extLst>
      <p:ext uri="{BB962C8B-B14F-4D97-AF65-F5344CB8AC3E}">
        <p14:creationId xmlns:p14="http://schemas.microsoft.com/office/powerpoint/2010/main" val="194971095"/>
      </p:ext>
    </p:extLst>
  </p:cSld>
  <p:clrMapOvr>
    <a:masterClrMapping/>
  </p:clrMapOvr>
</p:sld>
</file>

<file path=ppt/theme/theme1.xml><?xml version="1.0" encoding="utf-8"?>
<a:theme xmlns:a="http://schemas.openxmlformats.org/drawingml/2006/main" name="MN.IT">
  <a:themeElements>
    <a:clrScheme name="Minnesota Brand Colors">
      <a:dk1>
        <a:srgbClr val="003865"/>
      </a:dk1>
      <a:lt1>
        <a:srgbClr val="FFFFFF"/>
      </a:lt1>
      <a:dk2>
        <a:srgbClr val="000000"/>
      </a:dk2>
      <a:lt2>
        <a:srgbClr val="DDDDDA"/>
      </a:lt2>
      <a:accent1>
        <a:srgbClr val="003865"/>
      </a:accent1>
      <a:accent2>
        <a:srgbClr val="78BE21"/>
      </a:accent2>
      <a:accent3>
        <a:srgbClr val="008EAA"/>
      </a:accent3>
      <a:accent4>
        <a:srgbClr val="8D3F2B"/>
      </a:accent4>
      <a:accent5>
        <a:srgbClr val="0D5257"/>
      </a:accent5>
      <a:accent6>
        <a:srgbClr val="5D295F"/>
      </a:accent6>
      <a:hlink>
        <a:srgbClr val="0563C1"/>
      </a:hlink>
      <a:folHlink>
        <a:srgbClr val="5D295F"/>
      </a:folHlink>
    </a:clrScheme>
    <a:fontScheme name="MN Secondary Fonts">
      <a:majorFont>
        <a:latin typeface="Calibri"/>
        <a:ea typeface=""/>
        <a:cs typeface=""/>
      </a:majorFont>
      <a:minorFont>
        <a:latin typeface="Calibri"/>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34A1627D-2A7C-4B8C-BFDB-0E853E7593B5}" vid="{FE01EC3C-1723-49D0-9684-543395778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DFDE64AAE0974A8908DD3553DDBF03" ma:contentTypeVersion="0" ma:contentTypeDescription="Create a new document." ma:contentTypeScope="" ma:versionID="46a287b4c15f326c72e9d063441dc05c">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D73A0F7-7423-48D4-A966-8AC17BB444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9678B604-9059-4F1C-B8E2-C96A71A964D2}">
  <ds:schemaRef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www.w3.org/XML/1998/namespace"/>
  </ds:schemaRefs>
</ds:datastoreItem>
</file>

<file path=customXml/itemProps3.xml><?xml version="1.0" encoding="utf-8"?>
<ds:datastoreItem xmlns:ds="http://schemas.openxmlformats.org/officeDocument/2006/customXml" ds:itemID="{67F4349A-22F7-4A2D-8CA5-43DDCD6795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DLI PowerPoint presentation</Template>
  <TotalTime>7202</TotalTime>
  <Words>2683</Words>
  <Application>Microsoft Office PowerPoint</Application>
  <PresentationFormat>Widescreen</PresentationFormat>
  <Paragraphs>237</Paragraphs>
  <Slides>34</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NeueHaasGroteskText Std</vt:lpstr>
      <vt:lpstr>Times New Roman</vt:lpstr>
      <vt:lpstr>Wingdings</vt:lpstr>
      <vt:lpstr>MN.IT</vt:lpstr>
      <vt:lpstr>Sample curriculum</vt:lpstr>
      <vt:lpstr>Introduction</vt:lpstr>
      <vt:lpstr>Objective: By the end of this session, you will be able to:   – explain the Nursing Home Workforce Standards Board;  – understand your rights under the Nursing Home Workforce Standards Board Act; and  – know whom to contact with questions or for help.</vt:lpstr>
      <vt:lpstr>Introduction</vt:lpstr>
      <vt:lpstr>Introduction, continued</vt:lpstr>
      <vt:lpstr>Introduction, continued</vt:lpstr>
      <vt:lpstr>Introduction, continued</vt:lpstr>
      <vt:lpstr>Questions? </vt:lpstr>
      <vt:lpstr>Wages and other standards</vt:lpstr>
      <vt:lpstr>Wages and other standards</vt:lpstr>
      <vt:lpstr>Wages and other standards [optional waiver slide]</vt:lpstr>
      <vt:lpstr>Wages and other standards, continued</vt:lpstr>
      <vt:lpstr>Wages and other standards, continued</vt:lpstr>
      <vt:lpstr>Questions? </vt:lpstr>
      <vt:lpstr>Rights and protections</vt:lpstr>
      <vt:lpstr>Other rights and protections</vt:lpstr>
      <vt:lpstr>Other rights and protections, continued</vt:lpstr>
      <vt:lpstr>Other rights and protections, continued</vt:lpstr>
      <vt:lpstr>Other rights and protections, continued</vt:lpstr>
      <vt:lpstr>Other rights and protections, continued</vt:lpstr>
      <vt:lpstr>Other rights and protections, continued</vt:lpstr>
      <vt:lpstr>Other rights and protections, continued</vt:lpstr>
      <vt:lpstr>Questions? </vt:lpstr>
      <vt:lpstr>Violations</vt:lpstr>
      <vt:lpstr>Violations</vt:lpstr>
      <vt:lpstr>Violations, continued</vt:lpstr>
      <vt:lpstr>Violations:  Resources</vt:lpstr>
      <vt:lpstr>Questions? </vt:lpstr>
      <vt:lpstr>Other laws and rules, updates</vt:lpstr>
      <vt:lpstr>Other laws and rules</vt:lpstr>
      <vt:lpstr>Other laws and rules, continued</vt:lpstr>
      <vt:lpstr>Questions? </vt:lpstr>
      <vt:lpstr>Updates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Sample curriculum</dc:title>
  <dc:subject/>
  <dc:creator>Nursing Home Workforce Standards Board, Minnesota Department of Labor and Industry</dc:creator>
  <cp:keywords/>
  <dc:description/>
  <cp:lastModifiedBy>OBrien, Jenny (DLI)</cp:lastModifiedBy>
  <cp:revision>94</cp:revision>
  <cp:lastPrinted>2024-07-15T13:26:32Z</cp:lastPrinted>
  <dcterms:created xsi:type="dcterms:W3CDTF">2024-06-26T13:54:02Z</dcterms:created>
  <dcterms:modified xsi:type="dcterms:W3CDTF">2025-03-13T14:57:59Z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0x01010090DFDE64AAE0974A8908DD3553DDBF03</vt:lpwstr>
  </property>
</Properties>
</file>