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15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384803"/>
            <a:ext cx="12192000" cy="3473450"/>
          </a:xfrm>
          <a:custGeom>
            <a:avLst/>
            <a:gdLst/>
            <a:ahLst/>
            <a:cxnLst/>
            <a:rect l="l" t="t" r="r" b="b"/>
            <a:pathLst>
              <a:path w="12192000" h="3473450">
                <a:moveTo>
                  <a:pt x="0" y="3473196"/>
                </a:moveTo>
                <a:lnTo>
                  <a:pt x="12192000" y="3473196"/>
                </a:lnTo>
                <a:lnTo>
                  <a:pt x="12192000" y="0"/>
                </a:lnTo>
                <a:lnTo>
                  <a:pt x="0" y="0"/>
                </a:lnTo>
                <a:lnTo>
                  <a:pt x="0" y="3473196"/>
                </a:lnTo>
                <a:close/>
              </a:path>
            </a:pathLst>
          </a:custGeom>
          <a:solidFill>
            <a:srgbClr val="E8E8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2192000" cy="1652270"/>
          </a:xfrm>
          <a:custGeom>
            <a:avLst/>
            <a:gdLst/>
            <a:ahLst/>
            <a:cxnLst/>
            <a:rect l="l" t="t" r="r" b="b"/>
            <a:pathLst>
              <a:path w="12192000" h="1652270">
                <a:moveTo>
                  <a:pt x="12192000" y="0"/>
                </a:moveTo>
                <a:lnTo>
                  <a:pt x="0" y="0"/>
                </a:lnTo>
                <a:lnTo>
                  <a:pt x="0" y="1652015"/>
                </a:lnTo>
                <a:lnTo>
                  <a:pt x="12192000" y="1652015"/>
                </a:lnTo>
                <a:lnTo>
                  <a:pt x="12192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24672" y="367284"/>
            <a:ext cx="3183635" cy="928115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1652016"/>
            <a:ext cx="12192000" cy="1732914"/>
          </a:xfrm>
          <a:custGeom>
            <a:avLst/>
            <a:gdLst/>
            <a:ahLst/>
            <a:cxnLst/>
            <a:rect l="l" t="t" r="r" b="b"/>
            <a:pathLst>
              <a:path w="12192000" h="1732914">
                <a:moveTo>
                  <a:pt x="12192000" y="0"/>
                </a:moveTo>
                <a:lnTo>
                  <a:pt x="0" y="0"/>
                </a:lnTo>
                <a:lnTo>
                  <a:pt x="0" y="1732788"/>
                </a:lnTo>
                <a:lnTo>
                  <a:pt x="12192000" y="1732788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38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25369" y="2174604"/>
            <a:ext cx="1941261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183505" y="4280658"/>
            <a:ext cx="3823334" cy="1122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0386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17475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0386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17475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6939" y="1607832"/>
            <a:ext cx="4961890" cy="38265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0386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50940" y="1607832"/>
            <a:ext cx="4966970" cy="4192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0386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17475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17475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17475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16152"/>
            <a:ext cx="12192000" cy="119380"/>
          </a:xfrm>
          <a:custGeom>
            <a:avLst/>
            <a:gdLst/>
            <a:ahLst/>
            <a:cxnLst/>
            <a:rect l="l" t="t" r="r" b="b"/>
            <a:pathLst>
              <a:path w="12192000" h="119380">
                <a:moveTo>
                  <a:pt x="12192000" y="0"/>
                </a:moveTo>
                <a:lnTo>
                  <a:pt x="0" y="0"/>
                </a:lnTo>
                <a:lnTo>
                  <a:pt x="0" y="118872"/>
                </a:lnTo>
                <a:lnTo>
                  <a:pt x="12192000" y="118872"/>
                </a:lnTo>
                <a:lnTo>
                  <a:pt x="12192000" y="0"/>
                </a:lnTo>
                <a:close/>
              </a:path>
            </a:pathLst>
          </a:custGeom>
          <a:solidFill>
            <a:srgbClr val="78BD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2192000" cy="1216660"/>
          </a:xfrm>
          <a:custGeom>
            <a:avLst/>
            <a:gdLst/>
            <a:ahLst/>
            <a:cxnLst/>
            <a:rect l="l" t="t" r="r" b="b"/>
            <a:pathLst>
              <a:path w="12192000" h="1216660">
                <a:moveTo>
                  <a:pt x="12192000" y="0"/>
                </a:moveTo>
                <a:lnTo>
                  <a:pt x="0" y="0"/>
                </a:lnTo>
                <a:lnTo>
                  <a:pt x="0" y="1216152"/>
                </a:lnTo>
                <a:lnTo>
                  <a:pt x="12192000" y="121615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38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10259" y="17715"/>
            <a:ext cx="10135870" cy="1068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7065" y="1659895"/>
            <a:ext cx="10593070" cy="4303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0386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67288" y="6463728"/>
            <a:ext cx="246309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17475">
              <a:lnSpc>
                <a:spcPts val="124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niosh/topics/ergonomics/ergoprimer/default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dc.gov/niosh/topics/ergonomics/ergoprimer/step7.html" TargetMode="External"/><Relationship Id="rId3" Type="http://schemas.openxmlformats.org/officeDocument/2006/relationships/hyperlink" Target="https://www.cdc.gov/niosh/topics/ergonomics/ergoprimer/step2.html" TargetMode="External"/><Relationship Id="rId7" Type="http://schemas.openxmlformats.org/officeDocument/2006/relationships/hyperlink" Target="https://www.cdc.gov/niosh/topics/ergonomics/ergoprimer/step6.html" TargetMode="External"/><Relationship Id="rId2" Type="http://schemas.openxmlformats.org/officeDocument/2006/relationships/hyperlink" Target="https://www.cdc.gov/niosh/topics/ergonomics/ergoprimer/step1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dc.gov/niosh/topics/ergonomics/ergoprimer/step5.html" TargetMode="External"/><Relationship Id="rId5" Type="http://schemas.openxmlformats.org/officeDocument/2006/relationships/hyperlink" Target="https://www.cdc.gov/niosh/topics/ergonomics/ergoprimer/step4.html" TargetMode="External"/><Relationship Id="rId4" Type="http://schemas.openxmlformats.org/officeDocument/2006/relationships/hyperlink" Target="https://www.cdc.gov/niosh/topics/ergonomics/ergoprimer/step3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li.mn.gov/business/workplace-safety-and-health/mnosha-wsc-safe-patient-handli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sha.gov/laws-regs/regulations/standardnumber/1904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sha.gov/laws-regs/regulations/standardnumber/1904/1904.35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laws-regs/standardinterpretations/2012-03-12-0" TargetMode="External"/><Relationship Id="rId2" Type="http://schemas.openxmlformats.org/officeDocument/2006/relationships/hyperlink" Target="https://www.osha.gov/laws-regs/standardinterpretations/2018-10-1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ohsonline.com/Articles/2013/06/01/Building-a-Culture-of-Safety.aspx" TargetMode="External"/><Relationship Id="rId2" Type="http://schemas.openxmlformats.org/officeDocument/2006/relationships/hyperlink" Target="https://www.osha.gov/sites/default/files/publications/OSHA3905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sha.gov/laws-regs/standardinterpretations/2012-03-12-0" TargetMode="External"/><Relationship Id="rId4" Type="http://schemas.openxmlformats.org/officeDocument/2006/relationships/hyperlink" Target="https://www.safetyandhealthmagazine.com/articles/designing-a-safety-incentive-program-2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fetyandhealthmagazine.com/articles/6-important-actions-to-move-safety-forward-2" TargetMode="External"/><Relationship Id="rId2" Type="http://schemas.openxmlformats.org/officeDocument/2006/relationships/hyperlink" Target="https://www.osha.gov/sites/default/files/2018-12/fy11_sh-22224-11_3_Accident_Investigation_Form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sha.gov/sites/default/files/publications/small-business.pdf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fetyandhealthmagazine.com/articles/6843--articles-6843-everybody-gets-to-go-home-in-one-piece" TargetMode="External"/><Relationship Id="rId2" Type="http://schemas.openxmlformats.org/officeDocument/2006/relationships/hyperlink" Target="https://www.nsc.org/Portals/0/Documents/WorkplaceTrainingDocuments/Near-Miss-Reporting-Systems.pdf?ver=2018-03-09-133018-013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ergonomics/identify-problems#report-injuries" TargetMode="External"/><Relationship Id="rId7" Type="http://schemas.openxmlformats.org/officeDocument/2006/relationships/hyperlink" Target="https://www.osha.gov/sites/default/files/2_Reporting_Safety_And_Health_Concerns.pdf" TargetMode="External"/><Relationship Id="rId2" Type="http://schemas.openxmlformats.org/officeDocument/2006/relationships/hyperlink" Target="https://www.bls.gov/web/osh/table-1-industry-rates-national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sha.gov/laws-regs/regulations/standardnumber/1904/1904.35" TargetMode="External"/><Relationship Id="rId5" Type="http://schemas.openxmlformats.org/officeDocument/2006/relationships/hyperlink" Target="https://rmi.colostate.edu/ergonomics/injuries-and-injury-prevention/musculoskeletal-disorders-risk-factors-reporting/" TargetMode="External"/><Relationship Id="rId4" Type="http://schemas.openxmlformats.org/officeDocument/2006/relationships/hyperlink" Target="https://www.dir.ca.gov/chswc/woshtep/iipp/materials/SB_Factsheet_H_ErgonomicHazards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niosh/topics/hierarchy/default.html" TargetMode="External"/><Relationship Id="rId7" Type="http://schemas.openxmlformats.org/officeDocument/2006/relationships/hyperlink" Target="https://www.osha.gov/safety-management/additional-resources-by-topic#reporting" TargetMode="External"/><Relationship Id="rId2" Type="http://schemas.openxmlformats.org/officeDocument/2006/relationships/hyperlink" Target="https://www.osha.gov/sites/default/files/1a_Review_Hazard_Information_From_Worker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dc.gov/niosh/engcontrols/" TargetMode="External"/><Relationship Id="rId5" Type="http://schemas.openxmlformats.org/officeDocument/2006/relationships/hyperlink" Target="https://www.osha.gov/ergonomics/control-hazards" TargetMode="External"/><Relationship Id="rId4" Type="http://schemas.openxmlformats.org/officeDocument/2006/relationships/hyperlink" Target="https://www.cdc.gov/workplacehealthpromotion/health-strategies/musculoskeletal-disorders/index.html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mailto:osha.consultation@state.mn.us" TargetMode="External"/><Relationship Id="rId2" Type="http://schemas.openxmlformats.org/officeDocument/2006/relationships/hyperlink" Target="https://www.dli.mn.gov/about-department/our-areas-service/minnesota-osha-workplace-safety-consultation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li.mn.gov/business/safety-and-health-work" TargetMode="External"/><Relationship Id="rId2" Type="http://schemas.openxmlformats.org/officeDocument/2006/relationships/hyperlink" Target="mailto:osha.compliance@state.mn.us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mailto:osha.compliance@state.mn.us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visor.mn.gov/statutes/cite/182.676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visor.mn.gov/statutes/cite/179.87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8" y="264603"/>
            <a:ext cx="1069594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48585" algn="l"/>
              </a:tabLst>
            </a:pPr>
            <a:r>
              <a:rPr lang="ksw-Mymr-001" spc="-10" dirty="0"/>
              <a:t>တၢ်ဒုးသ့ၣ်ညါ-တၢ်သူတၢ်ပာ်ဖျါထီၣ်တခါအံၤ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838833"/>
            <a:ext cx="9933940" cy="41549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51435" indent="-227329">
              <a:lnSpc>
                <a:spcPct val="1500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တၢ်ပာ်ဖျါအကဘျံးလၢအအိၣ်ဒီးအလွဲၢ်လါအကျိၤလၢအအိၣ်လၢထးန့ၣ်ဟ့ၣ်၀ဲဒၣ်တၢ် ဂ့ၢ်တၢ်ကျိၤဒီးတၢ်နဲၣ်လီၤလၢအဘၣ်ထွဲဘၣ်ဃးဒီးတၢ်မၤလိအတၢ်နီၤဖးလၢအ၀ဲသ့ၣ်ဃဲာ်လီၤဘှါလီၤအီၤန့ၣ်လီၤ. </a:t>
            </a:r>
          </a:p>
          <a:p>
            <a:pPr marL="240029" marR="51435" indent="-227329">
              <a:lnSpc>
                <a:spcPct val="1500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တၢ်ပာ်ဖျါအကဘျံးတဖၣ်န့ၣ်တၢ်တမၤကဲထီၣ်အီၤအက့ၢ်အဂီၤလီၤဆီ(ထဲဒၣ်တၢ်ကွဲးလၢအသူအ၀ါ) လၢတၢ်မၤအလီၢ်တဖၣ်ကသူအီၤလၢတၢ်ကကတဲာ်ကတီၤတၢ်သိၣ်လိတၢ် ကဒူးကဒ့ၣ်ဘၣ်ထွဲဒီးမံၣ်နံၣ်စိထၣ်တၢ်သိၣ်တၢ်သီ (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Minnesota</a:t>
            </a:r>
            <a:r>
              <a:rPr sz="2000" spc="-8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Statutes</a:t>
            </a:r>
            <a:r>
              <a:rPr sz="2000" spc="-1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182.677,</a:t>
            </a:r>
            <a:r>
              <a:rPr sz="2000" spc="-8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000" spc="-80" dirty="0">
                <a:solidFill>
                  <a:srgbClr val="003864"/>
                </a:solidFill>
                <a:latin typeface="Calibri"/>
                <a:cs typeface="Calibri"/>
              </a:rPr>
              <a:t>အဒ့ </a:t>
            </a:r>
            <a:r>
              <a:rPr sz="2000" spc="-25" dirty="0">
                <a:solidFill>
                  <a:srgbClr val="003864"/>
                </a:solidFill>
                <a:latin typeface="Calibri"/>
                <a:cs typeface="Calibri"/>
              </a:rPr>
              <a:t>4, 	</a:t>
            </a:r>
            <a:r>
              <a:rPr lang="ksw-Mymr-001" sz="2000" dirty="0">
                <a:latin typeface="+mn-lt"/>
              </a:rPr>
              <a:t> တၢ်မၤကဲထီၣ်တၢ်ဖံးတၢ်မၤအခိၣ်အဃၢၤ လၢအဂ့ၤဒီးအမုာ် (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Ergonomics</a:t>
            </a: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)</a:t>
            </a:r>
            <a:r>
              <a:rPr sz="2000" spc="-9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–</a:t>
            </a:r>
            <a:r>
              <a:rPr sz="2000" spc="-6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000" spc="-60" dirty="0">
                <a:solidFill>
                  <a:srgbClr val="003864"/>
                </a:solidFill>
                <a:latin typeface="Calibri"/>
                <a:cs typeface="Calibri"/>
              </a:rPr>
              <a:t>ပှၤမၤတၢ်ဖိအတၢ်သိၣ်လိန့ၣ်လီၤ.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endParaRPr lang="ksw-Mymr-001" sz="2000" dirty="0">
              <a:solidFill>
                <a:srgbClr val="003864"/>
              </a:solidFill>
              <a:latin typeface="Calibri"/>
              <a:cs typeface="Calibri"/>
            </a:endParaRPr>
          </a:p>
          <a:p>
            <a:pPr marL="240029" marR="51435" indent="-227329">
              <a:lnSpc>
                <a:spcPct val="1500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တၢ်မၤအလီၢ်တဖၣ်ကဘၣ်ဃဲၣ်လီၤဘှါလီၤတၢ်နီၤဖးခဲလၢာ်လၢတၢ်သိၣ်လိလိၣ်ဘၣ်၀ဲဒၣ်န့ၣ်လီၤ. 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57322" y="6425628"/>
            <a:ext cx="6769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72247" y="6425628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8" y="684498"/>
            <a:ext cx="677926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dirty="0">
                <a:solidFill>
                  <a:srgbClr val="000000"/>
                </a:solidFill>
              </a:rPr>
              <a:t>တၢ်ပူၤဖျဲးအကမံးတံာ်အကရၢဖိတဖၣ်</a:t>
            </a:r>
            <a:endParaRPr spc="-10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1838833"/>
            <a:ext cx="6049645" cy="1377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[</a:t>
            </a:r>
            <a:r>
              <a:rPr lang="ksw-Mymr-001" sz="2400" dirty="0">
                <a:latin typeface="Calibri"/>
                <a:cs typeface="Calibri"/>
              </a:rPr>
              <a:t>နီၢ်တဂၤစုာ်စုာ်လၢအအိၣ်လၢတၢ်ပူၤဖျဲးအပူၤအကမံးတံာ်အပူၤအမံၤ</a:t>
            </a:r>
            <a:r>
              <a:rPr sz="2400" spc="-10" dirty="0">
                <a:latin typeface="Calibri"/>
                <a:cs typeface="Calibri"/>
              </a:rPr>
              <a:t>.]</a:t>
            </a:r>
            <a:endParaRPr sz="24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000"/>
              </a:spcBef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[</a:t>
            </a:r>
            <a:r>
              <a:rPr lang="ksw-Mymr-001" sz="2400" dirty="0">
                <a:latin typeface="Calibri"/>
                <a:cs typeface="Calibri"/>
              </a:rPr>
              <a:t>ရဲၣ်လီၤမံၤဒီးတၢ်မၤအလီၢ်လၤ</a:t>
            </a:r>
            <a:r>
              <a:rPr sz="2400" spc="-10" dirty="0">
                <a:latin typeface="Calibri"/>
                <a:cs typeface="Calibri"/>
              </a:rPr>
              <a:t>]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>
                <a:solidFill>
                  <a:srgbClr val="888888"/>
                </a:solidFill>
              </a:rPr>
              <a:t>11</a:t>
            </a:fld>
            <a:endParaRPr spc="-25" dirty="0">
              <a:solidFill>
                <a:srgbClr val="888888"/>
              </a:solidFill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84498"/>
            <a:ext cx="1020826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dirty="0">
                <a:solidFill>
                  <a:srgbClr val="000000"/>
                </a:solidFill>
              </a:rPr>
              <a:t>တၢ်ပူၤဖျဲးအကမံးတံာ်အကရၢဖိတဖၣ်, လဲၤဆူညါ</a:t>
            </a:r>
            <a:endParaRPr spc="-10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27065" y="1659895"/>
            <a:ext cx="10593070" cy="4667810"/>
          </a:xfrm>
          <a:prstGeom prst="rect">
            <a:avLst/>
          </a:prstGeom>
        </p:spPr>
        <p:txBody>
          <a:bodyPr vert="horz" wrap="square" lIns="0" tIns="191637" rIns="0" bIns="0" rtlCol="0">
            <a:spAutoFit/>
          </a:bodyPr>
          <a:lstStyle/>
          <a:p>
            <a:pPr marL="302260">
              <a:lnSpc>
                <a:spcPct val="150000"/>
              </a:lnSpc>
              <a:spcBef>
                <a:spcPts val="100"/>
              </a:spcBef>
            </a:pPr>
            <a:r>
              <a:rPr sz="1800" dirty="0">
                <a:solidFill>
                  <a:srgbClr val="000000"/>
                </a:solidFill>
              </a:rPr>
              <a:t>[</a:t>
            </a:r>
            <a:r>
              <a:rPr lang="ksw-Mymr-001" sz="1800" dirty="0">
                <a:solidFill>
                  <a:srgbClr val="000000"/>
                </a:solidFill>
              </a:rPr>
              <a:t>လၢ </a:t>
            </a:r>
            <a:r>
              <a:rPr lang="ksw-Mymr-001" sz="1800" b="1" dirty="0">
                <a:solidFill>
                  <a:srgbClr val="000000"/>
                </a:solidFill>
              </a:rPr>
              <a:t>ပှၤဘိၣ်တၢ်ညၣ် </a:t>
            </a:r>
            <a:r>
              <a:rPr lang="ksw-Mymr-001" sz="1800" dirty="0">
                <a:solidFill>
                  <a:srgbClr val="000000"/>
                </a:solidFill>
              </a:rPr>
              <a:t>အဂီၢ်, ထၢနုာ်အါထီၣ်ကရၢဖိလၢလာ်တဖၣ်တက့ၢ်.</a:t>
            </a:r>
            <a:r>
              <a:rPr sz="1800" spc="-10" dirty="0">
                <a:solidFill>
                  <a:srgbClr val="000000"/>
                </a:solidFill>
              </a:rPr>
              <a:t>]</a:t>
            </a:r>
          </a:p>
          <a:p>
            <a:pPr marL="529590" indent="-227329">
              <a:lnSpc>
                <a:spcPct val="150000"/>
              </a:lnSpc>
              <a:spcBef>
                <a:spcPts val="2000"/>
              </a:spcBef>
              <a:buFont typeface="Arial"/>
              <a:buChar char="•"/>
              <a:tabLst>
                <a:tab pos="529590" algn="l"/>
              </a:tabLst>
            </a:pPr>
            <a:r>
              <a:rPr sz="1800" dirty="0">
                <a:solidFill>
                  <a:srgbClr val="000000"/>
                </a:solidFill>
              </a:rPr>
              <a:t>[</a:t>
            </a:r>
            <a:r>
              <a:rPr lang="ksw-Mymr-001" sz="1800" dirty="0">
                <a:solidFill>
                  <a:srgbClr val="000000"/>
                </a:solidFill>
              </a:rPr>
              <a:t>သရၣ်သရၣ်မုၣ်စဲၣ်နီၤမၤကဲထီၣ်တၢ်ဖံးတၢ်မၤအခိၣ်အဃၢၤလၢအဂ့ၤဒီးအမုာ်လၢအအိၣ်ဒီးပဒိၣ်တၢ်အုၣ်ကီၤစဲပနီၣ်တဂၤ</a:t>
            </a:r>
            <a:r>
              <a:rPr sz="1800" spc="-10" dirty="0">
                <a:solidFill>
                  <a:srgbClr val="000000"/>
                </a:solidFill>
              </a:rPr>
              <a:t>(CPE).]</a:t>
            </a:r>
          </a:p>
          <a:p>
            <a:pPr marL="528955" marR="309245" indent="-227329">
              <a:lnSpc>
                <a:spcPct val="150000"/>
              </a:lnSpc>
              <a:spcBef>
                <a:spcPts val="2005"/>
              </a:spcBef>
              <a:buFont typeface="Arial"/>
              <a:buChar char="•"/>
              <a:tabLst>
                <a:tab pos="530225" algn="l"/>
              </a:tabLst>
            </a:pPr>
            <a:r>
              <a:rPr sz="1800" dirty="0">
                <a:solidFill>
                  <a:srgbClr val="000000"/>
                </a:solidFill>
              </a:rPr>
              <a:t>[</a:t>
            </a:r>
            <a:r>
              <a:rPr lang="ksw-Mymr-001" sz="1800" dirty="0">
                <a:solidFill>
                  <a:srgbClr val="000000"/>
                </a:solidFill>
              </a:rPr>
              <a:t>ကသံၣ်သရၣ်ထီရီၤလၢအအိၣ်ဒီးလဲးစ့ၣ်,ဃုာ်ဒီးတၢ်အဲၣ်ဒိးဘၣ်သးအါလၢကသံၣ်သရၣ်တဂၤလၢအိၣ်ဒီးတၢ်လဲၤခီဖျိလီၤဆီဒီးတၢ်သိၣ်လိလၢနီၢ်ခိအတၢ်ဟူးသ့ဂဲၤဘၣ်အကသံၣ် ကသီန့ၣ်လီၤ.</a:t>
            </a:r>
            <a:r>
              <a:rPr sz="1800" spc="-10" dirty="0">
                <a:solidFill>
                  <a:srgbClr val="000000"/>
                </a:solidFill>
              </a:rPr>
              <a:t>]</a:t>
            </a:r>
          </a:p>
          <a:p>
            <a:pPr marL="529590" marR="5080" indent="-227329">
              <a:lnSpc>
                <a:spcPct val="150000"/>
              </a:lnSpc>
              <a:spcBef>
                <a:spcPts val="1995"/>
              </a:spcBef>
              <a:buFont typeface="Arial"/>
              <a:buChar char="•"/>
              <a:tabLst>
                <a:tab pos="530860" algn="l"/>
              </a:tabLst>
            </a:pPr>
            <a:r>
              <a:rPr sz="1800" dirty="0">
                <a:solidFill>
                  <a:srgbClr val="000000"/>
                </a:solidFill>
              </a:rPr>
              <a:t>[</a:t>
            </a:r>
            <a:r>
              <a:rPr lang="ksw-Mymr-001" sz="1800" dirty="0">
                <a:solidFill>
                  <a:srgbClr val="000000"/>
                </a:solidFill>
              </a:rPr>
              <a:t>ပှၤမၤတၢ်ဖိအစှၤကတၢၢ်သၢဂၤတၢ်ဒိးလဲအီၤလၢတၢ်မၤကစၢ်အတၢ်ဖံးတၢ်မၤအလီၢ်န့ၣ်မၤ ၀ံၤ၀ဲဒၣ်ထီရီၤစဲးဖီကဟၣ်အတၢ်မၤအတၢ်တုၤလီၢ်တုၤကျဲအတၢ်မၤလိလၢအဘၣ်တၢ်အၢၣ် လီၤတူၢ်လိာ်အီၤခီဖျိခီၣ်မံးရှၢၣ်နၢၣ်,တဂၤန့ၣ်ကဘၣ်မ့ၢ်ပှၤမၤတၢ်ဖိအခၢၣ်စးလၢအန့ၢ်စိန့ၢ်က မီၤဖဲတၢ်မၤကစၢ်န့ၣ်ပှၤတဖုလၢအဘၣ်ထွဲဒီးတၢ်မၤအတၢ်အၢၣ်လီၤလံာ်ဃံးဃာ်လၢတၢ်မၤ သကိးအီၤန့ၣ်လီၤ.</a:t>
            </a:r>
            <a:r>
              <a:rPr sz="1800" spc="-10" dirty="0">
                <a:solidFill>
                  <a:srgbClr val="000000"/>
                </a:solidFill>
              </a:rPr>
              <a:t>]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>
                <a:solidFill>
                  <a:srgbClr val="888888"/>
                </a:solidFill>
              </a:rPr>
              <a:t>12</a:t>
            </a:fld>
            <a:endParaRPr spc="-25" dirty="0">
              <a:solidFill>
                <a:srgbClr val="888888"/>
              </a:solidFill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84498"/>
            <a:ext cx="906526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dirty="0">
                <a:solidFill>
                  <a:srgbClr val="000000"/>
                </a:solidFill>
              </a:rPr>
              <a:t>တၢ်ပူၤဖျဲးအကမံးတံာ်အကရၢဖိတဖၣ်, လဲၤဆူညါ</a:t>
            </a:r>
            <a:endParaRPr spc="-10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8" y="1838833"/>
            <a:ext cx="9141461" cy="17466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50000"/>
              </a:lnSpc>
            </a:pPr>
            <a:r>
              <a:rPr lang="ksw-Mymr-001" sz="2400" dirty="0">
                <a:latin typeface="Calibri"/>
                <a:cs typeface="Calibri"/>
              </a:rPr>
              <a:t>လၢ </a:t>
            </a:r>
            <a:r>
              <a:rPr lang="ksw-Mymr-001" sz="2400" b="1" dirty="0">
                <a:latin typeface="Calibri"/>
                <a:cs typeface="Calibri"/>
              </a:rPr>
              <a:t>ဆူၣ်ချ့တၢ်ကွၢ်ထွဲကဟုကယာ်အဂီၢ်, </a:t>
            </a:r>
            <a:r>
              <a:rPr lang="ksw-Mymr-001" sz="2400" dirty="0">
                <a:latin typeface="Calibri"/>
                <a:cs typeface="Calibri"/>
              </a:rPr>
              <a:t>ထၢနုာ်လီၤအါထီၣ်ကရၢဖိလၢလာ်တဖၣ်အံၤတက့ၢ်</a:t>
            </a:r>
            <a:r>
              <a:rPr sz="2400" spc="-10" dirty="0">
                <a:latin typeface="Calibri"/>
                <a:cs typeface="Calibri"/>
              </a:rPr>
              <a:t>.]</a:t>
            </a:r>
            <a:endParaRPr sz="24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000"/>
              </a:spcBef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[</a:t>
            </a:r>
            <a:r>
              <a:rPr lang="ksw-Mymr-001" sz="2400" dirty="0">
                <a:latin typeface="Calibri"/>
                <a:cs typeface="Calibri"/>
              </a:rPr>
              <a:t>ရဲၣ်လီၤတၢ်ဟံးဖီၣ်မၤစၢၤပှၤဆါပှဲၤတၢ်ပူၤဖျဲးအကမံးတံာ်ဖိတဖၣ်တက့ၢ်</a:t>
            </a:r>
            <a:r>
              <a:rPr sz="2400" spc="-10" dirty="0">
                <a:latin typeface="Calibri"/>
                <a:cs typeface="Calibri"/>
              </a:rPr>
              <a:t>.]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-76200"/>
            <a:ext cx="10135870" cy="1247008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sz="3200" spc="-10" dirty="0"/>
              <a:t>တၢ်မၤကဲထီၣ်တၢ်ဖံးတၢ်မၤအခိၣ်အဃၢၤလၢအဂ့ၤဒီးအမုာ်အတၢ်ရဲၣ်တၢ်ကျဲၤအတၢ်လိၣ်ဘၣ်</a:t>
            </a:r>
            <a:endParaRPr sz="3200"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653471"/>
            <a:ext cx="10812145" cy="49641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775335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dirty="0">
                <a:solidFill>
                  <a:srgbClr val="003864"/>
                </a:solidFill>
                <a:latin typeface="Calibri"/>
                <a:cs typeface="Calibri"/>
              </a:rPr>
              <a:t>တၢ်မၤကဲထီၣ်တၢ်ဖံးတၢ်မၤအခိၣ်အဃၢၤလၢအဂ့ၤဒီးအမုာ်အတၢ်ရဲၣ်တၢ်ကျဲၤမ့ၢ်ကျိၤကွာ်လီၤတံၢ်လီၤဆဲးတခါလၢတၢ်ကထံၣ်န့ၢ်,ပဲာ်ထံနီၤဖးဒီးဖီၣ်ဂၢၢ်တၢ်ဖံးတၢ်မၤအလီၢ်အတၢ်လီၤပျံၤအဂ့ၢ်တဖၣ်,ညီနုၢ်န့ၣ်လၢတၢ်ကမၤစှၤလီၤနၢၣ်ဃံကွဲအတၢ်တဘၣ်လီၢ်ဘၣ်စးန့ၣ်လီၤ. </a:t>
            </a:r>
          </a:p>
          <a:p>
            <a:pPr marL="240029" marR="775335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dirty="0">
                <a:solidFill>
                  <a:srgbClr val="003864"/>
                </a:solidFill>
                <a:latin typeface="Calibri"/>
                <a:cs typeface="Calibri"/>
              </a:rPr>
              <a:t>တၢ်ရဲၣ်တၢ်ကျဲၤကြၢးပာ်ဃုာ်-</a:t>
            </a:r>
            <a:endParaRPr dirty="0">
              <a:latin typeface="Calibri"/>
              <a:cs typeface="Calibri"/>
            </a:endParaRPr>
          </a:p>
          <a:p>
            <a:pPr marL="469900" marR="393700" indent="-457200">
              <a:lnSpc>
                <a:spcPct val="150000"/>
              </a:lnSpc>
              <a:buAutoNum type="arabicParenR"/>
              <a:tabLst>
                <a:tab pos="469900" algn="l"/>
              </a:tabLst>
            </a:pPr>
            <a:r>
              <a:rPr lang="ksw-Mymr-001" dirty="0">
                <a:solidFill>
                  <a:srgbClr val="003864"/>
                </a:solidFill>
                <a:latin typeface="Calibri"/>
                <a:cs typeface="Calibri"/>
              </a:rPr>
              <a:t>တၢ်သမံသမိးတခါလၢတၢ်ကထံၣ်န့ၢ်ဒီးမၤစှၤလီၤနၢၣ်ဃံကွဲအတၢ်တဘၣ်လီၢ်ဘၣ်စးအတၢ်လီၤပျံၤလၢတၢ်ဖံးတၢ်မၤအလီၢ်အပူၤ,</a:t>
            </a:r>
            <a:r>
              <a:rPr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endParaRPr lang="ksw-Mymr-001" dirty="0">
              <a:solidFill>
                <a:srgbClr val="003864"/>
              </a:solidFill>
              <a:latin typeface="Calibri"/>
              <a:cs typeface="Calibri"/>
            </a:endParaRPr>
          </a:p>
          <a:p>
            <a:pPr marL="469900" marR="393700" indent="-457200">
              <a:lnSpc>
                <a:spcPct val="150000"/>
              </a:lnSpc>
              <a:buAutoNum type="arabicParenR"/>
              <a:tabLst>
                <a:tab pos="469900" algn="l"/>
              </a:tabLst>
            </a:pPr>
            <a:r>
              <a:rPr lang="ksw-Mymr-001" dirty="0">
                <a:solidFill>
                  <a:srgbClr val="003864"/>
                </a:solidFill>
                <a:latin typeface="Calibri"/>
                <a:cs typeface="Calibri"/>
              </a:rPr>
              <a:t>တၢ်မၤလိအခီၣ်ထံးတဘျီဒီးတၢ်မၤလိလၢအလဲၤအသးဆူညါလၢအဘၣ်ထွဲဒီးပှၤမၤတၢ်ဖိလၢတၢ်မၤကဲထီၣ်တၢ်ဖံးတၢ်မၤအခိၣ်အဃၢၤလၢအဂ့ၤဒီးအမုာ်ဒီးအတၢ်န့ၢ်ဘျုးတဖၣ်,ပာ်ဃုာ်တၢ်အကါဒိၣ်လၢတၢ်ပာ်ဖျါထီၣ်တၢ်ဆါပနီၣ်ဘၣ်ထွဲဒီးနၢၣ်ဃံကွဲအတၢ်တဘၣ်လီၢ်ဘၣ်စးလၢအဆိအချ့အတၢ်ဂ့ၢ်တဖၣ်,</a:t>
            </a:r>
            <a:endParaRPr dirty="0">
              <a:latin typeface="Calibri"/>
              <a:cs typeface="Calibri"/>
            </a:endParaRPr>
          </a:p>
          <a:p>
            <a:pPr marL="469900" marR="140970" indent="-457200">
              <a:lnSpc>
                <a:spcPct val="150000"/>
              </a:lnSpc>
              <a:buAutoNum type="arabicParenR" startAt="3"/>
              <a:tabLst>
                <a:tab pos="469900" algn="l"/>
              </a:tabLst>
            </a:pPr>
            <a:r>
              <a:rPr lang="ksw-Mymr-001" dirty="0">
                <a:solidFill>
                  <a:srgbClr val="003864"/>
                </a:solidFill>
                <a:latin typeface="Calibri"/>
                <a:cs typeface="Calibri"/>
              </a:rPr>
              <a:t>ကျိၤကွာ်တခါလၢတၢ်ကမၤလီၤတံၢ်တၢ်ပာ်ဖျါဆိနၢၣ်ဃံကွဲအတၢ်တဘၣ်လီၢ်ဘၣ်စးလၢတၢ် ကဒီသဒၢမ့တမ့ၢ်မၤစှၤလီၤတၢ်ဆါပနီၣ်အတၢ်ဂုာ်ထီၣ်ပသီထီၣ်ဆူညါ,တၢ်ဘၣ်ဒိဘၣ်ထံးအဒိၣ်အမုၢ်အတၢ်ဒိၣ်ထီၣ်ထီထီၣ်ဒီးတၢ်ဃ့ကဒါစ့လၢတၢ်ဖံးတမၤဘၣ်တၢ်အဃိ</a:t>
            </a:r>
            <a:endParaRPr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8" y="17715"/>
            <a:ext cx="10353039" cy="1185453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sz="2400" spc="-10" dirty="0"/>
              <a:t>တၢ်မၤကဲထီၣ်တၢ်ဖံးတၢ်မၤအခိၣ်အဃၢၤလၢအဂ့ၤဒီးအမုာ်အတၢ်ရဲၣ်တၢ်ကျဲၤအတၢ်လိၣ်ဘၣ်, လဲၤဆူညါ </a:t>
            </a:r>
            <a:r>
              <a:rPr lang="ksw-Mymr-001" spc="-10" dirty="0"/>
              <a:t>...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653471"/>
            <a:ext cx="10353040" cy="49526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200">
              <a:lnSpc>
                <a:spcPct val="150000"/>
              </a:lnSpc>
              <a:buAutoNum type="arabicParenR" startAt="4"/>
              <a:tabLst>
                <a:tab pos="469900" algn="l"/>
              </a:tabLst>
            </a:pPr>
            <a:r>
              <a:rPr lang="ksw-Mymr-001" sz="2400" dirty="0">
                <a:solidFill>
                  <a:srgbClr val="003864"/>
                </a:solidFill>
                <a:latin typeface="Calibri"/>
                <a:cs typeface="Calibri"/>
              </a:rPr>
              <a:t>ကျိၤကွာ်တခါလၢပှၤမၤတၢ်ဖိအဂီၢ်လၢတၢ်ကဟ့ၣ်တၢ်အစၢလၢအကဲထီၣ်သ့လၢဘၣ်သ့ၣ်သ့ၣ်တၢ်မၤလၢထီၣ်ပှဲၤထီၣ်လၢတၢ်ကမၤစှၤလီၤ,ဖီၣ်ဂၢၢ်မ့တမ့ၢ်မၤဟါမၢ်ကွံာ်တၢ်ဖံးတၢ်မၤအလီၢ်နၢၣ်ဃံကွဲအတၢ်တဘၣ်လီၢ်ဘၣ်စးန့ၣ်လီၤ, </a:t>
            </a:r>
            <a:endParaRPr lang="en-US" sz="2400" dirty="0">
              <a:solidFill>
                <a:srgbClr val="003864"/>
              </a:solidFill>
              <a:latin typeface="Calibri"/>
              <a:cs typeface="Calibri"/>
            </a:endParaRPr>
          </a:p>
          <a:p>
            <a:pPr marL="469900" marR="5080" indent="-457200">
              <a:lnSpc>
                <a:spcPct val="150000"/>
              </a:lnSpc>
              <a:buAutoNum type="arabicParenR" startAt="4"/>
              <a:tabLst>
                <a:tab pos="469900" algn="l"/>
              </a:tabLst>
            </a:pPr>
            <a:r>
              <a:rPr lang="ksw-Mymr-001" sz="2400" spc="-10" dirty="0">
                <a:solidFill>
                  <a:srgbClr val="003864"/>
                </a:solidFill>
                <a:latin typeface="Calibri"/>
                <a:cs typeface="Calibri"/>
              </a:rPr>
              <a:t>ကျိၤကွာ်လၢတၢ်ကမၤလီၤတံၢ်လၢတၢ်မၤအလီၢ်အကျဲန့ၣ်တၢ်ဘှီဘၣ်မၤဘၣ်မၤဂ့ၤထီၣ်ဒီးတၢ်သူၣ်ထီၣ်အဒိၣ်အမုၢ်အတၢ်တိာ်ကျဲၤတဖၣ်န့ၣ်ဘၣ်လိာ်အသးဒီးတၢ်ရဲၣ်တၢ်ကျဲၤအဖီတၢၣ်တဖၣ်,ဒီး</a:t>
            </a:r>
            <a:endParaRPr lang="en-US" sz="2400" spc="-10" dirty="0">
              <a:solidFill>
                <a:srgbClr val="003864"/>
              </a:solidFill>
              <a:latin typeface="Calibri"/>
              <a:cs typeface="Calibri"/>
            </a:endParaRPr>
          </a:p>
          <a:p>
            <a:pPr marL="469900" marR="5080" indent="-457200">
              <a:lnSpc>
                <a:spcPct val="150000"/>
              </a:lnSpc>
              <a:buAutoNum type="arabicParenR" startAt="4"/>
              <a:tabLst>
                <a:tab pos="469900" algn="l"/>
              </a:tabLst>
            </a:pPr>
            <a:r>
              <a:rPr lang="ksw-Mymr-001" sz="2400" spc="-10" dirty="0">
                <a:solidFill>
                  <a:srgbClr val="003864"/>
                </a:solidFill>
                <a:latin typeface="Calibri"/>
                <a:cs typeface="Calibri"/>
              </a:rPr>
              <a:t>တနံၣ်တဘျီတၢ်ပဲာ်ထံနီၤဖးသမံသမိးတၢ်လၢအဘၣ်ထွဲဒီးတၢ်မၤကဲထီၣ်တၢ်ဖံးတၢ်မၤအခိၣ်အဃၢၤလၢအဂ့ၤဒီးအမုာ်အတၢ်ရဲၣ်တၢ်ကျဲၤဒီးတဘျီလၢ်လၢ်ဖဲတၢ်ဆီတလဲလၢတၢ်ဖံးတၢ်မၤအကျိၤအကွာ်မ့ၢ်ကဲထီၣ်အသးအခါန့ၣ်လီၤ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633" y="228600"/>
            <a:ext cx="10391141" cy="662233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sz="2600" spc="-10" dirty="0"/>
              <a:t>တၢ်မၤကဲထီၣ်တၢ်ဖံးတၢ်မၤအခိၣ်အဃၢၤလၢအဂ့ၤဒီးအမုာ်အတၢ်ရဲၣ်တၢ်ကျဲၤအဂံၢ်ထံး</a:t>
            </a:r>
            <a:endParaRPr sz="2600"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916938" y="1600200"/>
            <a:ext cx="10082530" cy="46422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46355" indent="-227329">
              <a:lnSpc>
                <a:spcPct val="1500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</a:tabLst>
            </a:pPr>
            <a:r>
              <a:rPr lang="ksw-Mymr-001" sz="2000" spc="-10" dirty="0"/>
              <a:t>တၢ်မၤကဲထီၣ်တၢ်ဖံးတၢ်မၤအခိၣ်အဃၢၤလၢအဂ့ၤဒီးအမုာ်အတၢ်ရဲၣ်တၢ်ကျဲၤတခါမ့ၢ်ကျိၤကွာ်လီၤတံၢ်လီၤဆဲးတခါလၢတၢ်ကထံၣ်န့ၢ်,ပဲာ်ထံနီၤဖးဒီးဖီၣ်ဂၢၢ်တၢ်ဖံးတၢ်မၤအလီၢ်တၢ်လီၤပျံၤအတၢ်ဂ့ၢ်တဖၣ်,ညီနုၢ်လၢတၢ်မၤစှၤလီၤနၢၣ်ဃံကွဲ အတၢ်တဘၣ်လီၢ်ဘၣ်းအဂီၢ်လီၤ</a:t>
            </a:r>
            <a:r>
              <a:rPr sz="2000" spc="-10" dirty="0">
                <a:solidFill>
                  <a:srgbClr val="003864"/>
                </a:solidFill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  <a:p>
            <a:pPr marL="240029" marR="5080" indent="-227329">
              <a:lnSpc>
                <a:spcPct val="150000"/>
              </a:lnSpc>
              <a:spcBef>
                <a:spcPts val="2000"/>
              </a:spcBef>
              <a:buFont typeface="Arial"/>
              <a:buChar char="•"/>
              <a:tabLst>
                <a:tab pos="241300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ထံကီၢ်ကရၢလၢနီၢ်ခိတၢ်ဟူးသ့ဂဲၤဘၣ်အတၢ်ပူၤဖျဲးဒီးတၢ်အိၣ်ဆူၣ်အိၣ်ချ့ (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National</a:t>
            </a:r>
            <a:r>
              <a:rPr sz="2000" spc="-8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Institute</a:t>
            </a:r>
            <a:r>
              <a:rPr sz="2000" spc="-8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for</a:t>
            </a:r>
            <a:r>
              <a:rPr sz="2000" spc="-7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Occupational</a:t>
            </a:r>
            <a:r>
              <a:rPr sz="2000" spc="-8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Safety</a:t>
            </a:r>
            <a:r>
              <a:rPr sz="2000" spc="-8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and</a:t>
            </a:r>
            <a:r>
              <a:rPr sz="2000" spc="-7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Health</a:t>
            </a:r>
            <a:r>
              <a:rPr lang="ksw-Mymr-001" sz="2000" spc="-85" dirty="0">
                <a:solidFill>
                  <a:srgbClr val="003864"/>
                </a:solidFill>
                <a:latin typeface="Calibri"/>
                <a:cs typeface="Calibri"/>
              </a:rPr>
              <a:t>,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NIOSH)</a:t>
            </a:r>
            <a:r>
              <a:rPr sz="2000" spc="-8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000" spc="-85" dirty="0">
                <a:solidFill>
                  <a:srgbClr val="003864"/>
                </a:solidFill>
                <a:latin typeface="Calibri"/>
                <a:cs typeface="Calibri"/>
              </a:rPr>
              <a:t>ဒုးအိၣ်ထီၣ်တ့ၢ်လံတၢ်လီၢ်တခါလၢကမၤစၢၤတၢ်ဒုးကဲထီၣ်</a:t>
            </a:r>
            <a:r>
              <a:rPr lang="ksw-Mymr-001" sz="2000" spc="-10" dirty="0"/>
              <a:t> တၢ်မၤကဲထီၣ်တၢ်ဖံးတၢ်မၤအခိၣ်အဃၢၤလၢအဂ့ၤဒီးအမုာ်အတၢ်ရဲၣ်တၢ်ကျဲၤလၢအတုၤလီၤ တီၤလီၤ တခါလၢတၢ်ကဒီသဒၢနၢၣ်ဃံကွဲအတၢ်တဘၣ်လီၢ်ဘၣ်ဃးလၢအဘၣ်ထွဲဒီးတၢ်ဖံးတၢ်မၤန့ၣ်လီၤ. 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spcBef>
                <a:spcPts val="2005"/>
              </a:spcBef>
              <a:buFont typeface="Arial"/>
              <a:buChar char="•"/>
              <a:tabLst>
                <a:tab pos="240029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လဲၤအိၣ်သကိးဘၣ်</a:t>
            </a:r>
            <a:r>
              <a:rPr sz="2000" spc="-7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cdc.gov/niosh/topics/ergonomics/</a:t>
            </a:r>
            <a:r>
              <a:rPr sz="2000" u="sng" spc="-10" dirty="0" err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ergoprimer</a:t>
            </a:r>
            <a:r>
              <a:rPr sz="2000" spc="-90" dirty="0">
                <a:solidFill>
                  <a:srgbClr val="0562C1"/>
                </a:solidFill>
                <a:latin typeface="Calibri"/>
                <a:cs typeface="Calibri"/>
              </a:rPr>
              <a:t> </a:t>
            </a: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လၢတၢ်ဂ့ၢ်တၢ်ကျိၤဆူညါအဂီၢ်တက့ၢ်. 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264603"/>
            <a:ext cx="10619741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50035" algn="l"/>
              </a:tabLst>
            </a:pPr>
            <a:r>
              <a:rPr sz="2800" spc="-10" dirty="0"/>
              <a:t>NIOSH:</a:t>
            </a:r>
            <a:r>
              <a:rPr sz="2800" dirty="0"/>
              <a:t>	</a:t>
            </a:r>
            <a:r>
              <a:rPr lang="ksw-Mymr-001" sz="2800" dirty="0"/>
              <a:t>တၢ်အမိၢ်ပှၢ်လၢအဘၣ်ထွဲဒီး</a:t>
            </a:r>
            <a:r>
              <a:rPr lang="ksw-Mymr-001" sz="2800" spc="-10" dirty="0"/>
              <a:t>တၢ်မၤကဲထီၣ်တၢ်ဖံးတၢ်မၤအခိၣ်အဃၢၤ လၢအဂ့ၤဒီးအမုာ်အတၢ်ရဲၣ်တၢ်ကျဲၤတဖၣ်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645932"/>
            <a:ext cx="5022850" cy="14439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00"/>
              </a:spcBef>
              <a:buClr>
                <a:srgbClr val="003864"/>
              </a:buClr>
              <a:buFont typeface="Arial"/>
              <a:buChar char="•"/>
              <a:tabLst>
                <a:tab pos="240029" algn="l"/>
                <a:tab pos="1231265" algn="l"/>
              </a:tabLst>
            </a:pPr>
            <a:r>
              <a:rPr lang="ksw-Mymr-001" sz="2400" u="sng" spc="-7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ပတီၢ်</a:t>
            </a:r>
            <a:r>
              <a:rPr sz="2400" u="sng" spc="-7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400" u="sng" spc="-3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1:</a:t>
            </a:r>
            <a:r>
              <a:rPr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	</a:t>
            </a:r>
            <a:r>
              <a:rPr lang="ksw-Mymr-001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ထံၣ်န့ၢ်တၢ်လီၤပျံၤအတၢ်ဂ့ၢ်တဖၣ် </a:t>
            </a:r>
            <a:endParaRPr sz="2400" dirty="0">
              <a:latin typeface="Calibri"/>
              <a:cs typeface="Calibri"/>
            </a:endParaRPr>
          </a:p>
          <a:p>
            <a:pPr marL="239395" marR="5080" indent="-227329">
              <a:lnSpc>
                <a:spcPct val="150000"/>
              </a:lnSpc>
              <a:buClr>
                <a:srgbClr val="003864"/>
              </a:buClr>
              <a:buFont typeface="Arial"/>
              <a:buChar char="•"/>
              <a:tabLst>
                <a:tab pos="240665" algn="l"/>
                <a:tab pos="1231265" algn="l"/>
              </a:tabLst>
            </a:pPr>
            <a:r>
              <a:rPr lang="ksw-Mymr-001" sz="24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ပတီၢ် </a:t>
            </a:r>
            <a:r>
              <a:rPr sz="24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2:</a:t>
            </a:r>
            <a:r>
              <a:rPr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	</a:t>
            </a:r>
            <a:r>
              <a:rPr lang="ksw-Mymr-001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ပာ်ဃုာ်ဒီးသိၣ်လိပှၤရဲၣ်ကျဲၤပၢ ဆှၢတၢ်ဒီးပှၤမၤတၢ်ဖိတဖၣ် 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3214128"/>
            <a:ext cx="4519930" cy="10746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5080" indent="-227329">
              <a:lnSpc>
                <a:spcPct val="150000"/>
              </a:lnSpc>
              <a:buClr>
                <a:srgbClr val="003864"/>
              </a:buClr>
              <a:buFont typeface="Arial"/>
              <a:buChar char="•"/>
              <a:tabLst>
                <a:tab pos="241300" algn="l"/>
                <a:tab pos="1231265" algn="l"/>
              </a:tabLst>
            </a:pPr>
            <a:r>
              <a:rPr lang="ksw-Mymr-001" sz="2400" u="sng" spc="-3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ပတီၢ် </a:t>
            </a:r>
            <a:r>
              <a:rPr sz="2400" u="sng" spc="-3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3:</a:t>
            </a:r>
            <a:r>
              <a:rPr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	</a:t>
            </a:r>
            <a:r>
              <a:rPr lang="ksw-Mymr-001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ထၢဖှိၣ်တၢ်အိၣ်ဆူၣ်အိၣ်ချ့ ဒီးကသံၣ်ကသီအတၢ်အုၣ်သး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6939" y="4198632"/>
            <a:ext cx="4739005" cy="16286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5080" indent="-227329">
              <a:lnSpc>
                <a:spcPct val="150000"/>
              </a:lnSpc>
              <a:buClr>
                <a:srgbClr val="003864"/>
              </a:buClr>
              <a:buFont typeface="Arial"/>
              <a:buChar char="•"/>
              <a:tabLst>
                <a:tab pos="241300" algn="l"/>
                <a:tab pos="1231900" algn="l"/>
              </a:tabLst>
            </a:pPr>
            <a:r>
              <a:rPr lang="ksw-Mymr-001" sz="2400" u="sng" spc="-6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ပတီၢ်</a:t>
            </a:r>
            <a:r>
              <a:rPr sz="2400" u="sng" spc="-6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sz="24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4:</a:t>
            </a:r>
            <a:r>
              <a:rPr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	</a:t>
            </a:r>
            <a:r>
              <a:rPr lang="ksw-Mymr-001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မၤလၢထီၣ်ပှဲၤထီၣ်န တၢ်ဖံးတၢ်မၤအခိၣ်အဃၢၤလၢအဂ့ၤဒီးအမုာ်အတၢ်ရဲၣ်တၢ်ကျဲၤ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50940" y="1508826"/>
            <a:ext cx="5788660" cy="10746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5080" indent="-227329">
              <a:lnSpc>
                <a:spcPct val="150000"/>
              </a:lnSpc>
              <a:buClr>
                <a:srgbClr val="003864"/>
              </a:buClr>
              <a:buFont typeface="Arial"/>
              <a:buChar char="•"/>
              <a:tabLst>
                <a:tab pos="241300" algn="l"/>
                <a:tab pos="1231900" algn="l"/>
              </a:tabLst>
            </a:pPr>
            <a:r>
              <a:rPr lang="ksw-Mymr-001" sz="2400" u="sng" spc="-6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ပတီၢ်</a:t>
            </a:r>
            <a:r>
              <a:rPr sz="2400" u="sng" spc="-6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 </a:t>
            </a:r>
            <a:r>
              <a:rPr sz="24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5:</a:t>
            </a:r>
            <a:r>
              <a:rPr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	</a:t>
            </a:r>
            <a:r>
              <a:rPr lang="ksw-Mymr-001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ပဲာ်ထံနီၤဖးနတၢ်ဖံးတၢ်မၤ အခိၣ်အဃၢၤလၢအဂ့ၤဒီးအမုာ်အတၢ်ရဲၣ်တၢ်ကျဲၤ 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50940" y="2792452"/>
            <a:ext cx="4940935" cy="21826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9395" marR="5080" indent="-227329">
              <a:lnSpc>
                <a:spcPct val="150000"/>
              </a:lnSpc>
              <a:buClr>
                <a:srgbClr val="003864"/>
              </a:buClr>
              <a:buFont typeface="Arial"/>
              <a:buChar char="•"/>
              <a:tabLst>
                <a:tab pos="240665" algn="l"/>
                <a:tab pos="1231900" algn="l"/>
              </a:tabLst>
            </a:pPr>
            <a:r>
              <a:rPr lang="ksw-Mymr-001" sz="2400" u="sng" spc="-6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ပတီၢ်</a:t>
            </a:r>
            <a:r>
              <a:rPr sz="2400" u="sng" spc="-6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 </a:t>
            </a:r>
            <a:r>
              <a:rPr sz="24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6:</a:t>
            </a:r>
            <a:r>
              <a:rPr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	</a:t>
            </a:r>
            <a:r>
              <a:rPr lang="ksw-Mymr-001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ဟ့ၣ်သဆၣ်ထီၣ်ပှၤမၤတၢ်ဖိ အတၢ်ဂ့ၤထီၣ်ခီဖျိတၢ်အိၣ်ဆူၣ်အိၣ်ချ့ အတၢ်ကွၢ်ထွဲအတၢ်ရဲၣ်ကျဲၤပၢဆှၢဒီးတၢ်ဟဲက့ၤကဒါဆူတၢ်မၤ 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34232" y="5034481"/>
            <a:ext cx="4840829" cy="16286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5080" indent="-227329">
              <a:lnSpc>
                <a:spcPct val="150000"/>
              </a:lnSpc>
              <a:buClr>
                <a:srgbClr val="003864"/>
              </a:buClr>
              <a:buFont typeface="Arial"/>
              <a:buChar char="•"/>
              <a:tabLst>
                <a:tab pos="241300" algn="l"/>
                <a:tab pos="1231900" algn="l"/>
              </a:tabLst>
            </a:pPr>
            <a:r>
              <a:rPr lang="ksw-Mymr-001" sz="2400" u="sng" spc="-6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8"/>
              </a:rPr>
              <a:t>ပတီၢ်</a:t>
            </a:r>
            <a:r>
              <a:rPr sz="2400" u="sng" spc="-6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8"/>
              </a:rPr>
              <a:t> </a:t>
            </a:r>
            <a:r>
              <a:rPr sz="24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8"/>
              </a:rPr>
              <a:t>7:</a:t>
            </a:r>
            <a:r>
              <a:rPr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8"/>
              </a:rPr>
              <a:t>	</a:t>
            </a:r>
            <a:r>
              <a:rPr lang="ksw-Mymr-001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8"/>
              </a:rPr>
              <a:t>ပၢၤဃာ်တၢ်ရဲၣ်ကျဲၤပၢ ဆှၢအတၢ်ဟ့ၣ်လီၤသးဒီးပှၤမၤတၢ်ဖိအတၢ်ပာ်ဃုာ်ပာ်ဂီၢ်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57322" y="6425628"/>
            <a:ext cx="6769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094522" y="6425628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Calibri"/>
                <a:cs typeface="Calibri"/>
              </a:rPr>
              <a:t>16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1567060"/>
          </a:xfrm>
          <a:prstGeom prst="rect">
            <a:avLst/>
          </a:prstGeom>
        </p:spPr>
        <p:txBody>
          <a:bodyPr vert="horz" wrap="square" lIns="0" tIns="454625" rIns="0" bIns="0" rtlCol="0">
            <a:spAutoFit/>
          </a:bodyPr>
          <a:lstStyle/>
          <a:p>
            <a:pPr marL="118745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0000"/>
                </a:solidFill>
              </a:rPr>
              <a:t>[</a:t>
            </a:r>
            <a:r>
              <a:rPr lang="ksw-Mymr-001" dirty="0">
                <a:solidFill>
                  <a:srgbClr val="000000"/>
                </a:solidFill>
              </a:rPr>
              <a:t>တၢ်မၤအလီၢ်တခါအံၤအ</a:t>
            </a:r>
            <a:r>
              <a:rPr spc="-10" dirty="0">
                <a:solidFill>
                  <a:srgbClr val="000000"/>
                </a:solidFill>
              </a:rPr>
              <a:t>]</a:t>
            </a:r>
            <a:r>
              <a:rPr spc="-114" dirty="0">
                <a:solidFill>
                  <a:srgbClr val="000000"/>
                </a:solidFill>
              </a:rPr>
              <a:t> </a:t>
            </a:r>
            <a:r>
              <a:rPr lang="ksw-Mymr-001" spc="-114" dirty="0">
                <a:solidFill>
                  <a:srgbClr val="000000"/>
                </a:solidFill>
              </a:rPr>
              <a:t>တၢ်မၤကဲထီၣ်တၢ်ဖံးတၢ်မၤအခိၣ် အဃၢၤလၢအဂ့ၤဒီးအမုာ်အတၢ်ရဲၣ်တၢ်ကျဲၤ</a:t>
            </a:r>
            <a:endParaRPr spc="-10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3599" y="1905000"/>
            <a:ext cx="10111105" cy="4591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50000"/>
              </a:lnSpc>
            </a:pPr>
            <a:r>
              <a:rPr sz="2000" dirty="0">
                <a:solidFill>
                  <a:schemeClr val="tx1"/>
                </a:solidFill>
                <a:latin typeface="Calibri"/>
                <a:cs typeface="Calibri"/>
              </a:rPr>
              <a:t>[</a:t>
            </a:r>
            <a:r>
              <a:rPr lang="ksw-Mymr-001" sz="2000" dirty="0">
                <a:solidFill>
                  <a:schemeClr val="tx1"/>
                </a:solidFill>
                <a:latin typeface="Calibri"/>
                <a:cs typeface="Calibri"/>
              </a:rPr>
              <a:t>ကွဲးရဲၣ်လီၤတၢ်လၢလာ်တခါစုာ်စုာ်လၢအဘၣ်ဃးဒီးမ့ၢ်တၢ်ဖံးတၢ်မၤအလီၢ်အခိၣ်အဃၢၤလၢအဂ့ၤဒီးအမုာ်အံၤမၤတၢ်ဒ်လဲၣ်တက့ၢ်</a:t>
            </a:r>
            <a:r>
              <a:rPr sz="2000" spc="-10" dirty="0">
                <a:solidFill>
                  <a:schemeClr val="tx1"/>
                </a:solidFill>
                <a:latin typeface="Calibri"/>
                <a:cs typeface="Calibri"/>
              </a:rPr>
              <a:t>.]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469265" indent="-456565">
              <a:lnSpc>
                <a:spcPct val="150000"/>
              </a:lnSpc>
              <a:buAutoNum type="arabicPeriod"/>
              <a:tabLst>
                <a:tab pos="469265" algn="l"/>
              </a:tabLst>
            </a:pPr>
            <a:r>
              <a:rPr lang="ksw-Mymr-001" sz="2000" dirty="0">
                <a:solidFill>
                  <a:schemeClr val="tx1"/>
                </a:solidFill>
                <a:latin typeface="Calibri"/>
                <a:cs typeface="Calibri"/>
              </a:rPr>
              <a:t>တၢ်သမံသမိးမၤကွၢ်တခါလၢတၢ်ကထံၣ်န့ၢ်ဒီးမၤစှၤလီၤနၢၣ်ဃံကွဲအတၢ်တဘၣ်လီၢ်ဘၣ် စးလၢတၢ်ဖံးတၢ်မၤအလီၢ်</a:t>
            </a:r>
          </a:p>
          <a:p>
            <a:pPr marL="469265" indent="-456565">
              <a:lnSpc>
                <a:spcPct val="150000"/>
              </a:lnSpc>
              <a:buAutoNum type="arabicPeriod"/>
              <a:tabLst>
                <a:tab pos="469265" algn="l"/>
              </a:tabLst>
            </a:pPr>
            <a:r>
              <a:rPr lang="my-MM" sz="2000" dirty="0">
                <a:solidFill>
                  <a:schemeClr val="tx1"/>
                </a:solidFill>
                <a:latin typeface="Calibri"/>
                <a:cs typeface="Calibri"/>
              </a:rPr>
              <a:t>တၢ်မၤလိအခီၣ်ထံးတဘျီဒီးတၢ်မၤလိလၢအလဲၤအသးဆူညါလၢအဘၣ်ထွဲဒီးပှၤမၤတၢ်ဖိလၢတၢ်မၤကဲထီၣ်တၢ်ဖံးတၢ်မၤအခိၣ်အဃၢၤလၢအဂ့ၤဒီးအမုာ်ဒီးအတၢ်န့ၢ်ဘျုးတဖၣ်,ပာ်ဃုာ်တၢ်အကါဒိၣ်လၢတၢ်ပာ်ဖျါထီၣ်တၢ်ဆါပနီၣ်ဘၣ်ထွဲဒီးနၢၣ်ဃံကွဲအတၢ်တဘၣ်လီၢ်ဘၣ်စးလၢအဆိအချ့အတၢ်ဂ့ၢ်တဖၣ်,</a:t>
            </a:r>
            <a:endParaRPr lang="ksw-Mymr-001" sz="2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469265" indent="-456565">
              <a:lnSpc>
                <a:spcPct val="150000"/>
              </a:lnSpc>
              <a:buAutoNum type="arabicPeriod"/>
              <a:tabLst>
                <a:tab pos="469265" algn="l"/>
              </a:tabLst>
            </a:pPr>
            <a:r>
              <a:rPr lang="my-MM" sz="2000" dirty="0">
                <a:solidFill>
                  <a:schemeClr val="tx1"/>
                </a:solidFill>
                <a:latin typeface="Calibri"/>
                <a:cs typeface="Calibri"/>
              </a:rPr>
              <a:t>ကျိၤကွာ်တခါလၢတၢ်ကမၤလီၤတံၢ်တၢ်ပာ်ဖျါဆိနၢၣ်ဃံကွဲအတၢ်တဘၣ်လီၢ်ဘၣ်စးလၢတၢ် ကဒီသဒၢမ့တမ့ၢ်မၤစှၤလီၤတၢ်ဆါပနီၣ်အတၢ်ဂုာ်ထီၣ်ပသီထီၣ်ဆူညါ,တၢ်ဘၣ်ဒိ</a:t>
            </a:r>
            <a:r>
              <a:rPr lang="ksw-Mymr-001" sz="200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my-MM" sz="2000" dirty="0">
                <a:solidFill>
                  <a:schemeClr val="tx1"/>
                </a:solidFill>
                <a:latin typeface="Calibri"/>
                <a:cs typeface="Calibri"/>
              </a:rPr>
              <a:t>ဘၣ်ထံးအဒိၣ်အမုၢ်အတၢ်ဒိၣ်ထီၣ်ထီထီၣ်ဒီးတၢ်ဃ့ကဒါစ့လၢတၢ်ဖံးတမၤဘၣ်တၢ်အဃိ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1567060"/>
          </a:xfrm>
          <a:prstGeom prst="rect">
            <a:avLst/>
          </a:prstGeom>
        </p:spPr>
        <p:txBody>
          <a:bodyPr vert="horz" wrap="square" lIns="0" tIns="454625" rIns="0" bIns="0" rtlCol="0">
            <a:spAutoFit/>
          </a:bodyPr>
          <a:lstStyle/>
          <a:p>
            <a:pPr marL="118745">
              <a:lnSpc>
                <a:spcPct val="100000"/>
              </a:lnSpc>
              <a:spcBef>
                <a:spcPts val="100"/>
              </a:spcBef>
            </a:pPr>
            <a:r>
              <a:rPr lang="my-MM" dirty="0">
                <a:solidFill>
                  <a:srgbClr val="000000"/>
                </a:solidFill>
              </a:rPr>
              <a:t>တၢ်မၤအလီၢ်တခါအံၤအ</a:t>
            </a:r>
            <a:r>
              <a:rPr lang="my-MM" spc="-10" dirty="0">
                <a:solidFill>
                  <a:srgbClr val="000000"/>
                </a:solidFill>
              </a:rPr>
              <a:t>]</a:t>
            </a:r>
            <a:r>
              <a:rPr lang="my-MM" spc="-114" dirty="0">
                <a:solidFill>
                  <a:srgbClr val="000000"/>
                </a:solidFill>
              </a:rPr>
              <a:t> တၢ်မၤကဲထီၣ်တၢ်ဖံးတၢ်မၤအခိၣ် အဃၢၤလၢအဂ့ၤဒီးအမုာ်အတၢ်ရဲၣ်တၢ်ကျဲၤ</a:t>
            </a:r>
            <a:r>
              <a:rPr lang="ksw-Mymr-001" spc="-114" dirty="0">
                <a:solidFill>
                  <a:srgbClr val="000000"/>
                </a:solidFill>
              </a:rPr>
              <a:t>, လဲၤဆူညါ</a:t>
            </a:r>
            <a:endParaRPr spc="-10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3429" y="1676400"/>
            <a:ext cx="10172700" cy="5052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50000"/>
              </a:lnSpc>
            </a:pPr>
            <a:r>
              <a:rPr lang="my-MM" sz="2000" dirty="0">
                <a:solidFill>
                  <a:schemeClr val="tx1"/>
                </a:solidFill>
                <a:latin typeface="Calibri"/>
                <a:cs typeface="Calibri"/>
              </a:rPr>
              <a:t>[ကွဲးရဲၣ်လီၤတၢ်လၢလာ်တခါစုာ်စုာ်လၢအဘၣ်ဃးဒီးမ့ၢ်တၢ်ဖံးတၢ်မၤအလီၢ်အခိၣ်အဃၢၤလၢအဂ့ၤဒီးအမုာ်အံၤမၤတၢ်ဒ်လဲၣ်တက့ၢ်</a:t>
            </a:r>
            <a:r>
              <a:rPr lang="my-MM" sz="2000" spc="-10" dirty="0">
                <a:solidFill>
                  <a:schemeClr val="tx1"/>
                </a:solidFill>
                <a:latin typeface="Calibri"/>
                <a:cs typeface="Calibri"/>
              </a:rPr>
              <a:t>.]</a:t>
            </a:r>
            <a:endParaRPr lang="my-MM" sz="2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548640" marR="727075" indent="-457200">
              <a:lnSpc>
                <a:spcPct val="150000"/>
              </a:lnSpc>
              <a:buFontTx/>
              <a:buAutoNum type="arabicPeriod" startAt="4"/>
              <a:tabLst>
                <a:tab pos="548640" algn="l"/>
              </a:tabLst>
            </a:pPr>
            <a:r>
              <a:rPr lang="ksw-Mymr-001" sz="2000" dirty="0">
                <a:solidFill>
                  <a:schemeClr val="tx1"/>
                </a:solidFill>
                <a:latin typeface="Calibri"/>
                <a:cs typeface="Calibri"/>
              </a:rPr>
              <a:t>ကျိၤကွာ်တခါလၢပှၤမၤတၢ်ဖိအဂီၢ်လၢတၢ်ကဟ့ၣ်တၢ်အစၢလၢအကဲထီၣ်သ့လၢဘၣ်သ့ၣ်သ့ၣ်တၢ်မၤလၢထီၣ်ပှဲၤထီၣ်လၢတၢ်ကမၤစှၤလီၤ,ဖီၣ်ဂၢၢ်မ့တမ့ၢ်မၤဟါမၢ်ကွံာ်တၢ်ဖံးတၢ်မၤအလီၢ်နၢၣ်ဃံကွဲအတၢ်တဘၣ်လီၢ်ဘၣ်စးန့ၣ်လီၤ, </a:t>
            </a:r>
          </a:p>
          <a:p>
            <a:pPr marL="548640" indent="-457200">
              <a:lnSpc>
                <a:spcPct val="150000"/>
              </a:lnSpc>
              <a:buFontTx/>
              <a:buAutoNum type="arabicPeriod" startAt="4"/>
              <a:tabLst>
                <a:tab pos="548640" algn="l"/>
              </a:tabLst>
            </a:pPr>
            <a:r>
              <a:rPr lang="ksw-Mymr-001" sz="2000" spc="-10" dirty="0">
                <a:solidFill>
                  <a:schemeClr val="tx1"/>
                </a:solidFill>
                <a:latin typeface="Calibri"/>
                <a:cs typeface="Calibri"/>
              </a:rPr>
              <a:t>ကျိၤကွာ်လၢတၢ်ကမၤလီၤတံၢ်လၢတၢ်မၤအလီၢ်အကျဲန့ၣ်တၢ်ဘှီဘၣ်မၤဘၣ်မၤဂ့ၤထီၣ်ဒီးတၢ်သူၣ်ထီၣ်အဒိၣ်အမုၢ်အတၢ်တိာ်ကျဲၤတဖၣ်န့ၣ်ဘၣ်လိာ်အသးဒီးတၢ်ရဲၣ်တၢ်ကျဲၤအဖီတၢၣ်တဖၣ်,ဒီး</a:t>
            </a:r>
          </a:p>
          <a:p>
            <a:pPr marL="548640" indent="-457200">
              <a:lnSpc>
                <a:spcPct val="150000"/>
              </a:lnSpc>
              <a:buFontTx/>
              <a:buAutoNum type="arabicPeriod" startAt="6"/>
              <a:tabLst>
                <a:tab pos="548640" algn="l"/>
              </a:tabLst>
            </a:pPr>
            <a:r>
              <a:rPr lang="my-MM" sz="2000" spc="-10" dirty="0">
                <a:solidFill>
                  <a:schemeClr val="tx1"/>
                </a:solidFill>
                <a:latin typeface="Calibri"/>
                <a:cs typeface="Calibri"/>
              </a:rPr>
              <a:t>တနံၣ်တဘျီတၢ်ပဲာ်ထံနီၤဖးသမံသမိးတၢ်လၢအဘၣ်ထွဲဒီးတၢ်မၤကဲထီၣ်တၢ်ဖံးတၢ်မၤအခိၣ်အဃၢၤလၢအဂ့ၤဒီးအမုာ်အတၢ်ရဲၣ်တၢ်ကျဲၤဒီးတဘျီလၢ်လၢ်ဖဲတၢ်ဆီတလဲလၢတၢ်ဖံးတၢ်မၤအကျိၤအကွာ်မ့ၢ်ကဲထီၣ်အသးအခါန့ၣ်လီၤ.</a:t>
            </a:r>
            <a:endParaRPr lang="my-MM" sz="2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548640" indent="-457200">
              <a:lnSpc>
                <a:spcPct val="150000"/>
              </a:lnSpc>
              <a:buAutoNum type="arabicPeriod" startAt="7"/>
              <a:tabLst>
                <a:tab pos="548640" algn="l"/>
              </a:tabLst>
            </a:pPr>
            <a:r>
              <a:rPr lang="ksw-Mymr-001" sz="2000" dirty="0">
                <a:solidFill>
                  <a:schemeClr val="tx1"/>
                </a:solidFill>
                <a:latin typeface="Calibri"/>
                <a:cs typeface="Calibri"/>
              </a:rPr>
              <a:t>မ့ၢ်တၢ်ကမၤန့ၢ်သူတၢ်ဖံးတၢ်မၤအလီၢ်အခိၣ်အဃၢၤလၢအဂ့ၤဒီးအမုာ်အတၢ်ရဲၣ်တၢ်ကျဲၤ ဒ်လဲၣ်န့ၣ်လီၤ</a:t>
            </a:r>
            <a:endParaRPr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dirty="0"/>
              <a:t>တၢ်အိၣ်ဆူၣ်အိၣ်ချ့တၢ်ကွၢ်ထွဲ</a:t>
            </a:r>
            <a:r>
              <a:rPr spc="-75" dirty="0"/>
              <a:t> </a:t>
            </a:r>
            <a:r>
              <a:rPr dirty="0"/>
              <a:t>–</a:t>
            </a:r>
            <a:r>
              <a:rPr spc="-45" dirty="0"/>
              <a:t> </a:t>
            </a:r>
            <a:r>
              <a:rPr dirty="0"/>
              <a:t>NAICS</a:t>
            </a:r>
            <a:r>
              <a:rPr lang="ksw-Mymr-001" dirty="0"/>
              <a:t> အတၢ်ဘျၢတဖၣ်</a:t>
            </a: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240"/>
              </a:lnSpc>
            </a:pPr>
            <a:fld id="{81D60167-4931-47E6-BA6A-407CBD079E47}" type="slidenum">
              <a:rPr spc="-25" dirty="0"/>
              <a:t>19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838833"/>
            <a:ext cx="10040620" cy="38446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1100455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sz="2400" dirty="0">
                <a:solidFill>
                  <a:srgbClr val="003864"/>
                </a:solidFill>
                <a:latin typeface="Calibri"/>
                <a:cs typeface="Calibri"/>
              </a:rPr>
              <a:t>လၢတၢ်အိၣ်ဆူၣ်အိၣ်ချ့အတၢ်ကွၢ်ထွဲအလီၢ်တဖၣ်အဂီၢ်, တၢ်ဟံးဖီၣ်မၤစၢၤပှၤ ဆါပှဲၤတၢ်ပူၤဖျဲးမ့ၢ်တၢ်လီၤပျံၤအခိၣ်သ့ၣ်တခါလၢနၢၣ်ဃံကွဲအတၢ်ဘၣ်ဒိဘၣ်ထံးတဖၣ်ဒီးတၢ်ဆူးတၢ်ဆါတဖၣ်အဂီၢ်လီၤ. တၢ်လိၣ်ဘၣ်အီၤ လၢတၢ်ဟံးဖီၣ်မၤစၢၤပှၤဆါပှဲၤတၢ်ပူၤဖျဲးန့ၣ်အိၣ်၀ဲဒၣ်လၢ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Minn.</a:t>
            </a:r>
            <a:r>
              <a:rPr sz="2400" spc="-8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Stat.</a:t>
            </a:r>
            <a:r>
              <a:rPr sz="2400" spc="-9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182.6553</a:t>
            </a:r>
            <a:r>
              <a:rPr lang="ksw-Mymr-001" sz="2400" spc="-10" dirty="0">
                <a:solidFill>
                  <a:srgbClr val="003864"/>
                </a:solidFill>
                <a:latin typeface="Calibri"/>
                <a:cs typeface="Calibri"/>
              </a:rPr>
              <a:t> အပူၤလီၤ.</a:t>
            </a:r>
            <a:endParaRPr sz="24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  <a:tab pos="6114415" algn="l"/>
              </a:tabLst>
            </a:pPr>
            <a:r>
              <a:rPr lang="ksw-Mymr-001" sz="2400" dirty="0">
                <a:solidFill>
                  <a:srgbClr val="003864"/>
                </a:solidFill>
                <a:latin typeface="Calibri"/>
                <a:cs typeface="Calibri"/>
              </a:rPr>
              <a:t>လၢတၢ်ဂ့ၢ်တၢ်ကျိၤဆူညါအဂီၢ်, လဲၤအိၣ်သကိးဘၣ်</a:t>
            </a:r>
            <a:r>
              <a:rPr sz="2400" spc="-4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MNOSHA</a:t>
            </a:r>
            <a:r>
              <a:rPr sz="2400" u="sng" spc="-5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4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WSC:</a:t>
            </a:r>
            <a:r>
              <a:rPr lang="en-US" sz="24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lang="ksw-Mymr-001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တၢ်ဟံးဖီၣ်မၤစၢၤပှၤဆါပှဲၤတၢ်ပူၤဖျဲး (</a:t>
            </a:r>
            <a:r>
              <a:rPr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Safe</a:t>
            </a:r>
            <a:r>
              <a:rPr sz="2400" u="sng" spc="-4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24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patient-</a:t>
            </a:r>
            <a:r>
              <a:rPr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handling</a:t>
            </a:r>
            <a:r>
              <a:rPr lang="ksw-Mymr-001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) </a:t>
            </a:r>
            <a:r>
              <a:rPr lang="ksw-Mymr-001" sz="2400" spc="-10" dirty="0">
                <a:solidFill>
                  <a:srgbClr val="003864"/>
                </a:solidFill>
                <a:latin typeface="Calibri"/>
                <a:cs typeface="Calibri"/>
              </a:rPr>
              <a:t>အပှာ်ယဲၤဘျးစဲတက့ၢ်.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3108" y="5724144"/>
            <a:ext cx="3183635" cy="928115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0" y="4773167"/>
            <a:ext cx="12192000" cy="2085339"/>
            <a:chOff x="0" y="4773167"/>
            <a:chExt cx="12192000" cy="2085339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42576" y="5957315"/>
              <a:ext cx="1869947" cy="63093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4773167"/>
              <a:ext cx="12192000" cy="2085339"/>
            </a:xfrm>
            <a:custGeom>
              <a:avLst/>
              <a:gdLst/>
              <a:ahLst/>
              <a:cxnLst/>
              <a:rect l="l" t="t" r="r" b="b"/>
              <a:pathLst>
                <a:path w="12192000" h="2085340">
                  <a:moveTo>
                    <a:pt x="12192000" y="0"/>
                  </a:moveTo>
                  <a:lnTo>
                    <a:pt x="0" y="0"/>
                  </a:lnTo>
                  <a:lnTo>
                    <a:pt x="0" y="2084831"/>
                  </a:lnTo>
                  <a:lnTo>
                    <a:pt x="12192000" y="208483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0" y="3649"/>
            <a:ext cx="12192000" cy="4773295"/>
            <a:chOff x="0" y="0"/>
            <a:chExt cx="12192000" cy="4773295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0"/>
              <a:ext cx="12192000" cy="369882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0" y="3477767"/>
              <a:ext cx="12192000" cy="1295400"/>
            </a:xfrm>
            <a:custGeom>
              <a:avLst/>
              <a:gdLst/>
              <a:ahLst/>
              <a:cxnLst/>
              <a:rect l="l" t="t" r="r" b="b"/>
              <a:pathLst>
                <a:path w="12192000" h="1295400">
                  <a:moveTo>
                    <a:pt x="12192000" y="0"/>
                  </a:moveTo>
                  <a:lnTo>
                    <a:pt x="0" y="0"/>
                  </a:lnTo>
                  <a:lnTo>
                    <a:pt x="0" y="1295399"/>
                  </a:lnTo>
                  <a:lnTo>
                    <a:pt x="12192000" y="12953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38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83108" y="5724144"/>
            <a:ext cx="3183635" cy="928115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942576" y="5957315"/>
            <a:ext cx="1869947" cy="630935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1127728" y="3782019"/>
            <a:ext cx="993648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r>
              <a:rPr sz="24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ksw-Mymr-001" sz="2400" spc="-95" dirty="0">
                <a:solidFill>
                  <a:srgbClr val="FFFFFF"/>
                </a:solidFill>
                <a:latin typeface="Calibri"/>
                <a:cs typeface="Calibri"/>
              </a:rPr>
              <a:t>မံၣ်နံၣ်စိထၣ် </a:t>
            </a:r>
            <a:r>
              <a:rPr lang="en-AU" sz="2400" dirty="0">
                <a:solidFill>
                  <a:srgbClr val="FFFFFF"/>
                </a:solidFill>
                <a:latin typeface="Calibri"/>
                <a:cs typeface="Calibri"/>
              </a:rPr>
              <a:t>OSHA </a:t>
            </a:r>
            <a:r>
              <a:rPr lang="ksw-Mymr-001" sz="2400" dirty="0">
                <a:solidFill>
                  <a:schemeClr val="bg1"/>
                </a:solidFill>
                <a:latin typeface="+mn-lt"/>
              </a:rPr>
              <a:t>တၢ်မၤကဲထီၣ်တၢ်ဖံးတၢ်မၤအခိၣ်အဃၢၤလၢအဂ့ၤဒီးအမုာ် ပှၤမၤတၢ်ဖိအတၢ်သိၣ်လိ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 </a:t>
            </a:r>
            <a:r>
              <a:rPr lang="ksw-Mymr-001" sz="2400" dirty="0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lang="en-AU" sz="2400" dirty="0">
                <a:solidFill>
                  <a:srgbClr val="FFFFFF"/>
                </a:solidFill>
                <a:latin typeface="Calibri"/>
                <a:cs typeface="Calibri"/>
              </a:rPr>
              <a:t>Minnesota</a:t>
            </a:r>
            <a:r>
              <a:rPr sz="2400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OSHA</a:t>
            </a:r>
            <a:r>
              <a:rPr sz="2400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ergonomics</a:t>
            </a:r>
            <a:r>
              <a:rPr sz="2400" spc="-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employee</a:t>
            </a:r>
            <a:r>
              <a:rPr sz="2400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training</a:t>
            </a:r>
            <a:r>
              <a:rPr lang="ksw-Mymr-001" sz="2400" spc="-10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dirty="0"/>
              <a:t>တၢ်ပာ်ဖျါထီၣ်တၢ်ဘၣ်ဒိဘၣ်ထံးဒီးတၢ်လီၤပျံၤအဂၤတဖၣ်</a:t>
            </a: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240"/>
              </a:lnSpc>
            </a:pPr>
            <a:fld id="{81D60167-4931-47E6-BA6A-407CBD079E47}" type="slidenum">
              <a:rPr spc="-25" dirty="0"/>
              <a:t>20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810259" y="1447800"/>
            <a:ext cx="10713085" cy="5287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0">
              <a:lnSpc>
                <a:spcPct val="150000"/>
              </a:lnSpc>
            </a:pPr>
            <a:r>
              <a:rPr lang="ksw-Mymr-001" sz="1600" spc="-10" dirty="0">
                <a:solidFill>
                  <a:srgbClr val="003864"/>
                </a:solidFill>
                <a:latin typeface="Calibri"/>
                <a:cs typeface="Calibri"/>
              </a:rPr>
              <a:t>တၢ်ပာ်ဖျါထီၣ်တၢ်ဘၣ်ဒိဘၣ်ထံးအလၢအပှဲၤမ့ၢ်တၢ်အကါဒိၣ်လၢတၢ်ဖံးတၢ်မၤအခိၣ်ဃၢၤလၢအဂ့ၤဒီးအမုာ်အတၢ်မၤအကျိၤအကျဲလၢအတုၤထီၣ်ထီၣ်ဘးန့ၣ်လီၤ. တၢ်ထဲးဂံၢ်ထဲးဘါတခါအံၤ အ ဖီတၢၣ်မ့ၢ်တၢ်ကသံသမိး,ဃုထံၣ်သ့ၣ်ညါဒီးကူစါနၢၣ်ဃံကွဲအတၢ်တဘၣ်လီၢ်ဘၣ်စးမူာ်မူာ်နီၢ် နီၢ်န့ၣ်လီၤ. တၢ်ပာ်ဖျါ,တၢ်ဃုထံၣ်သ့ၣ်ညါဒီးတၢ်နုာ်လီၤကျဲၤဘၣ်ဆိတၢ်မၤစှၤလီၤတၢ်ဘၣ်ဒိ အဒိၣ် အမုၢ်,မၤဂ့ၤထီၣ်တၢ်တုၤလီၤတီၤလီၤလၢတၢ်ကူစါ,မၤစှၤလီၤတၢ်အိၣ်သးလၢအမ့ၢ်သးနီၢ်ခိတဆူၣ်တချ့တလၢတပှဲၤမ့တမ့ၢ်တၢ်ဘၣ်ဒိဘၣ်ထံးလၢအအိၣ်တ့ၢ်လီၤစိၤဒီးမၤစှၤလီၤပှၤမၤတၢ်ဖိအတၢ်ဃ့အီၣ်လိးတဖၣ်န့ၣ်လီၤ. တၢ်အံၤကပျဲပှၤမၤတၢ်ဖိကထံၣ်သ့ၣ်ညါတၢ်ဖံးတၢ်မၤအလီၢ်တဖၣ်မ့တ မ့ၢ်မူဒါတၢ်ဖံးတၢ်မၤလီၤဆီဖဲတၢ်ဘၣ်ဒိဘၣ်ထံးညီနုၢ်ကဲထီၣ်အလီၢ်မ့တမ့ၢ်ဖဲအဘၣ်ဒိဘၣ်ထံးနးအခါန့ၣ်လီၤ. </a:t>
            </a:r>
          </a:p>
          <a:p>
            <a:pPr marL="12700" marR="63500">
              <a:lnSpc>
                <a:spcPct val="150000"/>
              </a:lnSpc>
            </a:pPr>
            <a:endParaRPr lang="en-US" sz="1600" spc="-10" dirty="0">
              <a:solidFill>
                <a:srgbClr val="003864"/>
              </a:solidFill>
              <a:latin typeface="Calibri"/>
              <a:cs typeface="Calibri"/>
            </a:endParaRPr>
          </a:p>
          <a:p>
            <a:pPr marL="12700" marR="63500">
              <a:lnSpc>
                <a:spcPct val="150000"/>
              </a:lnSpc>
            </a:pPr>
            <a:r>
              <a:rPr lang="ksw-Mymr-001" sz="1600" spc="-10" dirty="0">
                <a:solidFill>
                  <a:srgbClr val="003864"/>
                </a:solidFill>
                <a:latin typeface="Calibri"/>
                <a:cs typeface="Calibri"/>
              </a:rPr>
              <a:t>တၢ်ဂ့ၢ်တၢ်ကျိၤတခါအံၤမၤစၢၤနဲၣ်၀ဲဒၣ်တၢ်ဟူးတၢ်ဂဲၤလၢအဘၣ်ထွဲဒီးတၢ်ဖံးတၢ်မၤအခိၣ်ဃၢၤလၢ အဂ့ၤဒီးမုာ်အကရူၢ်,ဒ်န့ၣ်အသိးကနဲၣ်ပှၤဟ့ၣ်တၢ်ကွၢ်ထွဲကဟုကယာ်တၢ်တဖၣ်လၢအတၢ်မၤတၢ် ဆၢတဲာ်ဘၣ်ဃးတၢ်ဟဲက့ၤဆူတၢ်မၤဒီးမူဒါတၢ်ဖံးတၢ်မၤလၢအဖှံတဖၣ်န့ၣ်လီၤ. </a:t>
            </a:r>
          </a:p>
          <a:p>
            <a:pPr marL="12700" marR="63500">
              <a:lnSpc>
                <a:spcPct val="150000"/>
              </a:lnSpc>
            </a:pPr>
            <a:endParaRPr lang="en-US" sz="1600" spc="-10" dirty="0">
              <a:solidFill>
                <a:srgbClr val="003864"/>
              </a:solidFill>
              <a:latin typeface="Calibri"/>
              <a:cs typeface="Calibri"/>
            </a:endParaRPr>
          </a:p>
          <a:p>
            <a:pPr marL="12700" marR="63500">
              <a:lnSpc>
                <a:spcPct val="150000"/>
              </a:lnSpc>
            </a:pPr>
            <a:r>
              <a:rPr lang="ksw-Mymr-001" sz="1600" spc="-10" dirty="0">
                <a:solidFill>
                  <a:srgbClr val="003864"/>
                </a:solidFill>
                <a:latin typeface="Calibri"/>
                <a:cs typeface="Calibri"/>
              </a:rPr>
              <a:t>ကီၢ်စၢဖှိၣ်</a:t>
            </a:r>
            <a:r>
              <a:rPr sz="1600" spc="-6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600" spc="-30" dirty="0">
                <a:solidFill>
                  <a:srgbClr val="003864"/>
                </a:solidFill>
                <a:latin typeface="Calibri"/>
                <a:cs typeface="Calibri"/>
              </a:rPr>
              <a:t>OSHA</a:t>
            </a:r>
            <a:r>
              <a:rPr lang="ksw-Mymr-001" sz="1600" spc="-30" dirty="0">
                <a:solidFill>
                  <a:srgbClr val="003864"/>
                </a:solidFill>
                <a:latin typeface="Calibri"/>
                <a:cs typeface="Calibri"/>
              </a:rPr>
              <a:t> အတၢ်ဘၣ်ဒိဘၣ်ထံးဒီးတၢ်ဆူးတၢ်ဆါအတၢ်မၤနီၣ်မၤဃါဒီးတၢ်ပာ်ဖျါအတၢ်ဘျၢ </a:t>
            </a:r>
            <a:r>
              <a:rPr sz="1600" dirty="0">
                <a:solidFill>
                  <a:srgbClr val="003864"/>
                </a:solidFill>
                <a:latin typeface="Calibri"/>
                <a:cs typeface="Calibri"/>
              </a:rPr>
              <a:t>(</a:t>
            </a:r>
            <a:r>
              <a:rPr sz="16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29</a:t>
            </a:r>
            <a:r>
              <a:rPr sz="1600" u="sng" spc="-6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CFR</a:t>
            </a:r>
            <a:r>
              <a:rPr sz="1600" u="sng" spc="-7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Part</a:t>
            </a:r>
            <a:r>
              <a:rPr sz="1600" u="sng" spc="-6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1904</a:t>
            </a:r>
            <a:r>
              <a:rPr sz="1600" spc="-10" dirty="0">
                <a:solidFill>
                  <a:srgbClr val="003864"/>
                </a:solidFill>
                <a:latin typeface="Calibri"/>
                <a:cs typeface="Calibri"/>
              </a:rPr>
              <a:t>) </a:t>
            </a:r>
            <a:r>
              <a:rPr lang="ksw-Mymr-001" sz="1600" spc="-10" dirty="0">
                <a:solidFill>
                  <a:srgbClr val="003864"/>
                </a:solidFill>
                <a:latin typeface="Calibri"/>
                <a:cs typeface="Calibri"/>
              </a:rPr>
              <a:t>လိၣ်ဘၣ်၀ဲတၢ်မၤကစၢ်တဖၣ်လၢကမၤနီၣ်မၤဃါဒီးပာ်ဖျါထီၣ်တၢ်သံတၢ်ပှၢ်, တၢ်ဘၣ်ဒိဘၣ်ထံးဒီးတၢ်ဆူးတၢ်ဆါလၢအဘၣ်ထွဲဒီးတၢ်ဖံးတၢ်မၤန့ၣ်လီၤ. </a:t>
            </a:r>
            <a:endParaRPr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dirty="0"/>
              <a:t>တၢ်ပာ်ဖျါထီၣ်တၢ်အပနီၣ်တဖၣ်,</a:t>
            </a:r>
            <a:r>
              <a:rPr lang="en-AU" spc="-20" dirty="0"/>
              <a:t> MSDs </a:t>
            </a:r>
            <a:r>
              <a:rPr lang="ksw-Mymr-001" spc="-20" dirty="0"/>
              <a:t>အပနီၣ်တဖၣ်</a:t>
            </a:r>
            <a:endParaRPr spc="-20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718252"/>
            <a:ext cx="10170160" cy="41293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50000"/>
              </a:lnSpc>
            </a:pPr>
            <a:r>
              <a:rPr lang="ksw-Mymr-001" sz="2000" spc="-10" dirty="0">
                <a:solidFill>
                  <a:srgbClr val="003864"/>
                </a:solidFill>
                <a:latin typeface="Calibri"/>
                <a:cs typeface="Calibri"/>
              </a:rPr>
              <a:t>ဟ့ၣ်သဆၣ်ထီၣ်ဒီးသူတၢ်ပာ်ဖျါဘၣ်ဃးနၢၣ်ဃံကွဲအတၢ်တဘၣ်လီၢ်ဘၣ်စး</a:t>
            </a:r>
            <a:r>
              <a:rPr sz="2000" spc="-1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(MSD)</a:t>
            </a:r>
            <a:r>
              <a:rPr sz="2000" spc="-6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000" spc="-65" dirty="0">
                <a:solidFill>
                  <a:srgbClr val="003864"/>
                </a:solidFill>
                <a:latin typeface="Calibri"/>
                <a:cs typeface="Calibri"/>
              </a:rPr>
              <a:t>အပနီၣ်တဖၣ်-</a:t>
            </a:r>
            <a:endParaRPr lang="en-US" sz="2000" spc="-65" dirty="0">
              <a:solidFill>
                <a:srgbClr val="003864"/>
              </a:solidFill>
              <a:latin typeface="Calibri"/>
              <a:cs typeface="Calibri"/>
            </a:endParaRPr>
          </a:p>
          <a:p>
            <a:pPr marL="12700">
              <a:lnSpc>
                <a:spcPct val="150000"/>
              </a:lnSpc>
            </a:pPr>
            <a:endParaRPr lang="ksw-Mymr-001" sz="2000" spc="-65" dirty="0">
              <a:solidFill>
                <a:srgbClr val="003864"/>
              </a:solidFill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000" spc="-10" dirty="0">
                <a:solidFill>
                  <a:srgbClr val="003864"/>
                </a:solidFill>
                <a:latin typeface="Calibri"/>
                <a:cs typeface="Calibri"/>
              </a:rPr>
              <a:t>မၤဆူၣ်ထီၣ်ပှၤမၤတၢ်ဖိအတၢ်သိၣ်လိဘၣ်ဃးတၢ်ကွၢ်နီၣ် </a:t>
            </a:r>
            <a:r>
              <a:rPr lang="en-AU" sz="2000" dirty="0">
                <a:solidFill>
                  <a:srgbClr val="003864"/>
                </a:solidFill>
                <a:latin typeface="Calibri"/>
                <a:cs typeface="Calibri"/>
              </a:rPr>
              <a:t>MSD </a:t>
            </a: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 အပနီၣ်တဖၣ်, </a:t>
            </a: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ဟ့ၣ်သဆၣ်ထီၣ်တၢ်ပာ်ဖျါထီၣ် </a:t>
            </a:r>
            <a:r>
              <a:rPr lang="en-AU" sz="2000" dirty="0">
                <a:solidFill>
                  <a:srgbClr val="003864"/>
                </a:solidFill>
                <a:latin typeface="Calibri"/>
                <a:cs typeface="Calibri"/>
              </a:rPr>
              <a:t>MSD</a:t>
            </a:r>
            <a:r>
              <a:rPr lang="en-AU" sz="2000" spc="-6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000" spc="-65" dirty="0">
                <a:solidFill>
                  <a:srgbClr val="003864"/>
                </a:solidFill>
                <a:latin typeface="Calibri"/>
                <a:cs typeface="Calibri"/>
              </a:rPr>
              <a:t>အပနီၣ်တဖၣ်လၢအဆိ,</a:t>
            </a:r>
            <a:endParaRPr lang="en-GB" sz="2000" dirty="0">
              <a:latin typeface="Calibri"/>
              <a:cs typeface="Calibri"/>
            </a:endParaRPr>
          </a:p>
          <a:p>
            <a:pPr marL="240029" marR="387985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ပျဲကသံၣ်ကသီအတၢ်သမံသမိးလၢတၢ်ကထံၣ်န့ၢ်,ကူစါဒီးလူၤပိာ်ထွဲတၢ်ကွၢ်ထွဲအဂီၢ် တဘျီဃီ,</a:t>
            </a:r>
            <a:endParaRPr lang="en-GB" sz="2000" dirty="0">
              <a:latin typeface="Calibri"/>
              <a:cs typeface="Calibri"/>
            </a:endParaRPr>
          </a:p>
          <a:p>
            <a:pPr marL="240029" marR="883285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မၤစှၤလီၤတၢ်ဘၣ်ဒိဘၣ်ထံးအတၢ်နး,ပှၤမၤတၢ်ဖိအစ့အီၣ်လိးအတၢ်ဃ့ထီၣ်အနီၢ်ဂံၢ်ဒီးတၢ်အလဲဘၣ်ထွဲဘၣ်ဃးတဖၣ်ဒီးတၢ်အိၣ်သးလၢသးနီၢ်ခိတဆူၣ်တချ့တလၢတပှဲၤလီၤစိၤ,</a:t>
            </a:r>
            <a:endParaRPr lang="en-GB" sz="2000" dirty="0">
              <a:latin typeface="Calibri"/>
              <a:cs typeface="Calibri"/>
            </a:endParaRPr>
          </a:p>
          <a:p>
            <a:pPr marL="239395" marR="5080" indent="-227329">
              <a:lnSpc>
                <a:spcPct val="150000"/>
              </a:lnSpc>
              <a:buFont typeface="Arial"/>
              <a:buChar char="•"/>
              <a:tabLst>
                <a:tab pos="240665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ဟ့ၣ်တၢ်နဲၣ်ကျဲဘၣ်ဃးတၢ်က့ၤကဒါဆူတၢ်မၤဒီးတၢ်ဖံးတၢ်မၤအတၢ်ဆီလီၤပာ်လီၤအတၢ် ဖီၣ်ဃံးတဖၣ်ဖဲတၢ်ဘျါက့ၤအကျိၤအကျဲအဆၢကတီၢ်, 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17715"/>
            <a:ext cx="1135380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dirty="0"/>
              <a:t>တၢ်ပာ်ဖျါထီၣ်တၢ်အပနီၣ်တဖၣ်,</a:t>
            </a:r>
            <a:r>
              <a:rPr lang="en-AU" spc="-20" dirty="0"/>
              <a:t> MSDs </a:t>
            </a:r>
            <a:r>
              <a:rPr lang="ksw-Mymr-001" spc="-20" dirty="0"/>
              <a:t>အပနီၣ်တဖၣ်, လဲၤဆူညါ</a:t>
            </a:r>
            <a:endParaRPr lang="en-GB"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838833"/>
            <a:ext cx="7560945" cy="27366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400" dirty="0">
                <a:solidFill>
                  <a:srgbClr val="003864"/>
                </a:solidFill>
                <a:latin typeface="Calibri"/>
                <a:cs typeface="Calibri"/>
              </a:rPr>
              <a:t>နဲၣ်တၢ်ဖံးတၢ်မၤအတၢ်ဘှီဘၣ်ဆီတလဲတဖၣ်,</a:t>
            </a:r>
            <a:endParaRPr lang="en-GB" sz="24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400" dirty="0">
                <a:solidFill>
                  <a:srgbClr val="003864"/>
                </a:solidFill>
                <a:latin typeface="Calibri"/>
                <a:cs typeface="Calibri"/>
              </a:rPr>
              <a:t>ဟ့ၣ်တၢ်ဖံးတၢ်မၤအကျဲတခါလၢတၢ်ကကွၢ်ဟုၣ်ဒီးမၤဘၣ် </a:t>
            </a:r>
            <a:r>
              <a:rPr lang="en-GB" sz="2400" dirty="0">
                <a:solidFill>
                  <a:srgbClr val="003864"/>
                </a:solidFill>
                <a:latin typeface="Calibri"/>
                <a:cs typeface="Calibri"/>
              </a:rPr>
              <a:t>MSD</a:t>
            </a:r>
            <a:r>
              <a:rPr lang="en-GB" sz="2400" spc="-7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400" spc="-70" dirty="0">
                <a:solidFill>
                  <a:srgbClr val="003864"/>
                </a:solidFill>
                <a:latin typeface="Calibri"/>
                <a:cs typeface="Calibri"/>
              </a:rPr>
              <a:t>တၢ်ဘၣ်ဒိဘၣ်ထံးတဖၣ်, ဒီး</a:t>
            </a: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400" spc="-70" dirty="0">
                <a:solidFill>
                  <a:srgbClr val="003864"/>
                </a:solidFill>
                <a:latin typeface="Calibri"/>
                <a:cs typeface="Calibri"/>
              </a:rPr>
              <a:t>ပျဲကဲထီၣ်တၢ်သမံသမိးမၤကွၢ်လၢအဘၣ်ထွဲဒီးတၢ်ဖံးတၢ်မၤအတၢ်ဆီတလဲအသးအတၢ်တုၤလီၤတီၤလီၤတက့ၢ်.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MDS</a:t>
            </a:r>
            <a:r>
              <a:rPr spc="-90" dirty="0"/>
              <a:t> </a:t>
            </a:r>
            <a:r>
              <a:rPr lang="ksw-Mymr-001" spc="-90" dirty="0"/>
              <a:t>အပနီၣ်,အက့ၢ်အဂီၤဘၣ်သ့ၣ်သ့ၣ်ကပာ်ဃုာ်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730661" y="1607832"/>
            <a:ext cx="5026661" cy="41293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000" spc="-10" dirty="0">
                <a:solidFill>
                  <a:srgbClr val="003864"/>
                </a:solidFill>
                <a:latin typeface="Calibri"/>
                <a:cs typeface="Calibri"/>
              </a:rPr>
              <a:t>တၢ်လီၤဘှံးလီၤတီၤ 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000" spc="-10" dirty="0">
                <a:solidFill>
                  <a:srgbClr val="003864"/>
                </a:solidFill>
                <a:latin typeface="Calibri"/>
                <a:cs typeface="Calibri"/>
              </a:rPr>
              <a:t>တၢ်ဆူးဆါ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ဆါအ့ၣ်ထုးဒီးဆါ (ဆါတကံမ့တမ့ၢ်ဆါဒ်တၢ်အကနၣ်အ့ၣ်ဘၣ်အသိး)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000" spc="-10" dirty="0">
                <a:solidFill>
                  <a:srgbClr val="003864"/>
                </a:solidFill>
                <a:latin typeface="Calibri"/>
                <a:cs typeface="Calibri"/>
              </a:rPr>
              <a:t>စၢ်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000" spc="-10" dirty="0">
                <a:solidFill>
                  <a:srgbClr val="003864"/>
                </a:solidFill>
                <a:latin typeface="Calibri"/>
                <a:cs typeface="Calibri"/>
              </a:rPr>
              <a:t>တမုာ်တလၤ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000" spc="-10" dirty="0">
                <a:solidFill>
                  <a:srgbClr val="003864"/>
                </a:solidFill>
                <a:latin typeface="Calibri"/>
                <a:cs typeface="Calibri"/>
              </a:rPr>
              <a:t>လီၤကဘုးဆါ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000" spc="-10" dirty="0">
                <a:solidFill>
                  <a:srgbClr val="003864"/>
                </a:solidFill>
                <a:latin typeface="Calibri"/>
                <a:cs typeface="Calibri"/>
              </a:rPr>
              <a:t>ကိၢ်သွး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000" spc="-10" dirty="0">
                <a:solidFill>
                  <a:srgbClr val="003864"/>
                </a:solidFill>
                <a:latin typeface="Calibri"/>
                <a:cs typeface="Calibri"/>
              </a:rPr>
              <a:t>တသံၣ်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34680" y="1607832"/>
            <a:ext cx="4252595" cy="49141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3425" indent="-227329">
              <a:lnSpc>
                <a:spcPct val="150000"/>
              </a:lnSpc>
              <a:buFont typeface="Arial"/>
              <a:buChar char="•"/>
              <a:tabLst>
                <a:tab pos="733425" algn="l"/>
              </a:tabLst>
            </a:pPr>
            <a:r>
              <a:rPr lang="ksw-Mymr-001" sz="2000" spc="-10" dirty="0">
                <a:solidFill>
                  <a:srgbClr val="003864"/>
                </a:solidFill>
                <a:latin typeface="Calibri"/>
                <a:cs typeface="Calibri"/>
              </a:rPr>
              <a:t>တီၤတုာ်</a:t>
            </a:r>
            <a:endParaRPr sz="2000" dirty="0">
              <a:latin typeface="Calibri"/>
              <a:cs typeface="Calibri"/>
            </a:endParaRPr>
          </a:p>
          <a:p>
            <a:pPr marL="733425" indent="-227329">
              <a:lnSpc>
                <a:spcPct val="150000"/>
              </a:lnSpc>
              <a:buFont typeface="Arial"/>
              <a:buChar char="•"/>
              <a:tabLst>
                <a:tab pos="733425" algn="l"/>
              </a:tabLst>
            </a:pPr>
            <a:r>
              <a:rPr lang="ksw-Mymr-001" sz="2000" spc="-10" dirty="0">
                <a:solidFill>
                  <a:srgbClr val="003864"/>
                </a:solidFill>
                <a:latin typeface="Calibri"/>
                <a:cs typeface="Calibri"/>
              </a:rPr>
              <a:t>ဆှိၣ်</a:t>
            </a:r>
            <a:endParaRPr sz="2000" dirty="0">
              <a:latin typeface="Calibri"/>
              <a:cs typeface="Calibri"/>
            </a:endParaRPr>
          </a:p>
          <a:p>
            <a:pPr marL="733425" indent="-227329">
              <a:lnSpc>
                <a:spcPct val="150000"/>
              </a:lnSpc>
              <a:buFont typeface="Arial"/>
              <a:buChar char="•"/>
              <a:tabLst>
                <a:tab pos="733425" algn="l"/>
              </a:tabLst>
            </a:pPr>
            <a:r>
              <a:rPr lang="ksw-Mymr-001" sz="2000" spc="-10" dirty="0">
                <a:solidFill>
                  <a:srgbClr val="003864"/>
                </a:solidFill>
                <a:latin typeface="Calibri"/>
                <a:cs typeface="Calibri"/>
              </a:rPr>
              <a:t>ညိး</a:t>
            </a:r>
            <a:endParaRPr sz="2000" dirty="0">
              <a:latin typeface="Calibri"/>
              <a:cs typeface="Calibri"/>
            </a:endParaRPr>
          </a:p>
          <a:p>
            <a:pPr marL="733425" indent="-227329">
              <a:lnSpc>
                <a:spcPct val="150000"/>
              </a:lnSpc>
              <a:buFont typeface="Arial"/>
              <a:buChar char="•"/>
              <a:tabLst>
                <a:tab pos="733425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ထၢၣ်ဂၢၤနီၢ်ခိတၢ်ဟူးတၢ်ဂဲၤ တန့ၢ်</a:t>
            </a:r>
            <a:endParaRPr sz="2000" dirty="0">
              <a:latin typeface="Calibri"/>
              <a:cs typeface="Calibri"/>
            </a:endParaRPr>
          </a:p>
          <a:p>
            <a:pPr marL="733425" indent="-227329">
              <a:lnSpc>
                <a:spcPct val="150000"/>
              </a:lnSpc>
              <a:buFont typeface="Arial"/>
              <a:buChar char="•"/>
              <a:tabLst>
                <a:tab pos="733425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နီၢ်ခိအမိၢ်ပှၢ်တဖၣ် "တဟူးတဂဲၤလၢၤ"</a:t>
            </a:r>
            <a:endParaRPr sz="2000" dirty="0">
              <a:latin typeface="Calibri"/>
              <a:cs typeface="Calibri"/>
            </a:endParaRPr>
          </a:p>
          <a:p>
            <a:pPr marL="733425" indent="-227329">
              <a:lnSpc>
                <a:spcPct val="150000"/>
              </a:lnSpc>
              <a:buFont typeface="Arial"/>
              <a:buChar char="•"/>
              <a:tabLst>
                <a:tab pos="733425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အဂံၢ်တအိၣ်လၢၤ</a:t>
            </a:r>
          </a:p>
          <a:p>
            <a:pPr marL="733425" indent="-227329">
              <a:lnSpc>
                <a:spcPct val="150000"/>
              </a:lnSpc>
              <a:buFont typeface="Arial"/>
              <a:buChar char="•"/>
              <a:tabLst>
                <a:tab pos="733425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စုခီၣ်အဆၢတၢ်ဟူးတၢ်ဂဲၤ တအိၣ်လၢၤ</a:t>
            </a:r>
            <a:endParaRPr sz="2000" dirty="0">
              <a:latin typeface="Calibri"/>
              <a:cs typeface="Calibri"/>
            </a:endParaRPr>
          </a:p>
          <a:p>
            <a:pPr marL="733425" indent="-227329">
              <a:lnSpc>
                <a:spcPct val="150000"/>
              </a:lnSpc>
              <a:buFont typeface="Arial"/>
              <a:buChar char="•"/>
              <a:tabLst>
                <a:tab pos="733425" algn="l"/>
              </a:tabLst>
            </a:pPr>
            <a:r>
              <a:rPr lang="ksw-Mymr-001" sz="2000" spc="-25" dirty="0">
                <a:solidFill>
                  <a:srgbClr val="003864"/>
                </a:solidFill>
                <a:latin typeface="Calibri"/>
                <a:cs typeface="Calibri"/>
              </a:rPr>
              <a:t>မံတန့ၢ်မ့ၢ်လၢတၢ်ဆါအဃိ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sz="1100" spc="-10" dirty="0">
                <a:latin typeface="Calibri"/>
                <a:cs typeface="Calibri"/>
              </a:rPr>
              <a:t>dli.mn.gov</a:t>
            </a:r>
            <a:endParaRPr sz="11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94522" y="6425628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Calibri"/>
                <a:cs typeface="Calibri"/>
              </a:rPr>
              <a:t>23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1007989"/>
          </a:xfrm>
          <a:prstGeom prst="rect">
            <a:avLst/>
          </a:prstGeom>
        </p:spPr>
        <p:txBody>
          <a:bodyPr vert="horz" wrap="square" lIns="0" tIns="449601" rIns="0" bIns="0" rtlCol="0">
            <a:spAutoFit/>
          </a:bodyPr>
          <a:lstStyle/>
          <a:p>
            <a:pPr marL="118745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chemeClr val="tx1"/>
                </a:solidFill>
              </a:rPr>
              <a:t>MSD</a:t>
            </a:r>
            <a:r>
              <a:rPr spc="-90" dirty="0">
                <a:solidFill>
                  <a:schemeClr val="tx1"/>
                </a:solidFill>
              </a:rPr>
              <a:t> </a:t>
            </a:r>
            <a:r>
              <a:rPr lang="ksw-Mymr-001" spc="-90" dirty="0">
                <a:solidFill>
                  <a:schemeClr val="tx1"/>
                </a:solidFill>
              </a:rPr>
              <a:t>အပနီၣ်,အက့ၢ်အဂီၤဘၣ်သ့ၣ်သ့ၣ်ကပာ်ဃုာ်</a:t>
            </a:r>
            <a:endParaRPr spc="-10" dirty="0">
              <a:solidFill>
                <a:schemeClr val="tx1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35382" y="1497187"/>
            <a:ext cx="3758565" cy="41331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3425" indent="-227329">
              <a:lnSpc>
                <a:spcPct val="150000"/>
              </a:lnSpc>
              <a:buFont typeface="Arial"/>
              <a:buChar char="•"/>
              <a:tabLst>
                <a:tab pos="733425" algn="l"/>
              </a:tabLst>
            </a:pPr>
            <a:r>
              <a:rPr lang="my-MM" spc="-10" dirty="0">
                <a:solidFill>
                  <a:srgbClr val="003864"/>
                </a:solidFill>
                <a:latin typeface="Calibri"/>
                <a:cs typeface="Calibri"/>
              </a:rPr>
              <a:t>တီၤတုာ်</a:t>
            </a:r>
            <a:endParaRPr lang="my-MM" dirty="0">
              <a:latin typeface="Calibri"/>
              <a:cs typeface="Calibri"/>
            </a:endParaRPr>
          </a:p>
          <a:p>
            <a:pPr marL="733425" indent="-227329">
              <a:lnSpc>
                <a:spcPct val="150000"/>
              </a:lnSpc>
              <a:buFont typeface="Arial"/>
              <a:buChar char="•"/>
              <a:tabLst>
                <a:tab pos="733425" algn="l"/>
              </a:tabLst>
            </a:pPr>
            <a:r>
              <a:rPr lang="my-MM" spc="-10" dirty="0">
                <a:solidFill>
                  <a:srgbClr val="003864"/>
                </a:solidFill>
                <a:latin typeface="Calibri"/>
                <a:cs typeface="Calibri"/>
              </a:rPr>
              <a:t>ဆှိၣ်</a:t>
            </a:r>
            <a:endParaRPr lang="my-MM" dirty="0">
              <a:latin typeface="Calibri"/>
              <a:cs typeface="Calibri"/>
            </a:endParaRPr>
          </a:p>
          <a:p>
            <a:pPr marL="733425" indent="-227329">
              <a:lnSpc>
                <a:spcPct val="150000"/>
              </a:lnSpc>
              <a:buFont typeface="Arial"/>
              <a:buChar char="•"/>
              <a:tabLst>
                <a:tab pos="733425" algn="l"/>
              </a:tabLst>
            </a:pPr>
            <a:r>
              <a:rPr lang="my-MM" spc="-10" dirty="0">
                <a:solidFill>
                  <a:srgbClr val="003864"/>
                </a:solidFill>
                <a:latin typeface="Calibri"/>
                <a:cs typeface="Calibri"/>
              </a:rPr>
              <a:t>ညိး</a:t>
            </a:r>
            <a:endParaRPr lang="my-MM" dirty="0">
              <a:latin typeface="Calibri"/>
              <a:cs typeface="Calibri"/>
            </a:endParaRPr>
          </a:p>
          <a:p>
            <a:pPr marL="733425" indent="-227329">
              <a:lnSpc>
                <a:spcPct val="150000"/>
              </a:lnSpc>
              <a:buFont typeface="Arial"/>
              <a:buChar char="•"/>
              <a:tabLst>
                <a:tab pos="733425" algn="l"/>
              </a:tabLst>
            </a:pPr>
            <a:r>
              <a:rPr lang="my-MM" dirty="0">
                <a:solidFill>
                  <a:srgbClr val="003864"/>
                </a:solidFill>
                <a:latin typeface="Calibri"/>
                <a:cs typeface="Calibri"/>
              </a:rPr>
              <a:t>ထၢၣ်ဂၢၤနီၢ်ခိတၢ်ဟူးတၢ်ဂဲၤ တန့ၢ်</a:t>
            </a:r>
            <a:endParaRPr lang="my-MM" dirty="0">
              <a:latin typeface="Calibri"/>
              <a:cs typeface="Calibri"/>
            </a:endParaRPr>
          </a:p>
          <a:p>
            <a:pPr marL="733425" indent="-227329">
              <a:lnSpc>
                <a:spcPct val="150000"/>
              </a:lnSpc>
              <a:buFont typeface="Arial"/>
              <a:buChar char="•"/>
              <a:tabLst>
                <a:tab pos="733425" algn="l"/>
              </a:tabLst>
            </a:pPr>
            <a:r>
              <a:rPr lang="my-MM" dirty="0">
                <a:solidFill>
                  <a:srgbClr val="003864"/>
                </a:solidFill>
                <a:latin typeface="Calibri"/>
                <a:cs typeface="Calibri"/>
              </a:rPr>
              <a:t>နီၢ်ခိအမိၢ်ပှၢ်တဖၣ် "</a:t>
            </a:r>
            <a:r>
              <a:rPr lang="ksw-Mymr-001" dirty="0">
                <a:solidFill>
                  <a:srgbClr val="003864"/>
                </a:solidFill>
                <a:latin typeface="Calibri"/>
                <a:cs typeface="Calibri"/>
              </a:rPr>
              <a:t>တဟူးတဂဲၤလၢၤ</a:t>
            </a:r>
            <a:r>
              <a:rPr lang="my-MM" dirty="0">
                <a:solidFill>
                  <a:srgbClr val="003864"/>
                </a:solidFill>
                <a:latin typeface="Calibri"/>
                <a:cs typeface="Calibri"/>
              </a:rPr>
              <a:t>"</a:t>
            </a:r>
            <a:endParaRPr lang="my-MM" dirty="0">
              <a:latin typeface="Calibri"/>
              <a:cs typeface="Calibri"/>
            </a:endParaRPr>
          </a:p>
          <a:p>
            <a:pPr marL="733425" indent="-227329">
              <a:lnSpc>
                <a:spcPct val="150000"/>
              </a:lnSpc>
              <a:buFont typeface="Arial"/>
              <a:buChar char="•"/>
              <a:tabLst>
                <a:tab pos="733425" algn="l"/>
              </a:tabLst>
            </a:pPr>
            <a:r>
              <a:rPr lang="my-MM" dirty="0">
                <a:solidFill>
                  <a:srgbClr val="003864"/>
                </a:solidFill>
                <a:latin typeface="Calibri"/>
                <a:cs typeface="Calibri"/>
              </a:rPr>
              <a:t>အဂံၢ်တအိၣ်လၢၤ</a:t>
            </a:r>
          </a:p>
          <a:p>
            <a:pPr marL="733425" indent="-227329">
              <a:lnSpc>
                <a:spcPct val="150000"/>
              </a:lnSpc>
              <a:buFont typeface="Arial"/>
              <a:buChar char="•"/>
              <a:tabLst>
                <a:tab pos="733425" algn="l"/>
              </a:tabLst>
            </a:pPr>
            <a:r>
              <a:rPr lang="my-MM" dirty="0">
                <a:solidFill>
                  <a:srgbClr val="003864"/>
                </a:solidFill>
                <a:latin typeface="Calibri"/>
                <a:cs typeface="Calibri"/>
              </a:rPr>
              <a:t>စုခီၣ်အဆၢတၢ်ဟူးတၢ်ဂဲၤ တအိၣ်လၢၤ</a:t>
            </a:r>
            <a:endParaRPr lang="my-MM" dirty="0">
              <a:latin typeface="Calibri"/>
              <a:cs typeface="Calibri"/>
            </a:endParaRPr>
          </a:p>
          <a:p>
            <a:pPr marL="733425" indent="-227329">
              <a:lnSpc>
                <a:spcPct val="150000"/>
              </a:lnSpc>
              <a:buFont typeface="Arial"/>
              <a:buChar char="•"/>
              <a:tabLst>
                <a:tab pos="733425" algn="l"/>
              </a:tabLst>
            </a:pPr>
            <a:r>
              <a:rPr lang="my-MM" spc="-25" dirty="0">
                <a:solidFill>
                  <a:srgbClr val="003864"/>
                </a:solidFill>
                <a:latin typeface="Calibri"/>
                <a:cs typeface="Calibri"/>
              </a:rPr>
              <a:t>မံတန့ၢ်မ့ၢ်လၢတၢ်ဆါအဃိ</a:t>
            </a:r>
            <a:endParaRPr lang="my-MM" dirty="0">
              <a:latin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3A5F04-6B1C-3E26-138E-80C879FD37E6}"/>
              </a:ext>
            </a:extLst>
          </p:cNvPr>
          <p:cNvSpPr txBox="1"/>
          <p:nvPr/>
        </p:nvSpPr>
        <p:spPr>
          <a:xfrm>
            <a:off x="457200" y="1600200"/>
            <a:ext cx="6096000" cy="3797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my-MM" sz="1800" spc="-10" dirty="0">
                <a:solidFill>
                  <a:srgbClr val="003864"/>
                </a:solidFill>
                <a:latin typeface="Calibri"/>
                <a:cs typeface="Calibri"/>
              </a:rPr>
              <a:t>တၢ်လီၤဘှံးလီၤတီၤ </a:t>
            </a:r>
            <a:endParaRPr lang="my-MM" sz="18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my-MM" sz="1800" spc="-10" dirty="0">
                <a:solidFill>
                  <a:srgbClr val="003864"/>
                </a:solidFill>
                <a:latin typeface="Calibri"/>
                <a:cs typeface="Calibri"/>
              </a:rPr>
              <a:t>တၢ်ဆူးဆါ</a:t>
            </a:r>
            <a:endParaRPr lang="my-MM" sz="18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my-MM" sz="1800" dirty="0">
                <a:solidFill>
                  <a:srgbClr val="003864"/>
                </a:solidFill>
                <a:latin typeface="Calibri"/>
                <a:cs typeface="Calibri"/>
              </a:rPr>
              <a:t>ဆါအ့ၣ်ထုးဒီးဆါ (ဆါတကံမ့တမ့ၢ်ဆါဒ်တၢ်အကနၣ်အ့ၣ်ဘၣ်အသိး)</a:t>
            </a:r>
            <a:endParaRPr lang="my-MM" sz="18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my-MM" sz="1800" spc="-10" dirty="0">
                <a:solidFill>
                  <a:srgbClr val="003864"/>
                </a:solidFill>
                <a:latin typeface="Calibri"/>
                <a:cs typeface="Calibri"/>
              </a:rPr>
              <a:t>စၢ်</a:t>
            </a:r>
            <a:endParaRPr lang="my-MM" sz="18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my-MM" sz="1800" spc="-10" dirty="0">
                <a:solidFill>
                  <a:srgbClr val="003864"/>
                </a:solidFill>
                <a:latin typeface="Calibri"/>
                <a:cs typeface="Calibri"/>
              </a:rPr>
              <a:t>တမုာ်တလၤ</a:t>
            </a:r>
            <a:endParaRPr lang="my-MM" sz="18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my-MM" sz="1800" spc="-10" dirty="0">
                <a:solidFill>
                  <a:srgbClr val="003864"/>
                </a:solidFill>
                <a:latin typeface="Calibri"/>
                <a:cs typeface="Calibri"/>
              </a:rPr>
              <a:t>လီၤကဘုးဆါ</a:t>
            </a:r>
            <a:endParaRPr lang="my-MM" sz="18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my-MM" sz="1800" spc="-10" dirty="0">
                <a:solidFill>
                  <a:srgbClr val="003864"/>
                </a:solidFill>
                <a:latin typeface="Calibri"/>
                <a:cs typeface="Calibri"/>
              </a:rPr>
              <a:t>ကိၢ်သွး</a:t>
            </a:r>
            <a:endParaRPr lang="my-MM" sz="18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my-MM" sz="1800" spc="-10" dirty="0">
                <a:solidFill>
                  <a:srgbClr val="003864"/>
                </a:solidFill>
                <a:latin typeface="Calibri"/>
                <a:cs typeface="Calibri"/>
              </a:rPr>
              <a:t>တသံၣ်</a:t>
            </a:r>
            <a:endParaRPr lang="my-MM"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OSHA</a:t>
            </a:r>
            <a:r>
              <a:rPr spc="-60" dirty="0"/>
              <a:t> </a:t>
            </a:r>
            <a:r>
              <a:rPr lang="ksw-Mymr-001" spc="-60" dirty="0"/>
              <a:t>တၢ်ပာ်ဃာ်တၢ်မၤနီၣ်မၤဃါအတၢ်လိၣ်ဘၣ်တဖၣ်</a:t>
            </a:r>
            <a:endParaRPr spc="-1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91939" y="1466729"/>
            <a:ext cx="10593070" cy="5410321"/>
          </a:xfrm>
          <a:prstGeom prst="rect">
            <a:avLst/>
          </a:prstGeom>
        </p:spPr>
        <p:txBody>
          <a:bodyPr vert="horz" wrap="square" lIns="0" tIns="191637" rIns="0" bIns="0" rtlCol="0">
            <a:spAutoFit/>
          </a:bodyPr>
          <a:lstStyle/>
          <a:p>
            <a:pPr marL="529590" marR="607060" indent="-227329">
              <a:lnSpc>
                <a:spcPct val="150000"/>
              </a:lnSpc>
              <a:buFont typeface="Arial"/>
              <a:buChar char="•"/>
              <a:tabLst>
                <a:tab pos="530860" algn="l"/>
              </a:tabLst>
            </a:pPr>
            <a:r>
              <a:rPr lang="ksw-Mymr-001" sz="2000" dirty="0"/>
              <a:t>တၢ်အံၤအကါဒိၣ်၀ဲဒၣ်လၢတၢ်ကသ့ၣ်ညါတၢ်လိၣ်ဘၣ်တဖၣ်လၢအအိၣ်လၢ </a:t>
            </a:r>
            <a:r>
              <a:rPr sz="2000" dirty="0"/>
              <a:t>1904</a:t>
            </a:r>
            <a:r>
              <a:rPr sz="2000" spc="-55" dirty="0"/>
              <a:t> </a:t>
            </a:r>
            <a:r>
              <a:rPr lang="ksw-Mymr-001" sz="2000" spc="-55" dirty="0"/>
              <a:t>လၢ </a:t>
            </a:r>
            <a:r>
              <a:rPr sz="2000" spc="-50" dirty="0"/>
              <a:t> </a:t>
            </a:r>
            <a:r>
              <a:rPr sz="2000" spc="-20" dirty="0"/>
              <a:t>OSHA</a:t>
            </a:r>
            <a:r>
              <a:rPr lang="en-US" sz="2000" spc="-20" dirty="0"/>
              <a:t> </a:t>
            </a:r>
            <a:r>
              <a:rPr lang="ksw-Mymr-001" sz="2000" spc="-20" dirty="0"/>
              <a:t>အဂီၢ်တၢ်ပာ်တၢ်မၤနီၣ်မၤဃါလၢနကလိၣ်ဘၣ်အီၤလၢတၢ်ကဆိကမိၣ် ဃုာ် ဖဲသူၣ်ထီၣ်မ့တမ့ၢ်ပဲာ်ထံနီၤဖးနတၢ်မၤအကျိၤအကွာ်လၢတၢ်ပာ်ဖျါထီၣ်ဆိတၢ်အပနီၣ်တဖၣ်ဒီးတၢ်ဆါပနီၣ်လၢအဘၣ်ထွဲဒီးနၢၣ်ဃံကွဲအတၢ်ဘၣ်ဒိဘၣ်ထံးတဖၣ်လီၤ</a:t>
            </a:r>
            <a:r>
              <a:rPr sz="2000" spc="-10" dirty="0"/>
              <a:t>.</a:t>
            </a:r>
          </a:p>
          <a:p>
            <a:pPr marL="529590" marR="5080" indent="-227329">
              <a:lnSpc>
                <a:spcPct val="150000"/>
              </a:lnSpc>
              <a:buFont typeface="Arial"/>
              <a:buChar char="•"/>
              <a:tabLst>
                <a:tab pos="530860" algn="l"/>
              </a:tabLst>
            </a:pPr>
            <a:r>
              <a:rPr lang="ksw-Mymr-001" sz="2000" dirty="0"/>
              <a:t>တၢ်ဘၣ်ဒိဘၣ်ထံးမ့တမ့ၢ်တၢ်ဆူးတၢ်ဆါတနီၤလၢအဘၣ်တၢ်ပာ်ဖျါထီၣ်ဆူနအိၣ်န့ၣ်ဘၣ် သ့ၣ်သ့ၣ်ကတုၤထီၣ်အပတီၢ်လၢတၢ်လိၣ်ဘၣ်လၢကဘၣ်အိၣ်လၢ </a:t>
            </a:r>
            <a:r>
              <a:rPr sz="2000" dirty="0"/>
              <a:t>OSHA</a:t>
            </a:r>
            <a:r>
              <a:rPr sz="2000" spc="-50" dirty="0"/>
              <a:t> </a:t>
            </a:r>
            <a:r>
              <a:rPr sz="2000" dirty="0"/>
              <a:t>300</a:t>
            </a:r>
            <a:r>
              <a:rPr sz="2000" spc="-50" dirty="0"/>
              <a:t> </a:t>
            </a:r>
            <a:r>
              <a:rPr lang="ksw-Mymr-001" sz="2000" spc="-50" dirty="0"/>
              <a:t>အတၢ်မၤ နီၣ်အလံာ်အပူၤ, အဂၤတဖၣ်ဘၣ်သ့ၣ်သ့ၣ်တတုၤထီၣ်ပတီၢ်အ၀ဲန့ၣ်ဘၣ်. တၢ်အံၤအကါ ဒိၣ်၀ဲဒၣ်လၢနနၢ်ပၢၢ်တၢ်လၢအဒုးကဲထီၣ်တၢ်ဘၣ်ဒိမ့တမ့ၢ်တၢ်ဆူးတၢ်ဆါလၢတၢ်မၤနီၣ်မၤဃါ အီၤသ့မ့ၢ်မနုၤလဲၣ်န့ၣ်လီၤ. </a:t>
            </a:r>
          </a:p>
          <a:p>
            <a:pPr marL="529590" marR="5080" indent="-227329">
              <a:lnSpc>
                <a:spcPct val="150000"/>
              </a:lnSpc>
              <a:buFont typeface="Arial"/>
              <a:buChar char="•"/>
              <a:tabLst>
                <a:tab pos="530860" algn="l"/>
              </a:tabLst>
            </a:pPr>
            <a:r>
              <a:rPr sz="2000" dirty="0"/>
              <a:t>OSHA</a:t>
            </a:r>
            <a:r>
              <a:rPr sz="2000" spc="-65" dirty="0"/>
              <a:t> </a:t>
            </a:r>
            <a:r>
              <a:rPr lang="ksw-Mymr-001" sz="2000" spc="-65" dirty="0"/>
              <a:t>တၢ်ပာ်တၢ်မၤနီၣ်မၤဃါစ့ၢ်ကီးအိၣ်ဒီးပှၤမၤတၢ်ဖိအတၢ်ပာ်ဃုာ်အက့ၢ်အဂီၤလၢတၢ် ကဘၣ်ဃဲၣ်လီၤဘှါလီၤအီၤန့ၣ်လီၤ. </a:t>
            </a:r>
            <a:endParaRPr sz="2000"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25628"/>
            <a:ext cx="6769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094522" y="6425628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Calibri"/>
                <a:cs typeface="Calibri"/>
              </a:rPr>
              <a:t>25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dirty="0"/>
              <a:t>ဂံၢ်ခီၣ်ထံးတၢ်လိၣ်ဘၣ်လၢတၢ်ပာ် </a:t>
            </a:r>
            <a:r>
              <a:rPr dirty="0"/>
              <a:t>OSHA</a:t>
            </a:r>
            <a:r>
              <a:rPr lang="ksw-Mymr-001" dirty="0"/>
              <a:t> အတၢ်မၤနီၣ်မၤဃါ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838834" y="1600200"/>
            <a:ext cx="10197465" cy="49415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5080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sz="2400" spc="-30" dirty="0">
                <a:solidFill>
                  <a:srgbClr val="003864"/>
                </a:solidFill>
                <a:latin typeface="Calibri"/>
                <a:cs typeface="Calibri"/>
              </a:rPr>
              <a:t>နပှၤမၤတၢ်ဖိတဖၣ်ဒီးအ၀ဲသ့ၣ်အခၢၣ်စးကဘၣ်ပာ်ဃုာ်လၢတၢ်မၤနီၣ်မၤဃါတၢ်အသနူအပူၤလၢကျိၤကျဲတဘျုးဘိအပူၤလီၤ. နကဘၣ်-</a:t>
            </a:r>
            <a:endParaRPr lang="en-GB" sz="2400" dirty="0">
              <a:latin typeface="Calibri"/>
              <a:cs typeface="Calibri"/>
            </a:endParaRPr>
          </a:p>
          <a:p>
            <a:pPr marL="469265" lvl="1" indent="-227965">
              <a:lnSpc>
                <a:spcPct val="150000"/>
              </a:lnSpc>
              <a:buFont typeface="Wingdings"/>
              <a:buChar char=""/>
              <a:tabLst>
                <a:tab pos="469265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ဒုးသ့ၣ်ညါပှၤမၤတၢ်ဖိတဂၤစုာ်စုာ်လၢမ့ၢ်အကဘၣ်ပာ်ဖျါထီၣ်တၢ်ဘၣ်ဒိဘၣ်ထံးမ့တမ့ၢ်တၢ်ဆူးတၢ်ဆါလၢ အဘၣ်ထွဲဒီးတၢ်မၤဆူနအိၣ်ဒ်လဲၣ်,</a:t>
            </a:r>
            <a:endParaRPr lang="en-GB" sz="2000" dirty="0">
              <a:latin typeface="Calibri"/>
              <a:cs typeface="Calibri"/>
            </a:endParaRPr>
          </a:p>
          <a:p>
            <a:pPr marL="469265" lvl="1" indent="-227965">
              <a:lnSpc>
                <a:spcPct val="150000"/>
              </a:lnSpc>
              <a:buFont typeface="Wingdings"/>
              <a:buChar char=""/>
              <a:tabLst>
                <a:tab pos="469265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ဟ့ၣ်ပှၤမၤတၢ်ဖိဒီးတၢ်ဂ့ၢ်တၢ်ကျိၤလၢအပာ်ဖျါထီၣ်လၢလံာ်အကူာ်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 (b)(1)(iii)</a:t>
            </a:r>
            <a:r>
              <a:rPr sz="2000" spc="-4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000" spc="-40" dirty="0">
                <a:solidFill>
                  <a:srgbClr val="003864"/>
                </a:solidFill>
                <a:latin typeface="Calibri"/>
                <a:cs typeface="Calibri"/>
              </a:rPr>
              <a:t>လၢအအိၣ်လၢတၢ်နီၤဖးတခါအံၤအဖီလာ်, ဒီး</a:t>
            </a:r>
            <a:endParaRPr sz="2000" dirty="0">
              <a:latin typeface="Calibri"/>
              <a:cs typeface="Calibri"/>
            </a:endParaRPr>
          </a:p>
          <a:p>
            <a:pPr marL="469900" marR="95885" lvl="1" indent="-228600">
              <a:lnSpc>
                <a:spcPct val="150000"/>
              </a:lnSpc>
              <a:buFont typeface="Wingdings"/>
              <a:buChar char=""/>
              <a:tabLst>
                <a:tab pos="469900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ဟ့ၣ်တၢ်မၤန့ၢ်သူ၀ဲနတၢ်ဘၣ်ဒိဘၣ်ထံးဒီးတၢ်ဆူးတၢ်ဆါအတၢ်မၤနီၣ်မၤဃါလၢနပှၤမၤတၢ်ဖိတဖၣ်ဒီးအ၀ဲသ့ၣ်အခၢၣ်စးအဂီၢ်ဒ်အဘၣ်တၢ်ပာ်ဖျါထီၣ်လၢအကူာ်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 (b)(2)</a:t>
            </a:r>
            <a:r>
              <a:rPr sz="2000" spc="-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000" spc="-30" dirty="0">
                <a:solidFill>
                  <a:srgbClr val="003864"/>
                </a:solidFill>
                <a:latin typeface="Calibri"/>
                <a:cs typeface="Calibri"/>
              </a:rPr>
              <a:t>လၢအအိၣ်လၢတၢ်နီၤဖးတခါအံၤန့ၣ်တက့ၢ်. </a:t>
            </a:r>
            <a:r>
              <a:rPr lang="ksw-Mymr-001" sz="2400" spc="-30" dirty="0">
                <a:solidFill>
                  <a:srgbClr val="003864"/>
                </a:solidFill>
                <a:latin typeface="Calibri"/>
                <a:cs typeface="Calibri"/>
              </a:rPr>
              <a:t>ကွၢ်ဘၣ်</a:t>
            </a:r>
            <a:r>
              <a:rPr sz="2400" spc="-7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1904.35(a)</a:t>
            </a:r>
            <a:r>
              <a:rPr sz="2400" spc="-8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400" spc="-80" dirty="0">
                <a:solidFill>
                  <a:srgbClr val="003864"/>
                </a:solidFill>
                <a:latin typeface="Calibri"/>
                <a:cs typeface="Calibri"/>
              </a:rPr>
              <a:t>တုၤလၢ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1904.35(a)(3)</a:t>
            </a:r>
            <a:r>
              <a:rPr sz="2400" spc="-10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400" spc="-100" dirty="0">
                <a:solidFill>
                  <a:srgbClr val="003864"/>
                </a:solidFill>
                <a:latin typeface="Calibri"/>
                <a:cs typeface="Calibri"/>
              </a:rPr>
              <a:t>ဖဲ</a:t>
            </a:r>
            <a:r>
              <a:rPr sz="2400" spc="-6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osha.gov/laws-</a:t>
            </a:r>
            <a:r>
              <a:rPr sz="2400" spc="-10" dirty="0">
                <a:solidFill>
                  <a:srgbClr val="0562C1"/>
                </a:solidFill>
                <a:latin typeface="Calibri"/>
                <a:cs typeface="Calibri"/>
              </a:rPr>
              <a:t> 	</a:t>
            </a:r>
            <a:r>
              <a:rPr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regs/regulations/standardnumber/1904/1904.35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5038" y="0"/>
            <a:ext cx="10135870" cy="1313821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 indent="-635">
              <a:lnSpc>
                <a:spcPct val="150000"/>
              </a:lnSpc>
            </a:pPr>
            <a:r>
              <a:rPr sz="2800" dirty="0"/>
              <a:t>OSHA</a:t>
            </a:r>
            <a:r>
              <a:rPr sz="2800" spc="-70" dirty="0"/>
              <a:t> </a:t>
            </a:r>
            <a:r>
              <a:rPr lang="ksw-Mymr-001" sz="2800" spc="-70" dirty="0"/>
              <a:t>တၢ်ပာ်တၢ်မၤနီၣ်မၤဃါ-ပှၤမၤတၢ်ဖိအတၢ်ပာ်ဖျါထီၣ် တၢ်ဘၣ်ဒိဘၣ်ထံး,တၢ်ဆူးတၢ်ဆါ </a:t>
            </a:r>
            <a:endParaRPr sz="2800"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240"/>
              </a:lnSpc>
            </a:pPr>
            <a:fld id="{81D60167-4931-47E6-BA6A-407CBD079E47}" type="slidenum">
              <a:rPr spc="-25" dirty="0"/>
              <a:t>27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6938" y="1698156"/>
            <a:ext cx="10637520" cy="4591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50000"/>
              </a:lnSpc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မ့ၢ်ယကဘၣ်မၤလီၤတံၢ်ပှၤမၤတၢ်ဖိတဖၣ်ပာ်ဖျါထီၣ်တၢ်ဘၣ်ဒိဘၣ်ထံးဒီးတၢ်ဆူးတၢ်ဆါလၢ အဘၣ်ထွဲဒီးတၢ်မၤဆူယအိၣ်န့ၣ်ဒ်လဲၣ်.</a:t>
            </a:r>
            <a:endParaRPr sz="2000" dirty="0">
              <a:latin typeface="Calibri"/>
              <a:cs typeface="Calibri"/>
            </a:endParaRPr>
          </a:p>
          <a:p>
            <a:pPr marL="239395" marR="421005" indent="-227329">
              <a:lnSpc>
                <a:spcPct val="150000"/>
              </a:lnSpc>
              <a:buFont typeface="Arial"/>
              <a:buChar char="•"/>
              <a:tabLst>
                <a:tab pos="240665" algn="l"/>
              </a:tabLst>
            </a:pPr>
            <a:r>
              <a:rPr lang="ksw-Mymr-001" sz="2000" spc="-45" dirty="0">
                <a:solidFill>
                  <a:srgbClr val="003864"/>
                </a:solidFill>
                <a:latin typeface="Calibri"/>
                <a:cs typeface="Calibri"/>
              </a:rPr>
              <a:t>နကဘၣ်သူၣ်ထီၣ်ကျိၤကျဲလၢအဂ့ၢ်အခၢးဘၣ်လၢပှၤမၤတၢ်ဖိကပာ်ဖျါထီၣ်တၢ်ဘၣ်ဒိဘၣ်ထံးဒီးတၢ်ဆူးတၢ်ဆါလၢအဘၣ်ထွဲဒီးတၢ်မၤတဘျီဃီဒီးဘၣ်ဘၣ်န့ၣ်လီၤ. တၢ်မၤအကျိၤအ ကွာ်တခါတဖိးမံ၀ဲဒၣ်ဖဲအကကဲတၢ်နိးတၢ်ဘျးမ့တမ့ၢ်တြီ၀ဲဒၣ်ပှၤမၤတၢ်ဖိတဂၤလၢကပာ်ဖျါထီၣ်တၢ်ဘၣ်ဒိဘၣ်ထံးဒီးတၢ်ဆူးတၢ်ဆါလၢအဘၣ်ထွဲဒီးတၢ်ဖံးတၢ်မၤဘၣ်ဘၣ်န့ၣ်လီၤ.</a:t>
            </a:r>
            <a:endParaRPr sz="2000" dirty="0">
              <a:latin typeface="Calibri"/>
              <a:cs typeface="Calibri"/>
            </a:endParaRPr>
          </a:p>
          <a:p>
            <a:pPr marL="239395" marR="804545" indent="-227329">
              <a:lnSpc>
                <a:spcPct val="150000"/>
              </a:lnSpc>
              <a:buFont typeface="Arial"/>
              <a:buChar char="•"/>
              <a:tabLst>
                <a:tab pos="240665" algn="l"/>
              </a:tabLst>
            </a:pPr>
            <a:r>
              <a:rPr lang="ksw-Mymr-001" sz="2000" spc="-45" dirty="0">
                <a:solidFill>
                  <a:srgbClr val="003864"/>
                </a:solidFill>
                <a:latin typeface="Calibri"/>
                <a:cs typeface="Calibri"/>
              </a:rPr>
              <a:t>နကဘၣ်ဒုးသ့ၣ်ညါပှၤမၤတၢ်ဖိတဂၤစုာ်စုာ်ဒီးနတၢ်မၤအကျိၤအကျဲလၢတၢ်ပာ်ဖျါထီၣ်တၢ်ဘၣ်ဒိဘၣ်ထံးဒီးတၢ်ဆူးတၢ်ဆါလၢအဘၣ်ထွဲဒီးတၢ်မၤန့ၣ်လီၤ.</a:t>
            </a:r>
          </a:p>
          <a:p>
            <a:pPr marL="239395" marR="804545" indent="-227329">
              <a:lnSpc>
                <a:spcPct val="150000"/>
              </a:lnSpc>
              <a:buFont typeface="Arial"/>
              <a:buChar char="•"/>
              <a:tabLst>
                <a:tab pos="240665" algn="l"/>
              </a:tabLst>
            </a:pPr>
            <a:r>
              <a:rPr lang="ksw-Mymr-001" sz="2000" spc="-45" dirty="0">
                <a:solidFill>
                  <a:srgbClr val="003864"/>
                </a:solidFill>
                <a:latin typeface="Calibri"/>
                <a:cs typeface="Calibri"/>
              </a:rPr>
              <a:t>နကဘၣ်ဒုးသ့ၣ်ညါပှၤမၤတၢ်ဖိတဂၤစုာ်စုာ်-</a:t>
            </a:r>
            <a:endParaRPr sz="2000" dirty="0">
              <a:latin typeface="Calibri"/>
              <a:cs typeface="Calibri"/>
            </a:endParaRPr>
          </a:p>
          <a:p>
            <a:pPr marL="469265" lvl="1" indent="-227965">
              <a:lnSpc>
                <a:spcPct val="150000"/>
              </a:lnSpc>
              <a:buFont typeface="Wingdings"/>
              <a:buChar char=""/>
              <a:tabLst>
                <a:tab pos="469265" algn="l"/>
              </a:tabLst>
            </a:pPr>
            <a:r>
              <a:rPr lang="ksw-Mymr-001" dirty="0">
                <a:solidFill>
                  <a:srgbClr val="003864"/>
                </a:solidFill>
                <a:latin typeface="Calibri"/>
                <a:cs typeface="Calibri"/>
              </a:rPr>
              <a:t>အ၀ဲသ့ၣ်အိၣ်ဒီးခွဲးယာ်လၢတၢ်ကပာ်ဖျါထီၣ်တၢ်ဘၣ်ဒိဘၣ်ထံးဒီးတၢ်ဆူးတၢ်ဆါလၢအဘၣ်ထွဲဒီးတၢ်မၤ,ဒီး</a:t>
            </a:r>
            <a:endParaRPr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7413" y="-76200"/>
            <a:ext cx="10135870" cy="1313821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 indent="-635">
              <a:lnSpc>
                <a:spcPct val="150000"/>
              </a:lnSpc>
            </a:pPr>
            <a:r>
              <a:rPr lang="en-AU" sz="2800" dirty="0"/>
              <a:t>OSHA</a:t>
            </a:r>
            <a:r>
              <a:rPr lang="en-AU" sz="2800" spc="-70" dirty="0"/>
              <a:t> </a:t>
            </a:r>
            <a:r>
              <a:rPr lang="my-MM" sz="2800" spc="-70" dirty="0"/>
              <a:t>တၢ်ပာ်တၢ်မၤနီၣ်မၤဃါ-ပှၤမၤတၢ်ဖိအတၢ်ပာ်ဖျါထီၣ် တၢ်ဘၣ်ဒိဘၣ်ထံး,တၢ်ဆူးတၢ်ဆါ </a:t>
            </a:r>
            <a:r>
              <a:rPr lang="ksw-Mymr-001" sz="2800" spc="-70" dirty="0"/>
              <a:t>လဲၤဆူညါ</a:t>
            </a:r>
            <a:endParaRPr sz="2800"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240"/>
              </a:lnSpc>
            </a:pPr>
            <a:fld id="{81D60167-4931-47E6-BA6A-407CBD079E47}" type="slidenum">
              <a:rPr spc="-25" dirty="0"/>
              <a:t>28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6938" y="1701205"/>
            <a:ext cx="10334625" cy="328359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080" indent="-228600">
              <a:lnSpc>
                <a:spcPct val="150000"/>
              </a:lnSpc>
              <a:buFont typeface="Wingdings"/>
              <a:buChar char=""/>
              <a:tabLst>
                <a:tab pos="469900" algn="l"/>
              </a:tabLst>
            </a:pPr>
            <a:r>
              <a:rPr lang="ksw-Mymr-001" sz="2000" spc="-10" dirty="0">
                <a:solidFill>
                  <a:srgbClr val="003864"/>
                </a:solidFill>
                <a:latin typeface="Calibri"/>
                <a:cs typeface="Calibri"/>
              </a:rPr>
              <a:t>တၢ်မၤကစၢ်တဖၣ်တၢ်တြီအီၤလၢတၢ်ကထုးကွံာ်မ့တမ့ၢ်ကွၢ်တလီၤထီဒါပှၤမၤတၢ်ဖိတဂၤလၢ်လၢ်လၢအပာ်ဖျါထီၣ်တၢ်ဘၣ်ဒိဘၣ်ထံးမ့တမ့ၢ်တၢ်ဆူးတၢ်ဆါလၢအဘၣ်ထွဲဒီးတၢ်ဖံးတၢ်မၤန့ၣ်လီၤ. </a:t>
            </a:r>
            <a:endParaRPr lang="en-US" sz="2000" spc="-10" dirty="0">
              <a:solidFill>
                <a:srgbClr val="003864"/>
              </a:solidFill>
              <a:latin typeface="Calibri"/>
              <a:cs typeface="Calibri"/>
            </a:endParaRPr>
          </a:p>
          <a:p>
            <a:pPr marL="241300" marR="5080">
              <a:lnSpc>
                <a:spcPct val="150000"/>
              </a:lnSpc>
              <a:tabLst>
                <a:tab pos="469900" algn="l"/>
              </a:tabLst>
            </a:pPr>
            <a:endParaRPr lang="ksw-Mymr-001" sz="2000" spc="-10" dirty="0">
              <a:solidFill>
                <a:srgbClr val="003864"/>
              </a:solidFill>
              <a:latin typeface="Calibri"/>
              <a:cs typeface="Calibri"/>
            </a:endParaRPr>
          </a:p>
          <a:p>
            <a:pPr marL="584200" marR="508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69900" algn="l"/>
              </a:tabLst>
            </a:pPr>
            <a:r>
              <a:rPr lang="ksw-Mymr-001" sz="2800" spc="-10" dirty="0">
                <a:solidFill>
                  <a:srgbClr val="003864"/>
                </a:solidFill>
                <a:latin typeface="Calibri"/>
                <a:cs typeface="Calibri"/>
              </a:rPr>
              <a:t>နတဘၣ်ထုးကွံာ်မ့တမ့ၢ်လၢတၢ်အိၣ်သးနီတမံၤကွၢ်တလီၤထီဒါပှၤမၤတၢ်ဖိတဂၤလၢ်လၢ်လၢအပာ်ဖျါထီၣ်တၢ်ဘၣ်ဒိဘၣ်ထံးမ့တမ့ၢ်တၢ်ဆူးတၢ်ဆါလၢအဘၣ်ထွဲဒီးတၢ်မၤန့ၣ်ဘၣ်. 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dirty="0"/>
              <a:t>တၢ်ဟ့ၣ်သဆၣ်ထီၣ်ကမၤတၢ်အတၢ်ရဲၣ်တၢ်ကျဲၤတဖၣ်</a:t>
            </a: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240"/>
              </a:lnSpc>
            </a:pPr>
            <a:fld id="{81D60167-4931-47E6-BA6A-407CBD079E47}" type="slidenum">
              <a:rPr spc="-25" dirty="0"/>
              <a:t>29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97372" y="1408178"/>
            <a:ext cx="10593070" cy="5233350"/>
          </a:xfrm>
          <a:prstGeom prst="rect">
            <a:avLst/>
          </a:prstGeom>
        </p:spPr>
        <p:txBody>
          <a:bodyPr vert="horz" wrap="square" lIns="0" tIns="191637" rIns="0" bIns="0" rtlCol="0">
            <a:spAutoFit/>
          </a:bodyPr>
          <a:lstStyle/>
          <a:p>
            <a:pPr marL="529590" marR="5080" indent="-227329">
              <a:lnSpc>
                <a:spcPct val="150000"/>
              </a:lnSpc>
              <a:buClr>
                <a:srgbClr val="003864"/>
              </a:buClr>
              <a:buFont typeface="Arial"/>
              <a:buChar char="•"/>
              <a:tabLst>
                <a:tab pos="530860" algn="l"/>
              </a:tabLst>
            </a:pPr>
            <a:r>
              <a:rPr lang="ksw-Mymr-001" dirty="0">
                <a:solidFill>
                  <a:srgbClr val="333333"/>
                </a:solidFill>
              </a:rPr>
              <a:t>တၢ်ဟ့ၣ်သဆၣ်ထီၣ်ကမၤတၢ်အတၢ်ရဲၣ်တၢ်ကျဲၤတဖၣ်ဘၣ်သ့ၣ်သ့ၣ်တဟ့ၣ်သဆၣ်ထီၣ်တၢ်ပာ်ဖျါထီၣ်တၢ်ဘၣ်န့ၣ်လီၤ. တၢ်ဟ့ၣ်သဆၣ်ထီၣ်တၢ်အတၢ်ရဲၣ်တၢ်ကျဲၤန့ၣ်</a:t>
            </a:r>
            <a:r>
              <a:rPr dirty="0">
                <a:solidFill>
                  <a:srgbClr val="333333"/>
                </a:solidFill>
              </a:rPr>
              <a:t>OSHA</a:t>
            </a:r>
            <a:r>
              <a:rPr lang="ksw-Mymr-001" dirty="0">
                <a:solidFill>
                  <a:srgbClr val="333333"/>
                </a:solidFill>
              </a:rPr>
              <a:t> တ တြီအီၤဘၣ်, သနာ်က့ကဘၣ်တၢ်ဒုးကဲထီၣ်အီၤလၢတမၤတံာ်တာ်ပှၤမၤတၢ်ဖိအသးကပာ် ဖျါထီၣ်တၢ်ဂ့ၢ်အဂီၢ်ဘၣ်. တၢ်နဲၣ်ကျဲလၢတၢ်ကဒုးအိၣ်ထီၣ်တၢ်ဟ့ၣ်သဆၣ်ထီၣ်တၢ်ကမၤတၢ် အတၢ်ရဲၣ်တၢ်ကျဲၤတဖၣ်န့ၣ်ပာ်ဃုာ်လၢတၢ်ကျိးထံတီၤပတီၢ်လၢလာ်အပူၤလီၤ-</a:t>
            </a:r>
            <a:endParaRPr lang="en-GB" spc="-10" dirty="0">
              <a:solidFill>
                <a:srgbClr val="333333"/>
              </a:solidFill>
            </a:endParaRPr>
          </a:p>
          <a:p>
            <a:pPr marL="759460" marR="112395" lvl="1" indent="-228600">
              <a:lnSpc>
                <a:spcPct val="150000"/>
              </a:lnSpc>
              <a:buClr>
                <a:srgbClr val="003864"/>
              </a:buClr>
              <a:buFont typeface="Wingdings"/>
              <a:buChar char=""/>
              <a:tabLst>
                <a:tab pos="759460" algn="l"/>
              </a:tabLst>
            </a:pPr>
            <a:r>
              <a:rPr lang="ksw-Mymr-001" sz="20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တၢ်ရှဲပၠးအါထီၣ်</a:t>
            </a:r>
            <a:r>
              <a:rPr lang="en-GB" sz="2000" u="sng" spc="-5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lang="en-GB" sz="2000" u="sng" spc="-3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OSHA</a:t>
            </a:r>
            <a:r>
              <a:rPr lang="ksw-Mymr-001" sz="2000" u="sng" spc="-3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အလီၢ်အလၤလၢတၢ်ဖံးတၢ်မၤအလီၢ်အတၢ်ပူၤဖျဲးတၢ်ဟ့ၣ်သဆၣ်ထီၣ်အတၢ်ရဲၣ် တၢ်ကျဲၤတဖၣ်ဒီးတၢ်ကဲထီၣ်အသး၀ံၤအလီၢ်ခံကသံၣ်မူၤဘှီးအတၢ်မၤကွၢ်တဖၣ်လၢအအိၣ်လၢ </a:t>
            </a:r>
            <a:r>
              <a:rPr lang="en-GB" sz="20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29</a:t>
            </a:r>
            <a:r>
              <a:rPr lang="en-GB" sz="20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lang="en-GB" sz="20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C.F.R.</a:t>
            </a:r>
            <a:r>
              <a:rPr lang="en-GB" sz="2000" u="sng" spc="-4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lang="en-GB" sz="20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§1904.35(b)(1)(iv)</a:t>
            </a:r>
            <a:r>
              <a:rPr lang="ksw-Mymr-001" sz="20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 အဖီလာ်</a:t>
            </a:r>
            <a:r>
              <a:rPr lang="ksw-Mymr-001" sz="2000" u="sng" spc="-10" dirty="0">
                <a:solidFill>
                  <a:srgbClr val="003399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,</a:t>
            </a:r>
            <a:r>
              <a:rPr lang="en-GB" sz="2000" spc="-45" dirty="0">
                <a:solidFill>
                  <a:srgbClr val="003399"/>
                </a:solidFill>
                <a:latin typeface="Calibri"/>
                <a:cs typeface="Calibri"/>
              </a:rPr>
              <a:t> </a:t>
            </a:r>
            <a:r>
              <a:rPr lang="ksw-Mymr-001" sz="2000" spc="-25" dirty="0">
                <a:solidFill>
                  <a:srgbClr val="003399"/>
                </a:solidFill>
                <a:latin typeface="Calibri"/>
                <a:cs typeface="Calibri"/>
              </a:rPr>
              <a:t>ဒီး</a:t>
            </a:r>
            <a:endParaRPr lang="en-GB" sz="2000" dirty="0">
              <a:latin typeface="Calibri"/>
              <a:cs typeface="Calibri"/>
            </a:endParaRPr>
          </a:p>
          <a:p>
            <a:pPr marL="758825" lvl="1" indent="-227965">
              <a:lnSpc>
                <a:spcPct val="150000"/>
              </a:lnSpc>
              <a:buClr>
                <a:srgbClr val="003864"/>
              </a:buClr>
              <a:buFont typeface="Wingdings"/>
              <a:buChar char=""/>
              <a:tabLst>
                <a:tab pos="758825" algn="l"/>
              </a:tabLst>
            </a:pPr>
            <a:r>
              <a:rPr lang="ksw-Mymr-001" sz="20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တၢ်မၤကစၢ်အတၢ်ပူၤဖျဲးတၢ်ဟ့ၣ်သဆၣ်ထီၣ်ကမၤတၢ်ဒီးတၢ်တဟ့ၣ်သဆၣ်ထီၣ်ကမၤတၢ်အဖီလစံၣ်ဒီးတၢ်ဖံးတၢ်မၤတဖၣ်. 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477767"/>
            <a:ext cx="12192000" cy="3380740"/>
            <a:chOff x="0" y="3477767"/>
            <a:chExt cx="12192000" cy="3380740"/>
          </a:xfrm>
        </p:grpSpPr>
        <p:sp>
          <p:nvSpPr>
            <p:cNvPr id="3" name="object 3"/>
            <p:cNvSpPr/>
            <p:nvPr/>
          </p:nvSpPr>
          <p:spPr>
            <a:xfrm>
              <a:off x="0" y="4773167"/>
              <a:ext cx="12192000" cy="2085339"/>
            </a:xfrm>
            <a:custGeom>
              <a:avLst/>
              <a:gdLst/>
              <a:ahLst/>
              <a:cxnLst/>
              <a:rect l="l" t="t" r="r" b="b"/>
              <a:pathLst>
                <a:path w="12192000" h="2085340">
                  <a:moveTo>
                    <a:pt x="12192000" y="0"/>
                  </a:moveTo>
                  <a:lnTo>
                    <a:pt x="0" y="0"/>
                  </a:lnTo>
                  <a:lnTo>
                    <a:pt x="0" y="2084831"/>
                  </a:lnTo>
                  <a:lnTo>
                    <a:pt x="12192000" y="208483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3477767"/>
              <a:ext cx="12192000" cy="1295400"/>
            </a:xfrm>
            <a:custGeom>
              <a:avLst/>
              <a:gdLst/>
              <a:ahLst/>
              <a:cxnLst/>
              <a:rect l="l" t="t" r="r" b="b"/>
              <a:pathLst>
                <a:path w="12192000" h="1295400">
                  <a:moveTo>
                    <a:pt x="12192000" y="0"/>
                  </a:moveTo>
                  <a:lnTo>
                    <a:pt x="0" y="0"/>
                  </a:lnTo>
                  <a:lnTo>
                    <a:pt x="0" y="1295399"/>
                  </a:lnTo>
                  <a:lnTo>
                    <a:pt x="12192000" y="1295399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38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3108" y="5724144"/>
              <a:ext cx="3183635" cy="928115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762000" y="3535131"/>
            <a:ext cx="10287000" cy="1075294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 indent="948690" algn="l">
              <a:lnSpc>
                <a:spcPts val="3890"/>
              </a:lnSpc>
              <a:spcBef>
                <a:spcPts val="585"/>
              </a:spcBef>
            </a:pPr>
            <a:r>
              <a:rPr lang="ksw-Mymr-001" sz="2400" dirty="0">
                <a:solidFill>
                  <a:schemeClr val="bg1"/>
                </a:solidFill>
                <a:latin typeface="+mn-lt"/>
              </a:rPr>
              <a:t>တၢ်မၤကဲထီၣ်တၢ်ဖံးတၢ်မၤအခိၣ်အဃၢၤ လၢအဂ့ၤဒီးအမုာ် (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Ergonomics</a:t>
            </a:r>
            <a:r>
              <a:rPr lang="ksw-Mymr-001" sz="2400" spc="-10" dirty="0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r>
              <a:rPr sz="24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sz="2400" spc="-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ksw-Mymr-001" sz="2400" spc="-90" dirty="0">
                <a:solidFill>
                  <a:srgbClr val="FFFFFF"/>
                </a:solidFill>
                <a:latin typeface="Calibri"/>
                <a:cs typeface="Calibri"/>
              </a:rPr>
              <a:t>ပှၤမၤတၢ်ဖိတၢ်သိၣ်လိ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Minnesota</a:t>
            </a:r>
            <a:r>
              <a:rPr sz="2400" spc="-1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Statutes</a:t>
            </a:r>
            <a:r>
              <a:rPr sz="2400" spc="-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182.677,</a:t>
            </a:r>
            <a:r>
              <a:rPr sz="2400" spc="-1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ksw-Mymr-001" sz="2400" spc="-140" dirty="0">
                <a:solidFill>
                  <a:srgbClr val="FFFFFF"/>
                </a:solidFill>
                <a:latin typeface="Calibri"/>
                <a:cs typeface="Calibri"/>
              </a:rPr>
              <a:t>အဒ့ 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66800" y="5058984"/>
            <a:ext cx="103632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ksw-Mymr-001" sz="1800" dirty="0">
                <a:solidFill>
                  <a:srgbClr val="003864"/>
                </a:solidFill>
                <a:latin typeface="Calibri"/>
                <a:cs typeface="Calibri"/>
              </a:rPr>
              <a:t>မံၣ်နံၣ်စိထၣ် </a:t>
            </a:r>
            <a:r>
              <a:rPr lang="en-AU" sz="1800" dirty="0">
                <a:solidFill>
                  <a:srgbClr val="003864"/>
                </a:solidFill>
                <a:latin typeface="Calibri"/>
                <a:cs typeface="Calibri"/>
              </a:rPr>
              <a:t>OSHA </a:t>
            </a:r>
            <a:r>
              <a:rPr lang="ksw-Mymr-001" sz="1800" dirty="0">
                <a:solidFill>
                  <a:srgbClr val="003864"/>
                </a:solidFill>
                <a:latin typeface="Calibri"/>
                <a:cs typeface="Calibri"/>
              </a:rPr>
              <a:t>တၢ်လူၤပိာ်မၤထွဲ (</a:t>
            </a:r>
            <a:r>
              <a:rPr sz="1800" dirty="0">
                <a:solidFill>
                  <a:srgbClr val="003864"/>
                </a:solidFill>
                <a:latin typeface="Calibri"/>
                <a:cs typeface="Calibri"/>
              </a:rPr>
              <a:t>Minnesota</a:t>
            </a:r>
            <a:r>
              <a:rPr sz="1800" spc="-4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3864"/>
                </a:solidFill>
                <a:latin typeface="Calibri"/>
                <a:cs typeface="Calibri"/>
              </a:rPr>
              <a:t>OSHA</a:t>
            </a:r>
            <a:r>
              <a:rPr sz="1800" spc="-5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3864"/>
                </a:solidFill>
                <a:latin typeface="Calibri"/>
                <a:cs typeface="Calibri"/>
              </a:rPr>
              <a:t>Compliance</a:t>
            </a:r>
            <a:r>
              <a:rPr lang="ksw-Mymr-001" sz="1800" dirty="0">
                <a:solidFill>
                  <a:srgbClr val="003864"/>
                </a:solidFill>
                <a:latin typeface="Calibri"/>
                <a:cs typeface="Calibri"/>
              </a:rPr>
              <a:t>)</a:t>
            </a:r>
            <a:r>
              <a:rPr sz="1800" spc="-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3864"/>
                </a:solidFill>
                <a:latin typeface="Calibri"/>
                <a:cs typeface="Calibri"/>
              </a:rPr>
              <a:t>|</a:t>
            </a:r>
            <a:r>
              <a:rPr sz="1800" spc="-5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1800" spc="-50" dirty="0">
                <a:solidFill>
                  <a:srgbClr val="003864"/>
                </a:solidFill>
                <a:latin typeface="Calibri"/>
                <a:cs typeface="Calibri"/>
              </a:rPr>
              <a:t>တၢ်ဖံးတၢ်မၤဒီးစဲးဖီကဟၣ်အတၢ်မၤအ၀ဲၤကျိၤ (</a:t>
            </a:r>
            <a:r>
              <a:rPr sz="1800" dirty="0">
                <a:solidFill>
                  <a:srgbClr val="003864"/>
                </a:solidFill>
                <a:latin typeface="Calibri"/>
                <a:cs typeface="Calibri"/>
              </a:rPr>
              <a:t>Department</a:t>
            </a:r>
            <a:r>
              <a:rPr sz="1800" spc="-4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3864"/>
                </a:solidFill>
                <a:latin typeface="Calibri"/>
                <a:cs typeface="Calibri"/>
              </a:rPr>
              <a:t>of</a:t>
            </a:r>
            <a:r>
              <a:rPr sz="1800" spc="-5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3864"/>
                </a:solidFill>
                <a:latin typeface="Calibri"/>
                <a:cs typeface="Calibri"/>
              </a:rPr>
              <a:t>Labor</a:t>
            </a:r>
            <a:r>
              <a:rPr sz="1800" spc="-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3864"/>
                </a:solidFill>
                <a:latin typeface="Calibri"/>
                <a:cs typeface="Calibri"/>
              </a:rPr>
              <a:t>and</a:t>
            </a:r>
            <a:r>
              <a:rPr sz="1800" spc="-5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3864"/>
                </a:solidFill>
                <a:latin typeface="Calibri"/>
                <a:cs typeface="Calibri"/>
              </a:rPr>
              <a:t>Industry</a:t>
            </a:r>
            <a:r>
              <a:rPr lang="ksw-Mymr-001" sz="1800" spc="-10" dirty="0">
                <a:solidFill>
                  <a:srgbClr val="003864"/>
                </a:solidFill>
                <a:latin typeface="Calibri"/>
                <a:cs typeface="Calibri"/>
              </a:rPr>
              <a:t>)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085836" y="6253012"/>
            <a:ext cx="6769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1541694"/>
          </a:xfrm>
          <a:prstGeom prst="rect">
            <a:avLst/>
          </a:prstGeom>
        </p:spPr>
        <p:txBody>
          <a:bodyPr vert="horz" wrap="square" lIns="0" tIns="429504" rIns="0" bIns="0" rtlCol="0">
            <a:spAutoFit/>
          </a:bodyPr>
          <a:lstStyle/>
          <a:p>
            <a:pPr marL="118745">
              <a:lnSpc>
                <a:spcPct val="100000"/>
              </a:lnSpc>
              <a:spcBef>
                <a:spcPts val="100"/>
              </a:spcBef>
            </a:pPr>
            <a:r>
              <a:rPr lang="ksw-Mymr-001" spc="-10" dirty="0">
                <a:solidFill>
                  <a:srgbClr val="000000"/>
                </a:solidFill>
              </a:rPr>
              <a:t>ကျိၤကွာ်လၢတၢ်ကပာ်ဖျါထီၣ်</a:t>
            </a:r>
            <a:r>
              <a:rPr lang="en-AU" spc="-20" dirty="0">
                <a:solidFill>
                  <a:srgbClr val="000000"/>
                </a:solidFill>
              </a:rPr>
              <a:t>MSDs</a:t>
            </a:r>
            <a:r>
              <a:rPr lang="ksw-Mymr-001" spc="-20" dirty="0">
                <a:solidFill>
                  <a:srgbClr val="000000"/>
                </a:solidFill>
              </a:rPr>
              <a:t> အက့ၢ်အဂီၤ,</a:t>
            </a:r>
            <a:r>
              <a:rPr lang="ksw-Mymr-001" spc="-10" dirty="0">
                <a:solidFill>
                  <a:srgbClr val="000000"/>
                </a:solidFill>
              </a:rPr>
              <a:t>တၢ်ပနီၣ် တဖၣ်လၢအဖျါထီၣ်ဆိ</a:t>
            </a:r>
            <a:endParaRPr spc="-20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6800" y="1809352"/>
            <a:ext cx="9210675" cy="47064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0029" algn="l"/>
              </a:tabLst>
            </a:pPr>
            <a:r>
              <a:rPr sz="2000" dirty="0">
                <a:latin typeface="Calibri"/>
                <a:cs typeface="Calibri"/>
              </a:rPr>
              <a:t>[</a:t>
            </a:r>
            <a:r>
              <a:rPr lang="ksw-Mymr-001" sz="2000" dirty="0">
                <a:latin typeface="Calibri"/>
                <a:cs typeface="Calibri"/>
              </a:rPr>
              <a:t>မ့ၢ်တၢ်ကဘၣ်ပာ်ဖျါထီၣ်တၢ်မနုၤလဲၣ်</a:t>
            </a:r>
            <a:r>
              <a:rPr sz="2000" spc="-10" dirty="0">
                <a:latin typeface="Calibri"/>
                <a:cs typeface="Calibri"/>
              </a:rPr>
              <a:t>]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005"/>
              </a:spcBef>
              <a:buFont typeface="Arial"/>
              <a:buChar char="•"/>
              <a:tabLst>
                <a:tab pos="240029" algn="l"/>
              </a:tabLst>
            </a:pPr>
            <a:r>
              <a:rPr sz="2000" dirty="0">
                <a:latin typeface="Calibri"/>
                <a:cs typeface="Calibri"/>
              </a:rPr>
              <a:t>[</a:t>
            </a:r>
            <a:r>
              <a:rPr lang="ksw-Mymr-001" sz="2000" dirty="0">
                <a:latin typeface="Calibri"/>
                <a:cs typeface="Calibri"/>
              </a:rPr>
              <a:t>မ့ၢ်တၢ်ကြၢးပာ်ဖျါထီၣ်တၢ်လီၤပျံၤလၢအခါဖဲလဲၣ်.</a:t>
            </a:r>
            <a:r>
              <a:rPr sz="2000" spc="-10" dirty="0">
                <a:latin typeface="Calibri"/>
                <a:cs typeface="Calibri"/>
              </a:rPr>
              <a:t>]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000"/>
              </a:spcBef>
              <a:buFont typeface="Arial"/>
              <a:buChar char="•"/>
              <a:tabLst>
                <a:tab pos="240029" algn="l"/>
              </a:tabLst>
            </a:pPr>
            <a:r>
              <a:rPr sz="2000" dirty="0">
                <a:latin typeface="Calibri"/>
                <a:cs typeface="Calibri"/>
              </a:rPr>
              <a:t>[</a:t>
            </a:r>
            <a:r>
              <a:rPr lang="ksw-Mymr-001" sz="2000" dirty="0">
                <a:latin typeface="Calibri"/>
                <a:cs typeface="Calibri"/>
              </a:rPr>
              <a:t>မ့ၢ်ပှၤမၤတၢ်ဖိကြၢးပာ်ဖျါထီၣ်တၢ်မနုၤလဲၣ်.</a:t>
            </a:r>
            <a:r>
              <a:rPr sz="2000" spc="-10" dirty="0">
                <a:latin typeface="Calibri"/>
                <a:cs typeface="Calibri"/>
              </a:rPr>
              <a:t>]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1995"/>
              </a:spcBef>
              <a:buFont typeface="Arial"/>
              <a:buChar char="•"/>
              <a:tabLst>
                <a:tab pos="240029" algn="l"/>
              </a:tabLst>
            </a:pPr>
            <a:r>
              <a:rPr sz="2000" dirty="0">
                <a:latin typeface="Calibri"/>
                <a:cs typeface="Calibri"/>
              </a:rPr>
              <a:t>[</a:t>
            </a:r>
            <a:r>
              <a:rPr lang="ksw-Mymr-001" sz="2000" dirty="0">
                <a:latin typeface="Calibri"/>
                <a:cs typeface="Calibri"/>
              </a:rPr>
              <a:t>မ့ၢ်တၢ်ရဲၣ်ကျဲၤပၢဆှၢကခီဆၢတၢ်ပာ်ဖျါထီၣ်တၢ်တဖၣ်ဒ်လဲၣ်.</a:t>
            </a:r>
            <a:r>
              <a:rPr sz="2000" spc="-10" dirty="0">
                <a:latin typeface="Calibri"/>
                <a:cs typeface="Calibri"/>
              </a:rPr>
              <a:t>]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005"/>
              </a:spcBef>
              <a:buFont typeface="Arial"/>
              <a:buChar char="•"/>
              <a:tabLst>
                <a:tab pos="240029" algn="l"/>
              </a:tabLst>
            </a:pPr>
            <a:r>
              <a:rPr sz="2000" dirty="0">
                <a:latin typeface="Calibri"/>
                <a:cs typeface="Calibri"/>
              </a:rPr>
              <a:t>[</a:t>
            </a:r>
            <a:r>
              <a:rPr lang="ksw-Mymr-001" sz="2000" dirty="0">
                <a:latin typeface="Calibri"/>
                <a:cs typeface="Calibri"/>
              </a:rPr>
              <a:t>မ့ၢ်ပှၤမၤတၢ်ဖိတဖၣ်ကွၢ်လၢ်တၢ်မနုၤကမၤအသးဖဲမၤတၢ်ပာ်ဖျါထီၣ်တခါ၀ံၤအလီၢ်ခံကသ့ဒ်လဲၣ်.</a:t>
            </a:r>
            <a:r>
              <a:rPr sz="2000" spc="-10" dirty="0">
                <a:latin typeface="Calibri"/>
                <a:cs typeface="Calibri"/>
              </a:rPr>
              <a:t>]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000"/>
              </a:spcBef>
              <a:buFont typeface="Arial"/>
              <a:buChar char="•"/>
              <a:tabLst>
                <a:tab pos="240029" algn="l"/>
              </a:tabLst>
            </a:pPr>
            <a:r>
              <a:rPr sz="2000" dirty="0">
                <a:latin typeface="Calibri"/>
                <a:cs typeface="Calibri"/>
              </a:rPr>
              <a:t>[</a:t>
            </a:r>
            <a:r>
              <a:rPr lang="ksw-Mymr-001" sz="2000" dirty="0">
                <a:latin typeface="Calibri"/>
                <a:cs typeface="Calibri"/>
              </a:rPr>
              <a:t>မ့ၢ်နကမၤလီၤတံၢ်ကယဲၢ်မ့ၢ်ပှၤမၤတၢ်ဖိခဲလၢာ်နၢ်ပၢၢ်တၢ်ပာ်ဖျါအကျိၤအကွာ်ဒ်လဲၣ်.</a:t>
            </a:r>
            <a:r>
              <a:rPr sz="2000" spc="-10" dirty="0">
                <a:latin typeface="Calibri"/>
                <a:cs typeface="Calibri"/>
              </a:rPr>
              <a:t>]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spcBef>
                <a:spcPts val="600"/>
              </a:spcBef>
              <a:buFont typeface="Arial"/>
              <a:buChar char="•"/>
              <a:tabLst>
                <a:tab pos="240029" algn="l"/>
              </a:tabLst>
            </a:pPr>
            <a:r>
              <a:rPr sz="2000" dirty="0">
                <a:latin typeface="Calibri"/>
                <a:cs typeface="Calibri"/>
              </a:rPr>
              <a:t>[</a:t>
            </a:r>
            <a:r>
              <a:rPr lang="ksw-Mymr-001" sz="2000" dirty="0">
                <a:latin typeface="Calibri"/>
                <a:cs typeface="Calibri"/>
              </a:rPr>
              <a:t>ဒ်သိးပှၤမၤတၢ်ဖိအသုတကွၢ်ဆၢၣ်မဲာ်ဘၣ်တၢ်မၤကၣ်အီၤခီဖျိတၢ်ပာ်ဖျါထီၣ်တၢ်ဂ့ၢ်အဃိအဂီၢ်နကမၤဒ်လဲၣ်.</a:t>
            </a:r>
            <a:r>
              <a:rPr sz="2000" spc="-10" dirty="0">
                <a:latin typeface="Calibri"/>
                <a:cs typeface="Calibri"/>
              </a:rPr>
              <a:t>]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005"/>
              </a:spcBef>
              <a:buFont typeface="Arial"/>
              <a:buChar char="•"/>
              <a:tabLst>
                <a:tab pos="240029" algn="l"/>
              </a:tabLst>
            </a:pPr>
            <a:r>
              <a:rPr sz="2000" dirty="0">
                <a:latin typeface="Calibri"/>
                <a:cs typeface="Calibri"/>
              </a:rPr>
              <a:t>[</a:t>
            </a:r>
            <a:r>
              <a:rPr lang="ksw-Mymr-001" sz="2000" dirty="0">
                <a:latin typeface="Calibri"/>
                <a:cs typeface="Calibri"/>
              </a:rPr>
              <a:t>မ့ၢ်နကကွၢ်နီၣ်ပှၤမၤတၢ်ဖိတဖၣ်လၢအနဲၣ်ဖျါအသးဒီးပာ်ဖျါထီၣ်တၢ်လီၤပျံၤတဖၣ်ကသ့ဒ်လဲၣ်.</a:t>
            </a:r>
            <a:r>
              <a:rPr sz="2000" spc="-10" dirty="0">
                <a:latin typeface="Calibri"/>
                <a:cs typeface="Calibri"/>
              </a:rPr>
              <a:t>]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92688" y="6425628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30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dirty="0"/>
              <a:t>တၢ်ပာ်ဖျါထီၣ်တၢ်လီၤပျံၤလၢအကဲထီၣ်သးသ့အဂၤတဖၣ်</a:t>
            </a: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240"/>
              </a:lnSpc>
            </a:pPr>
            <a:fld id="{81D60167-4931-47E6-BA6A-407CBD079E47}" type="slidenum">
              <a:rPr spc="-25" dirty="0"/>
              <a:t>31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607832"/>
            <a:ext cx="10709275" cy="48587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48260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sz="1600" b="1" dirty="0">
                <a:solidFill>
                  <a:srgbClr val="003864"/>
                </a:solidFill>
                <a:latin typeface="Calibri"/>
                <a:cs typeface="Calibri"/>
              </a:rPr>
              <a:t>တၢ်ကြၢးပာ်ဖျါထီၣ်တၢ်မနုၤလဲၣ်.</a:t>
            </a:r>
            <a:r>
              <a:rPr sz="1600" b="1" spc="-5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1600" spc="-30" dirty="0">
                <a:solidFill>
                  <a:srgbClr val="003864"/>
                </a:solidFill>
                <a:latin typeface="Calibri"/>
                <a:cs typeface="Calibri"/>
              </a:rPr>
              <a:t>နတၢ်မၤအသနူကြၢးဟ့ၣ်သဆၣ်ထီၣ်တၢ်ပာ်ဖျါတၢ်ပူၤဖျဲးဒီး တၢ်အိၣ်ဆူၣ်အိၣ်ချ့အတၢ်ဘၣ်ယိၣ်ကိးကလုာ်ဒဲး(တၢ်ဘၣ်ဒိဘၣ်ထံး,တၢ်ဆူးတၢ်ဆါတဖၣ်,တၢ်လီၤပျံၤလၢတၢ်ဆိကမိၣ်ပာ်တဖၣ်လၢတၢ်မၤအကျိၤအကွာ်မ့တမ့ၢ်ပီးလီအသီ, တၢ်အိၣ်သးမ့တ မ့ၢ်တၢ်သကဲာ်ပ၀းလၢတပူၤဖျဲး, တၢ်ဘၣ်ဒိလၢဘူးကကဲထီၣ်ဒီးတပျာ်ဒၣ်တစဲးဖိ, တၢ်လီၤပျံၤလၢ တၢ်ဖံးတၢ်မၤလၢတမ့ၢ်ဒ်ညီနုၢ်အသိးဒီးဂ့ၢ်ဂီၢ်အူတၢ်အိၣ်သးလၢအကဲထီၣ်သ့တဖၣ်, နတၢ်ပူၤဖျဲး ဒီးတၢ်အိၣ်ဆူၣ်အိၣ်ချ့အတၢ်ရဲၣ်တၢ်ကျဲၤအတၢ်ဂံၢ်စၢ်ဘါစၢ်န့ၣ်လီၤ).</a:t>
            </a:r>
            <a:endParaRPr lang="en-US" sz="1600" spc="-30" dirty="0">
              <a:solidFill>
                <a:srgbClr val="003864"/>
              </a:solidFill>
              <a:latin typeface="Calibri"/>
              <a:cs typeface="Calibri"/>
            </a:endParaRPr>
          </a:p>
          <a:p>
            <a:pPr marL="240029" marR="48260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my-MM" sz="1600" b="1" i="0" dirty="0">
                <a:solidFill>
                  <a:srgbClr val="00386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မ့ၢ်တၢ်ကြၢးပာ်ဖျါထီၣ်တၢ်လီၤပျံၤတခါလၢအခါဖဲလဲၣ်</a:t>
            </a:r>
            <a:r>
              <a:rPr lang="my-MM" sz="1600" b="0" i="0" dirty="0">
                <a:solidFill>
                  <a:srgbClr val="00386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 နတၢ်ဖံးတၢ်မၤအသနူကြၢးဟ့ၣ်သဆၣ်ထီၣ်ပှၤမၤတၢ်ဖိတဖၣ်လၢကပာ်ဖျါထီၣ်တၢ်လီၤပျံၤတဖၣ်တဘျီဃီလီၤ. ပှၤမၤတၢ်ဖိတဖၣ်ကြၢးသ့ၣ်ညါစ့ၢ်ကီးလၢအ၀ဲသ့ၣ်ပာ်ကတီၢ်တၢ်ဖံးတၢ်မၤအတၢ်လဲၤတရံးအသးလၢအ၀ဲသ့ၣ်နာ်လၢအတပူၤဖျဲး၀ဲတခါလၢ်လၢ်အဂီၢ်သ့လီၤ. </a:t>
            </a:r>
            <a:endParaRPr lang="en-US" sz="1600" b="0" i="0" dirty="0">
              <a:solidFill>
                <a:srgbClr val="003864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marL="240029" marR="48260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my-MM" sz="1600" b="1" i="0" dirty="0">
                <a:solidFill>
                  <a:srgbClr val="00386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မ့ၢ်ပှၤမၤတၢ်ဖိတဖၣ်ကြၢးမၤတၢ်ပာ်ဖျါထီၣ်တဖၣ်ဒ်လဲၣ်. </a:t>
            </a:r>
            <a:r>
              <a:rPr lang="my-MM" sz="1600" b="0" i="0" dirty="0">
                <a:solidFill>
                  <a:srgbClr val="00386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ဆိကမိၣ်ထီၣ်တၢ်ဃုထၢလၢပှၤမၤတၢ်ဖိတဖၣ်အဂီၢ်လၢတၢ်ကရဲၣ်ကျဲၤပၢဆှၢတၢ်လၢထးခိၣ်မ့တမ့ၢ်လၢလံာ်ကွဲးအပူၤတက့ၢ်. ဖဲမ့ၢ်သ့မ့ၢ် ဘၣ်,ဟ့ၣ်ပှၤ မၤတၢ်ဖိတဖၣ်ဒီးကျိၤကျဲလၢတၢ်ကပာ်ဖျါထီၣ်လၢတပာ်ဖျါထီၣ်မံၤအဂီၢ်တက့ၢ်. </a:t>
            </a:r>
            <a:endParaRPr lang="my-MM" sz="1600" b="0" i="0" dirty="0">
              <a:solidFill>
                <a:srgbClr val="003864"/>
              </a:solidFill>
              <a:effectLst/>
              <a:highlight>
                <a:srgbClr val="FFFFFF"/>
              </a:highlight>
              <a:latin typeface="Helvetica" panose="020B0604020202020204" pitchFamily="34" charset="0"/>
            </a:endParaRPr>
          </a:p>
          <a:p>
            <a:pPr marL="240029" marR="48260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693010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sz="2800" dirty="0"/>
              <a:t>တၢ်ပာ်ဖျါထီၣ်တၢ်လီၤပျံၤလၢအကဲထီၣ်သးသ့အဂၤတဖၣ်, လဲၤဆူညါ</a:t>
            </a:r>
            <a:endParaRPr sz="2800"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240"/>
              </a:lnSpc>
            </a:pPr>
            <a:fld id="{81D60167-4931-47E6-BA6A-407CBD079E47}" type="slidenum">
              <a:rPr spc="-25" dirty="0"/>
              <a:t>32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782124" y="1607832"/>
            <a:ext cx="10299065" cy="49641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814705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b="1" dirty="0">
                <a:solidFill>
                  <a:srgbClr val="003864"/>
                </a:solidFill>
                <a:latin typeface="Calibri"/>
                <a:cs typeface="Calibri"/>
              </a:rPr>
              <a:t>မ့ၢ်တၢ်ပၢဆှၢရဲၣ်ကျဲၤခီဆၢတၢ်ဆူတၢ်ပာ်ဖျါကသ့ဒ်လဲၣ်. </a:t>
            </a:r>
            <a:r>
              <a:rPr lang="ksw-Mymr-001" dirty="0">
                <a:solidFill>
                  <a:srgbClr val="003864"/>
                </a:solidFill>
                <a:latin typeface="Calibri"/>
                <a:cs typeface="Calibri"/>
              </a:rPr>
              <a:t>မၤလီၤတံၢ်နတၢ်မၤအသနူ နဲၣ်တၢ်ပၢဆှၢရဲၣ်ကျဲၤလၢကဒုးသ့ၣ်ညါပာ်ပနီၣ်တၢ်ပာ်ဖျါတဖၣ်တဘျီဃီဒီးစးထီၣ်တၢ်ဃိထံသ့ၣ်ညါန့ၣ်လီၤ. </a:t>
            </a:r>
          </a:p>
          <a:p>
            <a:pPr marL="240029" marR="814705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b="1" dirty="0">
                <a:solidFill>
                  <a:srgbClr val="003864"/>
                </a:solidFill>
                <a:latin typeface="Calibri"/>
                <a:cs typeface="Calibri"/>
              </a:rPr>
              <a:t>တၢ်လၢပှၤမၤတၢ်ဖိကြၢးကွၢ်လၢ်ဖဲမၤတၢ်ပာ်ဖျါ၀ံၤအလီၢ်ခံမ့ၢ်မနုၤလဲၣ်. </a:t>
            </a:r>
            <a:r>
              <a:rPr lang="ksw-Mymr-001" dirty="0">
                <a:solidFill>
                  <a:srgbClr val="003864"/>
                </a:solidFill>
                <a:latin typeface="Calibri"/>
                <a:cs typeface="Calibri"/>
              </a:rPr>
              <a:t>နတၢ်မၤအကျိၤအကွာ်ကြၢးပာ်ဃုာ်တၢ်ဆဲးကျိးဆဲးကျၢဘၣ်ဆၢဘၣ်ကတီၢ်လၢအဘၣ်ဃးဒီးတၢ်မၤလၢအဘၣ်တၢ်မၤအီၤလၢတၢ်ကဃဲၣ်လီၤဘှါလီၤတၢ်လီၤပျံၤလၢတၢ်ပာ်ဖျါထီၣ်အီၤန့ၣ်လီၤ. </a:t>
            </a:r>
            <a:endParaRPr lang="en-GB" dirty="0">
              <a:latin typeface="Calibri"/>
              <a:cs typeface="Calibri"/>
            </a:endParaRPr>
          </a:p>
          <a:p>
            <a:pPr marL="240029" marR="5080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b="1" dirty="0">
                <a:solidFill>
                  <a:srgbClr val="003864"/>
                </a:solidFill>
                <a:latin typeface="Calibri"/>
                <a:cs typeface="Calibri"/>
              </a:rPr>
              <a:t>မ့ၢ်နကမၤလီၤတံၢ်ကယဲၢ်မ့ၢ်ပှၤမၤတၢ်ဖိတဖၣ်နၢ်ပၢၢ်တၢ်ပာ်ဖျါအကျိၤအကွာ်ဒ်လဲၣ်. </a:t>
            </a:r>
            <a:r>
              <a:rPr lang="ksw-Mymr-001" dirty="0">
                <a:solidFill>
                  <a:srgbClr val="003864"/>
                </a:solidFill>
                <a:latin typeface="Calibri"/>
                <a:cs typeface="Calibri"/>
              </a:rPr>
              <a:t>ဆိကမိၣ်တၢ်နိးတၢ်ဘျးဒ်သိးဒီးကျိာ်,တၢ်သ့ဖးသ့ကွဲးဒီးအ့ထၢၣ်နဲးအတၢ်မၤန့ၢ်သူတၢ်န့ၣ်တက့ၢ်. </a:t>
            </a:r>
          </a:p>
          <a:p>
            <a:pPr marL="240029" marR="5080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b="1" dirty="0">
                <a:solidFill>
                  <a:srgbClr val="003864"/>
                </a:solidFill>
                <a:latin typeface="Calibri"/>
                <a:cs typeface="Calibri"/>
              </a:rPr>
              <a:t>ပှၤမၤတၢ်ဖိနီတဂၤတၢ်တမၤကၣ်အီၤမ့ၢ်လၢအပာ်ဖျါထီၣ်တၢ်အဃိဘၣ်န့ၣ်မ့ၢ်နကဒုးသ့ၣ်အီၤဒ်လဲၣ်. </a:t>
            </a:r>
            <a:r>
              <a:rPr lang="ksw-Mymr-001" dirty="0">
                <a:solidFill>
                  <a:srgbClr val="003864"/>
                </a:solidFill>
                <a:latin typeface="Calibri"/>
                <a:cs typeface="Calibri"/>
              </a:rPr>
              <a:t>မၤလီၤတံၢ်ပှၤမၤတၢ်ဖိတဖၣ်သ့ၣ်ညါလၢနကသူဒၣ်တၢ်ပာ်ဖျါထဲဒၣ်လၢတၢ်ကမၤ ဂ့ၤထီၣ်တၢ်ပူၤဖျဲးဒီးတၢ်အိၣ်ဆူၣ်အိၣ်ချ့န့ၣ်လီၤ. </a:t>
            </a:r>
          </a:p>
          <a:p>
            <a:pPr marL="240029" marR="5080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b="1" dirty="0">
                <a:solidFill>
                  <a:srgbClr val="003864"/>
                </a:solidFill>
                <a:latin typeface="Calibri"/>
                <a:cs typeface="Calibri"/>
              </a:rPr>
              <a:t>မ့ၢ်နပာ်ပနီၣ်ပှၤမၤတၢ်ဖိလၢအထံၣ်န့ၢ်ဒီးပာ်ဖျါထီၣ်တၢ်လီၤပျံၤတဖၣ်လၢကျဲဒ်လဲၣ်. </a:t>
            </a:r>
            <a:r>
              <a:rPr lang="ksw-Mymr-001" dirty="0">
                <a:solidFill>
                  <a:srgbClr val="003864"/>
                </a:solidFill>
                <a:latin typeface="Calibri"/>
                <a:cs typeface="Calibri"/>
              </a:rPr>
              <a:t>ဆိကမိၣ်ထီၣ်တၢ်ဟ့ၣ်အါထီၣ်လါလဲတခါ, လံာ်အုၣ်သးအတၢ်ဟ့ၣ်မ့တမ့ၢ်တၢ်စံးဘျုးလၢ ကမျၢၢ်တက့ၢ်. </a:t>
            </a:r>
            <a:endParaRPr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693010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sz="2800" dirty="0"/>
              <a:t>တၢ်ပာ်ဖျါထီၣ်တၢ်လီၤပျံၤလၢအကဲထီၣ်သးသ့အဂၤတဖၣ်, လဲၤဆူညါ</a:t>
            </a:r>
            <a:endParaRPr sz="2800"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240"/>
              </a:lnSpc>
            </a:pPr>
            <a:fld id="{81D60167-4931-47E6-BA6A-407CBD079E47}" type="slidenum">
              <a:rPr spc="-25" dirty="0"/>
              <a:t>33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782124" y="1607832"/>
            <a:ext cx="10709910" cy="27366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5080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sz="2400" b="1" dirty="0">
                <a:solidFill>
                  <a:srgbClr val="003864"/>
                </a:solidFill>
                <a:latin typeface="Calibri"/>
                <a:cs typeface="Calibri"/>
              </a:rPr>
              <a:t>လၢတၢ်ဃုထံၣ်န့ၢ်တၢ်အစၢလၢတၢ်ဘၣ်ယိၣ်လၢတၢ်ပာ်ဖျါထီၣ်အဂီၢ်မ့ၢ်နကဒုးပာ်ဃုာ်ပှၤမၤတၢ်ဖိတဖၣ်ဒ်လဲၣ်.</a:t>
            </a:r>
            <a:r>
              <a:rPr sz="2400" b="1" spc="-6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400" spc="-40" dirty="0">
                <a:solidFill>
                  <a:srgbClr val="003864"/>
                </a:solidFill>
                <a:latin typeface="Calibri"/>
                <a:cs typeface="Calibri"/>
              </a:rPr>
              <a:t>နတၢ်မၤအသနူကြၢးဟ့ၣ်သဆၣ်ထီၣ်ပှၤမၤတၢ်ဖိတဖၣ်လၢကဟ့ၣ်ကူၣ်ကျိၤကျဲ လၢတၢ်ကမၤဟါမၢ်ကွံာ်မ့တမ့ၢ်ဖီၣ်ဂၢၢ်တၢ်လီၤပျံၤန့ၣ်လီၤ. တၢ်အံၤတၢ်မၤအီၤဖဲတၢ်ပာ်ဖျါအဆၢ ကတီၢ်,တၢ်ပာ်ဖျါ၀ံၤအလီၢ်ခံမ့တမ့ၢ်ခံခါလၢာ်အကတီၢ်သ့လီၤ. နတၢ်မၤအသနူတခါအံၤကကဲ တၢ်အကါဒိၣ်ဖဲနစးထီၣ်ဖံးမၤတၢ်လၢတၢ်ဒီသဒၢဒီးဖီၣ်ဂၢၢ်တၢ်လီၤပျံၤတဖၣ်အခါန့ၣ်လီၤ. 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152400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dirty="0"/>
              <a:t>တၢ်ပာ်ဖျါထီၣ်တၢ်လီၤပျံၤလၢအကဲထီၣ်သးသ့အဂၤတဖၣ်</a:t>
            </a: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240"/>
              </a:lnSpc>
            </a:pPr>
            <a:fld id="{81D60167-4931-47E6-BA6A-407CBD079E47}" type="slidenum">
              <a:rPr spc="-25" dirty="0"/>
              <a:t>34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838833"/>
            <a:ext cx="10300335" cy="3944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1253490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sz="2400" dirty="0">
                <a:solidFill>
                  <a:srgbClr val="003864"/>
                </a:solidFill>
                <a:latin typeface="Calibri"/>
                <a:cs typeface="Calibri"/>
              </a:rPr>
              <a:t>တၢ်ဖံးတၢ်မၤအလီၢ်အတၢ်လီၤပျံၤကဲတၢ်အိၣ်သး,တၢ်ဟူးတၢ်ဂဲၤမ့တမ့ၢ်ဂံၢ်ထံးတမံၤလၢ်လၢ်ဖဲတၢ်ပာ်တ့ၢ်အီၤလၢတၢ်တဖီၣ်ဃံးအီၤ,ကဲထီၣ်တၢ်ဘၣ်ဒိဘၣ်ထံးမ့တမ့ၢ်တၢ်ဆူးတၢ်ဆါအခါန့ၣ်လီၤ. တၢ်အဒိတဖၣ်ပာ်ဃုာ်-</a:t>
            </a:r>
            <a:endParaRPr lang="en-GB" sz="2400" dirty="0">
              <a:latin typeface="Calibri"/>
              <a:cs typeface="Calibri"/>
            </a:endParaRPr>
          </a:p>
          <a:p>
            <a:pPr marL="469900" marR="529590" lvl="1" indent="-228600">
              <a:lnSpc>
                <a:spcPct val="150000"/>
              </a:lnSpc>
              <a:buFont typeface="Wingdings"/>
              <a:buChar char=""/>
              <a:tabLst>
                <a:tab pos="469900" algn="l"/>
              </a:tabLst>
            </a:pPr>
            <a:r>
              <a:rPr lang="ksw-Mymr-001" sz="2000" spc="-10" dirty="0">
                <a:solidFill>
                  <a:srgbClr val="003864"/>
                </a:solidFill>
                <a:latin typeface="Calibri"/>
                <a:cs typeface="Calibri"/>
              </a:rPr>
              <a:t>တၢ်ပူၤဖျဲးအတၢ်လီၤပျံၤ - တၢ်ယီၢ်အဒါလၢအဘျ့, ဃီသွါလၢအကၢ်,တၢ်မဲာ်ဖံးခိၣ်ကိၢ်သွး, စဲးဖီကဟၣ် လၢအက့ၢ်အခီဟူးထီၣ်, လီမ့ၣ်အူအတၢ်လီၤပျံၤတဖၣ်ဒီးတၢ်လီၢ်လၢအအံၣ်တဖၣ်န့ၣ်လီၤ, </a:t>
            </a:r>
          </a:p>
          <a:p>
            <a:pPr marL="469900" marR="529590" lvl="1" indent="-228600">
              <a:lnSpc>
                <a:spcPct val="150000"/>
              </a:lnSpc>
              <a:buFont typeface="Wingdings"/>
              <a:buChar char=""/>
              <a:tabLst>
                <a:tab pos="469900" algn="l"/>
              </a:tabLst>
            </a:pPr>
            <a:r>
              <a:rPr lang="ksw-Mymr-001" sz="2000" spc="-10" dirty="0">
                <a:solidFill>
                  <a:srgbClr val="003864"/>
                </a:solidFill>
                <a:latin typeface="Calibri"/>
                <a:cs typeface="Calibri"/>
              </a:rPr>
              <a:t>တၢ်လီၤပျံၤလၢအဂၤ </a:t>
            </a:r>
            <a:r>
              <a:rPr sz="2000" spc="-6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3864"/>
                </a:solidFill>
                <a:latin typeface="Calibri"/>
                <a:cs typeface="Calibri"/>
              </a:rPr>
              <a:t>–</a:t>
            </a:r>
            <a:r>
              <a:rPr sz="2000" spc="-5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000" spc="-50" dirty="0">
                <a:solidFill>
                  <a:srgbClr val="003864"/>
                </a:solidFill>
                <a:latin typeface="Calibri"/>
                <a:cs typeface="Calibri"/>
              </a:rPr>
              <a:t>သးတၢ်ဆီၣ်သနံး, တၢ်ဖံးတၢ်မၤအလီၢ်အတၢ်စုဆူၣ်ခီၣ်တကး,</a:t>
            </a:r>
            <a:endParaRPr lang="en-US" sz="2000" spc="-50" dirty="0">
              <a:solidFill>
                <a:srgbClr val="003864"/>
              </a:solidFill>
              <a:latin typeface="Calibri"/>
              <a:cs typeface="Calibri"/>
            </a:endParaRPr>
          </a:p>
          <a:p>
            <a:pPr marL="469900" marR="529590" lvl="1" indent="-228600">
              <a:lnSpc>
                <a:spcPct val="150000"/>
              </a:lnSpc>
              <a:buFont typeface="Wingdings"/>
              <a:buChar char=""/>
              <a:tabLst>
                <a:tab pos="469900" algn="l"/>
              </a:tabLst>
            </a:pPr>
            <a:r>
              <a:rPr lang="ksw-Mymr-001" sz="2000" spc="-50" dirty="0">
                <a:solidFill>
                  <a:srgbClr val="003864"/>
                </a:solidFill>
                <a:latin typeface="Calibri"/>
                <a:cs typeface="Calibri"/>
              </a:rPr>
              <a:t>တၢ်ဟူးတၢ်ဂဲၤလၢအဒုးကဲထီၣ်နီၢ်ခိက့ၢ်ဂီၤညာ်ဒီးထီၣ်တဲာ်ဒီးဟ့ၣ်လီၤပှၤမၤတၢ်ဖိလၢတအိၣ်ဒီးတၢ်သိၣ်လိကမၤ၀ဲဒၣ်တၢ်ဖံးတၢ်မၤလၢအလီၤပျံၤတခါန့ၣ်လီၤ. 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936287"/>
          </a:xfrm>
          <a:prstGeom prst="rect">
            <a:avLst/>
          </a:prstGeom>
        </p:spPr>
        <p:txBody>
          <a:bodyPr vert="horz" wrap="square" lIns="0" tIns="439552" rIns="0" bIns="0" rtlCol="0">
            <a:spAutoFit/>
          </a:bodyPr>
          <a:lstStyle/>
          <a:p>
            <a:pPr marL="118745">
              <a:lnSpc>
                <a:spcPct val="100000"/>
              </a:lnSpc>
              <a:spcBef>
                <a:spcPts val="100"/>
              </a:spcBef>
            </a:pPr>
            <a:r>
              <a:rPr lang="ksw-Mymr-001" sz="3200" spc="-10" dirty="0">
                <a:solidFill>
                  <a:srgbClr val="000000"/>
                </a:solidFill>
              </a:rPr>
              <a:t>ကျိၤကွာ်တဖၣ်လၢတၢ်ကပာ်ဖျါထီၣ်တၢ်လီၤပျံၤလၢအဂၤတဖၣ်</a:t>
            </a:r>
            <a:endParaRPr sz="3200" spc="-10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9" y="1291198"/>
            <a:ext cx="9210675" cy="41293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my-MM" sz="2000" dirty="0">
                <a:latin typeface="Calibri"/>
                <a:cs typeface="Calibri"/>
              </a:rPr>
              <a:t>[မ့ၢ်တၢ်ကဘၣ်ပာ်ဖျါထီၣ်တၢ်မနုၤလဲၣ်</a:t>
            </a:r>
            <a:r>
              <a:rPr lang="my-MM" sz="2000" spc="-10" dirty="0">
                <a:latin typeface="Calibri"/>
                <a:cs typeface="Calibri"/>
              </a:rPr>
              <a:t>]</a:t>
            </a:r>
            <a:endParaRPr lang="my-MM"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my-MM" sz="2000" dirty="0">
                <a:latin typeface="Calibri"/>
                <a:cs typeface="Calibri"/>
              </a:rPr>
              <a:t>[မ့ၢ်တၢ်ကြၢးပာ်ဖျါထီၣ်တၢ်လီၤပျံၤလၢအခါဖဲလဲၣ်.</a:t>
            </a:r>
            <a:r>
              <a:rPr lang="my-MM" sz="2000" spc="-10" dirty="0">
                <a:latin typeface="Calibri"/>
                <a:cs typeface="Calibri"/>
              </a:rPr>
              <a:t>]</a:t>
            </a:r>
            <a:endParaRPr lang="my-MM"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my-MM" sz="2000" dirty="0">
                <a:latin typeface="Calibri"/>
                <a:cs typeface="Calibri"/>
              </a:rPr>
              <a:t>[မ့ၢ်ပှၤမၤတၢ်ဖိကြၢးပာ်ဖျါထီၣ်တၢ်မနုၤလဲၣ်.</a:t>
            </a:r>
            <a:r>
              <a:rPr lang="my-MM" sz="2000" spc="-10" dirty="0">
                <a:latin typeface="Calibri"/>
                <a:cs typeface="Calibri"/>
              </a:rPr>
              <a:t>]</a:t>
            </a:r>
            <a:endParaRPr lang="my-MM"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my-MM" sz="2000" dirty="0">
                <a:latin typeface="Calibri"/>
                <a:cs typeface="Calibri"/>
              </a:rPr>
              <a:t>[မ့ၢ်တၢ်ရဲၣ်ကျဲၤပၢဆှၢကခီဆၢတၢ်ပာ်ဖျါထီၣ်တၢ်တဖၣ်ဒ်လဲၣ်.</a:t>
            </a:r>
            <a:r>
              <a:rPr lang="my-MM" sz="2000" spc="-10" dirty="0">
                <a:latin typeface="Calibri"/>
                <a:cs typeface="Calibri"/>
              </a:rPr>
              <a:t>]</a:t>
            </a:r>
            <a:endParaRPr lang="my-MM"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my-MM" sz="2000" dirty="0">
                <a:latin typeface="Calibri"/>
                <a:cs typeface="Calibri"/>
              </a:rPr>
              <a:t>[မ့ၢ်ပှၤမၤတၢ်ဖိတဖၣ်ကွၢ်လၢ</a:t>
            </a:r>
            <a:r>
              <a:rPr lang="ksw-Mymr-001" sz="2000" dirty="0">
                <a:latin typeface="Calibri"/>
                <a:cs typeface="Calibri"/>
              </a:rPr>
              <a:t>်</a:t>
            </a:r>
            <a:r>
              <a:rPr lang="my-MM" sz="2000" dirty="0">
                <a:latin typeface="Calibri"/>
                <a:cs typeface="Calibri"/>
              </a:rPr>
              <a:t>တၢ်မနုၤကမၤအသးဖဲမၤတၢ်ပာ်ဖျါထီၣ်တခါ၀ံၤအလီၢ်ခံကသ့ဒ်လဲၣ်.</a:t>
            </a:r>
            <a:r>
              <a:rPr lang="my-MM" sz="2000" spc="-10" dirty="0">
                <a:latin typeface="Calibri"/>
                <a:cs typeface="Calibri"/>
              </a:rPr>
              <a:t>]</a:t>
            </a:r>
            <a:endParaRPr lang="my-MM"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my-MM" sz="2000" dirty="0">
                <a:latin typeface="Calibri"/>
                <a:cs typeface="Calibri"/>
              </a:rPr>
              <a:t>[မ့ၢ်နကမၤလီၤတံၢ်ကယဲၢ်မ့ၢ်ပှၤမၤတၢ်ဖိခဲလၢာ်နၢ်ပၢၢ်တၢ်ပာ်ဖျါအကျိၤအကွာ်ဒ်လဲၣ်.</a:t>
            </a:r>
            <a:r>
              <a:rPr lang="my-MM" sz="2000" spc="-10" dirty="0">
                <a:latin typeface="Calibri"/>
                <a:cs typeface="Calibri"/>
              </a:rPr>
              <a:t>]</a:t>
            </a:r>
            <a:endParaRPr lang="my-MM"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my-MM" sz="2000" dirty="0">
                <a:latin typeface="Calibri"/>
                <a:cs typeface="Calibri"/>
              </a:rPr>
              <a:t>[ဒ်သိးပှၤမၤတၢ်ဖိအသုတကွၢ်ဆၢၣ်မဲာ်ဘၣ်တၢ်မၤကၣ်အီၤခီဖျိတၢ်ပာ်ဖျါထီၣ်တၢ်ဂ့ၢ်အဃိအဂီၢ်နကမၤဒ်လဲၣ်.</a:t>
            </a:r>
            <a:r>
              <a:rPr lang="my-MM" sz="2000" spc="-10" dirty="0">
                <a:latin typeface="Calibri"/>
                <a:cs typeface="Calibri"/>
              </a:rPr>
              <a:t>]</a:t>
            </a:r>
            <a:endParaRPr lang="my-MM"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my-MM" sz="2000" dirty="0">
                <a:latin typeface="Calibri"/>
                <a:cs typeface="Calibri"/>
              </a:rPr>
              <a:t>[မ့ၢ်နကကွၢ်နီၣ်ပှၤမၤတၢ်ဖိတဖၣ်လၢအနဲၣ်ဖျါအသးဒီးပာ်ဖျါထီၣ်တၢ်လီၤပျံၤတဖၣ်ကသ့ဒ်လဲၣ်.</a:t>
            </a:r>
            <a:r>
              <a:rPr lang="my-MM" sz="2000" spc="-10" dirty="0">
                <a:latin typeface="Calibri"/>
                <a:cs typeface="Calibri"/>
              </a:rPr>
              <a:t>]</a:t>
            </a:r>
            <a:endParaRPr lang="my-MM"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092688" y="6425628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Calibri"/>
                <a:cs typeface="Calibri"/>
              </a:rPr>
              <a:t>35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spc="-10" dirty="0"/>
              <a:t>တၢ်ဖီၣ်ဂၢၢ်ဖီၣ်ဃံးအပတီၢ်တဖၣ်</a:t>
            </a:r>
            <a:endParaRPr spc="-1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57675" y="1905000"/>
            <a:ext cx="5958136" cy="39724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B527DF6-917A-B2AD-98A2-A8E0F00080E3}"/>
              </a:ext>
            </a:extLst>
          </p:cNvPr>
          <p:cNvSpPr txBox="1"/>
          <p:nvPr/>
        </p:nvSpPr>
        <p:spPr>
          <a:xfrm>
            <a:off x="381000" y="1371600"/>
            <a:ext cx="29718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ksw-Mymr-001" b="1" dirty="0"/>
              <a:t>တၢ်ဖီၣ်ဂၢၢ်ဖီၣ်ဃံးအပတီၢ်တဖၣ်-</a:t>
            </a:r>
            <a:endParaRPr lang="en-US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600" b="1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ksw-Mymr-001" b="1" dirty="0"/>
              <a:t>တၢ်မၤဟါမၢ်ကွံာ်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ksw-Mymr-001" dirty="0"/>
              <a:t>သုးကွံာ်တၢ် လီၤပျံၤလၢနီၢ်ကစၢ်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ksw-Mymr-001" b="1" dirty="0"/>
              <a:t>တၢ်မၤပှဲၤအီၤ-</a:t>
            </a:r>
            <a:r>
              <a:rPr lang="ksw-Mymr-001" dirty="0"/>
              <a:t>မၤပှဲၤတၢ်လီၤ ပျံၤတၢ်လၢအလီၢ်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ksw-Mymr-001" b="1" dirty="0"/>
              <a:t>အတၢ်သူၣ်ထီၣ်ဘှီထီၣ်အတၢ်ဖီၣ်ဂၢၢ်တဖၣ်</a:t>
            </a:r>
            <a:r>
              <a:rPr lang="ksw-Mymr-001" dirty="0"/>
              <a:t>-ပာ်လီၤဖျီၣ်ကွံာ် ပှၤကညီဒီးတၢ်လီၤပျံၤ</a:t>
            </a:r>
            <a:endParaRPr lang="en-US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ksw-Mymr-001" b="1" dirty="0"/>
              <a:t>တၢ်ရဲၣ်ကျဲၤပၢဆှၢအတၢ်ဖီၣ်ဃံးတဖၣ်</a:t>
            </a:r>
            <a:r>
              <a:rPr lang="ksw-Mymr-001" dirty="0"/>
              <a:t>-ဆီတလဲကျိၤကွာ်လၢပှၤမၤတၢ်</a:t>
            </a:r>
            <a:endParaRPr lang="en-US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ksw-Mymr-001" dirty="0"/>
              <a:t> </a:t>
            </a:r>
            <a:r>
              <a:rPr lang="en-US" b="1" dirty="0"/>
              <a:t>PPE</a:t>
            </a:r>
            <a:r>
              <a:rPr lang="en-US" dirty="0"/>
              <a:t> – </a:t>
            </a:r>
            <a:r>
              <a:rPr lang="ksw-Mymr-001" dirty="0"/>
              <a:t>ဒီသဒၢပှၤမၤတၢ်ဖိဃုာ်ဒီး နီၢ်တဂၤတၢ်ဒီသဒၢအပီးအလီ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03F203-4F43-6B84-7845-6A2C56FB63AD}"/>
              </a:ext>
            </a:extLst>
          </p:cNvPr>
          <p:cNvSpPr txBox="1"/>
          <p:nvPr/>
        </p:nvSpPr>
        <p:spPr>
          <a:xfrm>
            <a:off x="3810000" y="1990725"/>
            <a:ext cx="1143000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sw-Mymr-001" sz="1100" dirty="0"/>
              <a:t>အတုၤလီၤတီၤလီၤကတၢၢ်</a:t>
            </a:r>
            <a:endParaRPr lang="en-US" sz="11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2AA87F-A2F5-2105-25C5-AF4D60A65CCC}"/>
              </a:ext>
            </a:extLst>
          </p:cNvPr>
          <p:cNvSpPr txBox="1"/>
          <p:nvPr/>
        </p:nvSpPr>
        <p:spPr>
          <a:xfrm>
            <a:off x="3962400" y="5486400"/>
            <a:ext cx="1143000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sw-Mymr-001" sz="1100" dirty="0"/>
              <a:t>အတုၤလီၤတီၤလီၤအစှၤကတၢၢ်</a:t>
            </a:r>
            <a:endParaRPr lang="en-US" sz="11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dirty="0"/>
              <a:t>တၢ်သူၣ်ထီၣ်ဘှီထီၣ်ဂ့ၢ်၀ီတၢ်ဖီၣ်ဂၢၢ်ဖီၣ်ဃံး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916938" y="1607832"/>
            <a:ext cx="10436861" cy="46448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5080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spc="-105" dirty="0">
                <a:solidFill>
                  <a:srgbClr val="003864"/>
                </a:solidFill>
                <a:latin typeface="Calibri"/>
                <a:cs typeface="Calibri"/>
              </a:rPr>
              <a:t>လၢတၢ်ကမၤစှၤလီၤတၢ်ဘၣ်ဒိအတၢ်အိၣ်သး,တၢ်ဖံးတၢ်မၤတဖၣ်တၢ်ကြၢးမၤကဲထီၣ်အီၤလၢ ကမၤစှၤလီၤတၢ်အိၣ်ဘၣ်လၢတၢ်ဖံးတၢ်မၤအခိၣ်ဃၢၤလၢအဂ့ၤဒီးအမုာ်ဂ့ၢ်၀ီအတၢ်လီၤပျံၤတဖၣ်န့ၣ်လီၤ.တၢ်သူၣ်ထီၣ်ဘှီထီၣ်ဂ့ၢ်၀ီတၢ်ဖီၣ်ဂၢၢ်ဖီၣ်ဃံးမၤက့ၢ်ဂီၤနီၢ်နီၢ်အတၢ်ဆီတလဲလၢတၢ်ဖံးတၢ်မၤအလီၢ်,လၢအမၤဟါမၢ်မ့တမ့ၢ်မၤစှၤလီၤတၢ်လီၤပျံၤလၢတၢ်ဖံးတၢ်မၤမ့တမ့ၢ်မူဒါဒီးတၢ်ဘၣ်သူၣ်ဘၣ်သးအီၤအဒိၣ်ကတၢၢ်,ဖဲမ့ၢ်သ့အခါန့ၣ်လီၤ. တၢ်သူၣ်ထီၣ်ဘှီထီၣ်ဂ့ၢ်၀ီတၢ်ဖီၣ်ဃံး တဖၣ်ပာ်ဃုာ်-</a:t>
            </a:r>
            <a:endParaRPr dirty="0">
              <a:latin typeface="Calibri"/>
              <a:cs typeface="Calibri"/>
            </a:endParaRPr>
          </a:p>
          <a:p>
            <a:pPr marL="469265" lvl="1" indent="-227965">
              <a:lnSpc>
                <a:spcPct val="150000"/>
              </a:lnSpc>
              <a:buFont typeface="Wingdings"/>
              <a:buChar char=""/>
              <a:tabLst>
                <a:tab pos="469265" algn="l"/>
              </a:tabLst>
            </a:pPr>
            <a:r>
              <a:rPr lang="ksw-Mymr-001" sz="1600" spc="-10" dirty="0">
                <a:solidFill>
                  <a:srgbClr val="003864"/>
                </a:solidFill>
                <a:latin typeface="Calibri"/>
                <a:cs typeface="Calibri"/>
              </a:rPr>
              <a:t>တၢ်ထီသံဃာ်စဲးဖီကဟၣ်လၢကမၤဒၣ်အတၢ်အသိး (</a:t>
            </a:r>
            <a:r>
              <a:rPr sz="1600" spc="-10" dirty="0">
                <a:solidFill>
                  <a:srgbClr val="003864"/>
                </a:solidFill>
                <a:latin typeface="Calibri"/>
                <a:cs typeface="Calibri"/>
              </a:rPr>
              <a:t>automation</a:t>
            </a:r>
            <a:r>
              <a:rPr lang="ksw-Mymr-001" sz="1600" spc="-10" dirty="0">
                <a:solidFill>
                  <a:srgbClr val="003864"/>
                </a:solidFill>
                <a:latin typeface="Calibri"/>
                <a:cs typeface="Calibri"/>
              </a:rPr>
              <a:t>), </a:t>
            </a:r>
            <a:endParaRPr sz="1600" dirty="0">
              <a:latin typeface="Calibri"/>
              <a:cs typeface="Calibri"/>
            </a:endParaRPr>
          </a:p>
          <a:p>
            <a:pPr marL="469265" lvl="1" indent="-227965">
              <a:lnSpc>
                <a:spcPct val="150000"/>
              </a:lnSpc>
              <a:buFont typeface="Wingdings"/>
              <a:buChar char=""/>
              <a:tabLst>
                <a:tab pos="469265" algn="l"/>
              </a:tabLst>
            </a:pPr>
            <a:r>
              <a:rPr lang="ksw-Mymr-001" sz="1600" spc="-10" dirty="0">
                <a:solidFill>
                  <a:srgbClr val="003864"/>
                </a:solidFill>
                <a:latin typeface="Calibri"/>
                <a:cs typeface="Calibri"/>
              </a:rPr>
              <a:t>တၢ်သူစဲးဖီကဟၣ်လၢစုဒီးဆၣ်ဖိကီၢ်ဖိအလီၢ်, </a:t>
            </a:r>
          </a:p>
          <a:p>
            <a:pPr marL="469265" lvl="1" indent="-227965">
              <a:lnSpc>
                <a:spcPct val="150000"/>
              </a:lnSpc>
              <a:buFont typeface="Wingdings"/>
              <a:buChar char=""/>
              <a:tabLst>
                <a:tab pos="469265" algn="l"/>
              </a:tabLst>
            </a:pPr>
            <a:r>
              <a:rPr lang="ksw-Mymr-001" sz="1600" spc="-10" dirty="0">
                <a:solidFill>
                  <a:srgbClr val="003864"/>
                </a:solidFill>
                <a:latin typeface="Calibri"/>
                <a:cs typeface="Calibri"/>
              </a:rPr>
              <a:t>တၢ်စိာ်ထီၣ်အပီးအလီ,</a:t>
            </a:r>
            <a:endParaRPr sz="1600" dirty="0">
              <a:latin typeface="Calibri"/>
              <a:cs typeface="Calibri"/>
            </a:endParaRPr>
          </a:p>
          <a:p>
            <a:pPr marL="469265" lvl="1" indent="-227965">
              <a:lnSpc>
                <a:spcPct val="150000"/>
              </a:lnSpc>
              <a:buFont typeface="Wingdings"/>
              <a:buChar char=""/>
              <a:tabLst>
                <a:tab pos="469265" algn="l"/>
              </a:tabLst>
            </a:pPr>
            <a:r>
              <a:rPr lang="ksw-Mymr-001" sz="1600" dirty="0">
                <a:solidFill>
                  <a:srgbClr val="003864"/>
                </a:solidFill>
                <a:latin typeface="Calibri"/>
                <a:cs typeface="Calibri"/>
              </a:rPr>
              <a:t>တၢ်သူပီးလီတခါလၢတၢ်ကစိာ်ကဖီထီၣ်ဒီးဆီလီၤပာ်က့ၤတၢ်အပီးအလီလၢအဃၢတဖၣ်အလီၢ်လၢတၢ်ကပာ်ပနီၣ်တၢ်ဆီၣ်တံၢ်ဆူၣ်ဆူၣ်,</a:t>
            </a:r>
            <a:endParaRPr sz="1600" dirty="0">
              <a:latin typeface="Calibri"/>
              <a:cs typeface="Calibri"/>
            </a:endParaRPr>
          </a:p>
          <a:p>
            <a:pPr marL="469265" lvl="1" indent="-227965">
              <a:lnSpc>
                <a:spcPct val="150000"/>
              </a:lnSpc>
              <a:buFont typeface="Wingdings"/>
              <a:buChar char=""/>
              <a:tabLst>
                <a:tab pos="469265" algn="l"/>
              </a:tabLst>
            </a:pPr>
            <a:r>
              <a:rPr lang="ksw-Mymr-001" sz="1600" dirty="0">
                <a:solidFill>
                  <a:srgbClr val="003864"/>
                </a:solidFill>
                <a:latin typeface="Calibri"/>
                <a:cs typeface="Calibri"/>
              </a:rPr>
              <a:t>မၤစှၤလီၤတၢ်ဘိၣ်အဃၢလယတၢ်ကပာ်ပနီၣ်တၢ်ဆီၣ်တံၢ်ဆူၣ်ဆူၣ်,</a:t>
            </a:r>
            <a:endParaRPr sz="1600" dirty="0">
              <a:latin typeface="Calibri"/>
              <a:cs typeface="Calibri"/>
            </a:endParaRPr>
          </a:p>
          <a:p>
            <a:pPr marL="469265" marR="198120" lvl="1" indent="-228600">
              <a:lnSpc>
                <a:spcPct val="150000"/>
              </a:lnSpc>
              <a:buFont typeface="Wingdings"/>
              <a:buChar char=""/>
              <a:tabLst>
                <a:tab pos="469265" algn="l"/>
              </a:tabLst>
            </a:pPr>
            <a:r>
              <a:rPr lang="ksw-Mymr-001" sz="1600" dirty="0">
                <a:solidFill>
                  <a:srgbClr val="003864"/>
                </a:solidFill>
                <a:latin typeface="Calibri"/>
                <a:cs typeface="Calibri"/>
              </a:rPr>
              <a:t>တၢ်ပာ်ဘၣ်က့ၤတၢ်ဖံးတၢ်မၤအစီၤနီၤခိၣ်အလီၢ်လၢတၢ်ကမၤဟါမၢ်ကွံာ်တၢ်ဖီၣ်စိတၢ်လၢအယံၤမ့တမ့ၢ်ဖီၣ်တတုၤဒီးမၤကဲထီၣ်တၢ်ဖံးတၢ်မၤလၢနီၢ်ခိအက့ၢ်အဂီၤလၢအဖိးမံန့ၣ်လီၤ,</a:t>
            </a:r>
            <a:endParaRPr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dirty="0"/>
              <a:t>တၢ်သူၣ်ထီၣ်ဘှီထီၣ်ဂ့ၢ်၀ီတၢ်ဖီၣ်ဂၢၢ်ဖီၣ်ဃံး, လဲၤဆူညါ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1145539" y="1610879"/>
            <a:ext cx="9800590" cy="27449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 indent="-227965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/>
              <a:buChar char=""/>
              <a:tabLst>
                <a:tab pos="240665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သူကျိၤပျၢ်လီၤတၢ်ဖိတၢ်လံၤအဂၤတကျိၤလၢအလီၤဖးကွံာ်ဒီးကျိၤအမိၢ်ပှၢ်မ့ၢ်ဒ်သိးတၢ်မၤလၢအမ့ၢ်တၢ်တခါဃီအလီၢ်လီၢ်ကစှၤလီၤ, </a:t>
            </a:r>
          </a:p>
          <a:p>
            <a:pPr marL="240665" indent="-227965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/>
              <a:buChar char=""/>
              <a:tabLst>
                <a:tab pos="240665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ထၢနုာ်လီၤတၢ်ကျိၤနီၤဖးတၢ်တဖၣ်လၢတၢ်ကဒုးလဲၤပီးလီဆူပှၤမၤတၢ်ဖိလၢကမၤဟါမၢ်ကွံာ်တၢ်ဘၣ်ညိၣ်လီၤအသးဒိၣ်ဒိၣ်မ့တမ့ၢ်ကဟံးစိဃီၤဘၣ်တၢ်လၢအယံၤအဂီၢ်,ဒီး</a:t>
            </a:r>
          </a:p>
          <a:p>
            <a:pPr marL="240665" indent="-227965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/>
              <a:buChar char=""/>
              <a:tabLst>
                <a:tab pos="240665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ဆီလီၤမၤဘၣ်က့ၤပီးလီတဖၣ်လၢကမၤစၢၤတၢ်ပာ်နီၢ်ခိအက့ၢ်အဂီၤလၢအဖိးမံအဂီၢ်တက့ၢ်. 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37610"/>
            <a:ext cx="10216515" cy="2498761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ct val="150000"/>
              </a:lnSpc>
            </a:pPr>
            <a:r>
              <a:rPr lang="ksw-Mymr-001" dirty="0">
                <a:solidFill>
                  <a:srgbClr val="000000"/>
                </a:solidFill>
              </a:rPr>
              <a:t>တၢ်သူၣ်ထီၣ်ဘှီထီၣ်ဂ့ၢ်၀ီတၢ်ဖီၣ်ဃံးလၢတၢ်ဖံးတၢ်မၤအခိၣ်အဃၢၤလၢအဂ့ၤဒီးအမုာ်ဂ့ၢ်၀ီအတၢ်လီၤပျံၤတဖၣ်လၢတၢ်ပာ်လီၤအီၤမ့တမ့ၢ်တၢ်ကဘၣ်မၤလၢပှဲၤအီၤ</a:t>
            </a:r>
            <a:endParaRPr spc="-10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3200400"/>
            <a:ext cx="9848850" cy="21826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[</a:t>
            </a:r>
            <a:r>
              <a:rPr lang="ksw-Mymr-001" sz="2400" dirty="0">
                <a:latin typeface="Calibri"/>
                <a:cs typeface="Calibri"/>
              </a:rPr>
              <a:t>ကွဲးရဲၣ်လီၤတၢ်သူၣ်ထီၣ်ဘှီထီၣ်ဂ့ၢ်၀ီအတၢ်ဖီၣ်ဃံးလၢတၢ်ဖံးတၢ်မၤအခိၣ်အဃၢၤလၢအဂ့ၤဒိးအမုာ်ဂ့ၢ်၀ီအတၢ်လီၤပျံၤန့ၣ်တၢ်ပာ်လီၤဃာ်န့ၣ်တက့ၢ်.</a:t>
            </a:r>
            <a:r>
              <a:rPr sz="2400" spc="-10" dirty="0">
                <a:latin typeface="Calibri"/>
                <a:cs typeface="Calibri"/>
              </a:rPr>
              <a:t>]</a:t>
            </a:r>
            <a:endParaRPr sz="24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[</a:t>
            </a:r>
            <a:r>
              <a:rPr lang="ksw-Mymr-001" sz="2400" dirty="0">
                <a:latin typeface="Calibri"/>
                <a:cs typeface="Calibri"/>
              </a:rPr>
              <a:t>ကွဲးရဲၣ်လီၤတၢ်သူၣ်ထီၣ်ဘှီထီၣ်ဂ့ၢ်၀ီအတၢ်ဖီၣ်ဃံးလၢတၢ်ဖံးတၢ်မၤအခိၣ်အဃၢၤလၢအဂ့ၤဒိးအမုာ်ဂ့ၢ်၀ီအတၢ်လီၤပျံၤလၢတၢ်ကမၤလၢထီၣ်ပှဲၤထီၣ်အီၤန့ၣ်တက့ၢ်</a:t>
            </a:r>
            <a:r>
              <a:rPr sz="2400" spc="-10" dirty="0">
                <a:latin typeface="Calibri"/>
                <a:cs typeface="Calibri"/>
              </a:rPr>
              <a:t>.]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spc="-25" dirty="0"/>
              <a:t>တၢ်သိၣ်လိအတၢ်လိၣ်ဘၣ်တဖၣ်</a:t>
            </a: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7475">
              <a:lnSpc>
                <a:spcPts val="1240"/>
              </a:lnSpc>
            </a:pPr>
            <a:fld id="{81D60167-4931-47E6-BA6A-407CBD079E47}" type="slidenum">
              <a:rPr spc="-50" dirty="0"/>
              <a:t>4</a:t>
            </a:fld>
            <a:endParaRPr spc="-50" dirty="0"/>
          </a:p>
        </p:txBody>
      </p:sp>
      <p:sp>
        <p:nvSpPr>
          <p:cNvPr id="3" name="object 3"/>
          <p:cNvSpPr txBox="1"/>
          <p:nvPr/>
        </p:nvSpPr>
        <p:spPr>
          <a:xfrm>
            <a:off x="916938" y="1482115"/>
            <a:ext cx="10717530" cy="50064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0" lvl="1" indent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ksw-Mymr-001" sz="2400" dirty="0">
                <a:latin typeface="+mn-lt"/>
              </a:rPr>
              <a:t>တၢ်မၤကစၢ်</a:t>
            </a:r>
            <a:r>
              <a:rPr lang="ksw-Mymr-001" sz="2400" dirty="0"/>
              <a:t>လၢကဘၣ်လူၤပိာ်မၤထွဲ</a:t>
            </a:r>
            <a:r>
              <a:rPr lang="ksw-Mymr-001" sz="2400" dirty="0">
                <a:latin typeface="+mn-lt"/>
              </a:rPr>
              <a:t>တၢ်နီၤဖးတခါ</a:t>
            </a:r>
            <a:r>
              <a:rPr lang="ksw-Mymr-001" sz="2400" dirty="0"/>
              <a:t>အံၤတဂၤ</a:t>
            </a:r>
            <a:r>
              <a:rPr lang="ksw-Mymr-001" sz="2400" dirty="0">
                <a:latin typeface="+mn-lt"/>
              </a:rPr>
              <a:t>ကဘၣ်ဟ့ၣ်တၢ်သိၣ်လိဆူကယဲၢ်မ့ၢ်ပှၤမၤတၢ်ဖိတဖၣ် ဒီးတၢ်လၢလာ်အံၤန့ၣ်လီၤ- </a:t>
            </a:r>
            <a:endParaRPr lang="en-US" sz="2400" dirty="0"/>
          </a:p>
          <a:p>
            <a:pPr marL="457200" lvl="1" indent="-45720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ksw-Mymr-001" sz="2000" dirty="0"/>
              <a:t>တၢ်မၤကစၢ်အတၢ်ပူၤဖျဲးအကမံးတံာ်အပူၤပှၤတဂၤစုာ်စုာ်အမံၤ</a:t>
            </a:r>
          </a:p>
          <a:p>
            <a:pPr marL="457200" lvl="1" indent="-45720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ksw-Mymr-001" sz="2000" dirty="0"/>
              <a:t>တၢ်လၢအမၤညီမၤဘှါ၀ဲဒၣ် </a:t>
            </a:r>
            <a:r>
              <a:rPr lang="en-US" sz="2000" dirty="0"/>
              <a:t>ergonomics </a:t>
            </a:r>
            <a:r>
              <a:rPr lang="ksw-Mymr-001" sz="2000" dirty="0"/>
              <a:t>အတၢ်ရဲၣ်တၢ်ကျဲၤ, </a:t>
            </a:r>
          </a:p>
          <a:p>
            <a:pPr marL="457200" lvl="1" indent="-45720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ksw-Mymr-001" sz="2000" dirty="0"/>
              <a:t>ကျိၤကွာ်လၢတၢ်ကပာ်ဖျါနၢၣ်ဃံကွဲအတၢ်ဘၣ်ဒိဘၣ်ထံးအက့ၢ်အဂီၤဒီးအတၢ်ဆါပနီၣ်လၢအအိၣ်ဖျါထီၣ်ဆိဆိ</a:t>
            </a:r>
            <a:endParaRPr lang="en-US" sz="2000" dirty="0"/>
          </a:p>
          <a:p>
            <a:pPr marL="457200" lvl="1" indent="-45720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ksw-Mymr-001" sz="2000" dirty="0"/>
              <a:t>ကျိၤကွာ်လၢတၢ်ကပာ်ဖျါထီၣ်တၢ်ဘၣ်ဒိဘၣ်ထံးတဖၣ်ဒီးတၢ်လီၤပျံၤလၢကမၤဘၣ်ဒိတၢ်လၢအဂၤတဖၣ်,</a:t>
            </a:r>
            <a:endParaRPr lang="en-US" sz="2000" dirty="0"/>
          </a:p>
          <a:p>
            <a:pPr marL="457200" lvl="1" indent="-457200">
              <a:lnSpc>
                <a:spcPct val="150000"/>
              </a:lnSpc>
              <a:buFont typeface="+mj-lt"/>
              <a:buAutoNum type="arabicPeriod"/>
            </a:pPr>
            <a:r>
              <a:rPr lang="ksw-Mymr-001" sz="2000" dirty="0"/>
              <a:t>တၢ်ပၢဆှၢရဲၣ်ကျဲၤမ့တမ့ၢ်တၢ်တ့ထီၣ်ဘှီထီၣ်အတၢ်ဖီၣ်ဂၢၢ်တမံၤလၢ်လၢ်လၢအဘၣ်ထွဲဒီးတၢ်လီၤပျံၤလၢ</a:t>
            </a: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တၢ်ဖံးတၢ်မၤအခိၣ်အဃၢၤလၢအဂ့ၤဒီးအမုာ်လၢတၢ်ပာ်လီၤဃာ်အီၤဒီးကဘၣ်တၢ်မၤလၢပှဲၤအီၤ,ဒီး</a:t>
            </a:r>
            <a:endParaRPr lang="en-US" sz="2000" dirty="0"/>
          </a:p>
          <a:p>
            <a:pPr marL="457200" lvl="1" indent="-45720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ksw-Mymr-001" sz="2000" dirty="0"/>
              <a:t>တၢ်လိၣ်ဘၣ်တဖၣ်လၢအဘၣ်ထွဲဒီး</a:t>
            </a:r>
            <a:r>
              <a:rPr lang="en-US" sz="2000" dirty="0"/>
              <a:t> Minn. Stat. 182.677, </a:t>
            </a:r>
            <a:r>
              <a:rPr lang="ksw-Mymr-001" sz="2000" dirty="0"/>
              <a:t>အဒ့</a:t>
            </a:r>
            <a:r>
              <a:rPr lang="en-US" sz="2000" dirty="0"/>
              <a:t>. 9.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GB"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spc="-10" dirty="0"/>
              <a:t>တၢ်ရဲၣ်ကျဲၤပၢဆှၢအတၢ်ဖီၣ်ဃံးတဖၣ်</a:t>
            </a:r>
            <a:endParaRPr spc="-10" dirty="0"/>
          </a:p>
        </p:txBody>
      </p:sp>
      <p:sp>
        <p:nvSpPr>
          <p:cNvPr id="5" name="object 5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240"/>
              </a:lnSpc>
            </a:pPr>
            <a:fld id="{81D60167-4931-47E6-BA6A-407CBD079E47}" type="slidenum">
              <a:rPr spc="-25" dirty="0"/>
              <a:t>40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607832"/>
            <a:ext cx="4738370" cy="41293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</a:pPr>
            <a:r>
              <a:rPr lang="ksw-Mymr-001" sz="2000" spc="-10" dirty="0">
                <a:solidFill>
                  <a:srgbClr val="003864"/>
                </a:solidFill>
                <a:latin typeface="Calibri"/>
                <a:cs typeface="Calibri"/>
              </a:rPr>
              <a:t>တၢ်ရဲၣ်ကျဲၤပၢဆှၢအတၢ်ဖီၣ်ဃံးတဖၣ်သူၣ် ထီၣ်တၢ်ဖံးတၢ်မၤအကျိၤအကျဲတဖၣ်လၢအမၤစှၤလီၤတၢ်အိၣ်ဘၣ်လၢတၢ်လီၤပျံၤလၢအဒိၣ်အမုၢ်အကျါ,အဘျီဒီးအဆၢကတီၢ်န့ၣ်လီၤ. တၢ်အံၤပာ်ဃုာ်- </a:t>
            </a:r>
            <a:endParaRPr lang="en-GB"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တၢ်ဖံးတၢ်မၤအကျိၤအကွာ်အတၢ်သိၣ်လိ,</a:t>
            </a:r>
            <a:endParaRPr lang="en-GB"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တၢ်ဖံးတၢ်မၤအတၢ်ဒုး၀းတရံးမၤတၢ်,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တၢ်မၤလဲၢ်ထီၣ်တၢ်ဖံးတၢ်မၤ,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မၤလီၤတံၢ်တၢ်န့ၢ်အိၣ်ဘှံးအလၢအပှဲၤ,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မၤဘၣ်လိာ်ကျိၤအတၢ်လဲၤအယူာ်တဖၣ်,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50940" y="1607832"/>
            <a:ext cx="4608830" cy="5052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000" spc="-10" dirty="0">
                <a:solidFill>
                  <a:srgbClr val="003864"/>
                </a:solidFill>
                <a:latin typeface="Calibri"/>
                <a:cs typeface="Calibri"/>
              </a:rPr>
              <a:t>မၤကဲထီၣ်တၢ်စိာ်ကဖီထီၣ်အတၢ်ပာ်ပနီၣ်, </a:t>
            </a: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000" spc="-10" dirty="0">
                <a:solidFill>
                  <a:srgbClr val="003864"/>
                </a:solidFill>
                <a:latin typeface="Calibri"/>
                <a:cs typeface="Calibri"/>
              </a:rPr>
              <a:t>မၤဘၣ်လိာ်တၢ်ထုးထီၣ်အယူာ်တဖၣ်,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မၤအါထီၣ်ပှၤမၤတၢ်ဖိ, </a:t>
            </a:r>
            <a:endParaRPr sz="20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000" spc="-10" dirty="0">
                <a:solidFill>
                  <a:srgbClr val="003864"/>
                </a:solidFill>
                <a:latin typeface="Calibri"/>
                <a:cs typeface="Calibri"/>
              </a:rPr>
              <a:t>ပၢၤဃာ်ပီးလီတဖၣ်,</a:t>
            </a:r>
            <a:endParaRPr sz="2000" dirty="0">
              <a:latin typeface="Calibri"/>
              <a:cs typeface="Calibri"/>
            </a:endParaRPr>
          </a:p>
          <a:p>
            <a:pPr marL="240029" marR="5080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မၤစှၤလီၤတၢ်မၤတပတီၢ်ဒီးတပတီၢ်အဆၢကတီၢ်မ့တမ့ၢ်ပာ်ပနီၣ်တၢ်မၤလၢညီနုၢ်တၢ်ဆၢကတီၢ်အချၢအနီၢ်ဂံၢ်နီၢ်ဒွး,</a:t>
            </a:r>
          </a:p>
          <a:p>
            <a:pPr marL="240029" marR="5080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ဆီတလဲတၢ်ဖံးတၢ်မၤအတၢ်ဘျၢတဖၣ်ဒီးကျိၤကွာ်တဖၣ်လၢအဒိမ့ၢ်တၢ်ဒ်သိးတၢ်ရဲၣ်ကျဲၤပာ်လီၤတၢ်အိၣ်ဘှံးအဘျီတဖၣ်လၢပျဲအိၣ်ဘှံးဒီးဂံၢ်ထီၣ်က့ၤ,  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spc="-10" dirty="0"/>
              <a:t>တၢ်ရဲၣ်ကျဲၤပၢဆှၢအတၢ်ဖီၣ်ဃံးတဖၣ်,လဲၤဆူညါ</a:t>
            </a:r>
            <a:endParaRPr spc="-10" dirty="0"/>
          </a:p>
        </p:txBody>
      </p:sp>
      <p:sp>
        <p:nvSpPr>
          <p:cNvPr id="5" name="object 5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240"/>
              </a:lnSpc>
            </a:pPr>
            <a:fld id="{81D60167-4931-47E6-BA6A-407CBD079E47}" type="slidenum">
              <a:rPr spc="-25" dirty="0"/>
              <a:t>41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916939" y="1607832"/>
            <a:ext cx="4961890" cy="5052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5080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sz="2000" dirty="0"/>
              <a:t>တၢ်သိၣ်လိလၢတၢ်ပာ်ပနီၣ်ဘၣ်ထွဲဒီးတၢ်လီၤပျံၤအတၢ်ဂ့ၢ်လၢ </a:t>
            </a:r>
            <a:r>
              <a:rPr sz="2000" dirty="0"/>
              <a:t>MSDs</a:t>
            </a:r>
            <a:r>
              <a:rPr sz="2000" spc="-80" dirty="0"/>
              <a:t> </a:t>
            </a:r>
            <a:r>
              <a:rPr lang="ksw-Mymr-001" sz="2000" spc="-80" dirty="0"/>
              <a:t>ဒီးတၢ်နဲၣ်လီၤလၢတၢ်ဖံးတၢ်မၤအကျိၤအကကွာ်တဖၣ်ဒီးအကျိၤအကျဲလၢမၤစၢ်လီၤတၢ်မၤအတၢ်လိၣ်ဘၣ်ဒီးအတၢ်ဃၢတၢ်စုာ်အဂီၢ်သ့,တၢ်ဒ်သိးသးတၢ်ဆီၣ်သနံးဒီးတၢ်ဖ့ၣ်ဆၢထီၣ်တဲာ်, </a:t>
            </a:r>
          </a:p>
          <a:p>
            <a:pPr marL="240029" marR="5080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sz="2000" spc="-80" dirty="0"/>
              <a:t>ဒုးမၤ၀းတရံးပှၤတၢ်ဖိတဖၣ်ဒီးတၢ်ဖံးတၢ်မၤလၢအဒုးအိၣ်ထီၣ်နီၢ်ခိတၢ်လီၤဘှံးတဖၣ်</a:t>
            </a:r>
          </a:p>
          <a:p>
            <a:pPr marL="240029" marR="5080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sz="2000" spc="-80" dirty="0"/>
              <a:t>လိၣ်ဘၣ်တၢ်အဃၢအစုာ်တဖၣ်လၢကဘၣ်တၢ်စိာ်ထီၣ်အီၤခီဖျိပှၤခံဂၤ,လၢတၢ်ကပာ်ပနီၣ်တၢ်အဆူၣ်အဃၢလၢအလိၤ, </a:t>
            </a:r>
            <a:endParaRPr sz="2000" spc="-10" dirty="0"/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xfrm>
            <a:off x="6250940" y="1607832"/>
            <a:ext cx="4966970" cy="4591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5080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sz="2000" spc="-10" dirty="0"/>
              <a:t>သူၣ်ထီၣ်တၢ်မၤအသနူလၢအဒုးမၤ၀းတရံးပှၤမၤတၢ်ဖိယံၤဒီးတၢ်ဖံးတၢ်မၤတဖၣ်လၢ တၢ်ကမၤစှၤလီၤတၢ်ဘၣ်သူဂံၢ်သဟီၣ်လၢအလဲၤအသးဆူညါရုၢ်ရုၢ်အဆၢကတီၢ်,တၢ်ဘၣ်ဟူးဂဲၤဒီးနီၢ်ခိအက့ၢ်အဂီၤတလိၤတဃီၤအဆၢကတီၢ်</a:t>
            </a:r>
          </a:p>
          <a:p>
            <a:pPr marL="240029" marR="5080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sz="2000" spc="-10" dirty="0"/>
              <a:t>တၢ်ပာ်လီၤပှၤမၤတၢ်ဖိ"တဖုဘၣ်တဖု"လၢတၢ်ကဟ့ၣ်တၢ်အိၣ်ဘှံးအဆၢကတီၢ်ဘၣ်ဘၣ်လၢတၢ်ပာ်ပနီၣ်တၢ်အိၣ်ဘှံးတဖၣ်အဘၢၣ်စၢၤ,ဒီး</a:t>
            </a:r>
          </a:p>
          <a:p>
            <a:pPr marL="240029" marR="5080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sz="2000" spc="-10" dirty="0"/>
              <a:t>သူဒီးပၢၤဃာ်ပီးလီလၢအအိၣ်ဒီးဂာ်သ၀ံဒီးကလံၤဒီးသူလီအဂံၢ်သဟီၣ်တဖၣ်မူာ်မူာ်နီၢ်နီၢ်န့ၣ်လီၤ. </a:t>
            </a:r>
            <a:endParaRPr sz="2000" spc="-1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37610"/>
            <a:ext cx="10214610" cy="1737014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/>
            <a:r>
              <a:rPr lang="ksw-Mymr-001" spc="-10" dirty="0">
                <a:solidFill>
                  <a:srgbClr val="000000"/>
                </a:solidFill>
              </a:rPr>
              <a:t>တၢ်ရဲၣ်ကျဲၤပၢဆှၢအတၢ်ဖီၣ်ဃံး၀ဲဒၣ်တၢ်လီၤပျံၤဘၣ်ထွဲဒီးတၢ်ဖံးတၢ်မၤအခိၣ်အဃၢၤလၢအဂ့ၤဒီးအမုာ်,တၢ်ပာ်လီၤဃာ်လၢတၢ်ကဘၣ်မၤလၢပှဲၤအီၤ</a:t>
            </a:r>
            <a:endParaRPr spc="-10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2667000"/>
            <a:ext cx="10222865" cy="21826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[</a:t>
            </a:r>
            <a:r>
              <a:rPr lang="ksw-Mymr-001" sz="2400" dirty="0">
                <a:latin typeface="Calibri"/>
                <a:cs typeface="Calibri"/>
              </a:rPr>
              <a:t>ကွဲးရဲၣ်လီၤတၢ်ရဲၣ်ကျဲၤပၢဆှၢအတၢ်ဖီၣ်ဃံးလၢအဘၣ်ထွဲဒီးတၢ်ဖံးတၢ်မၤအခိၣ်အဃၢၤလၢအဂ့ၤဒီးအမုာ်လၢအခဲအံၤတၢ်ပာ်လီၤဃာ်အီၤန့ၣ်တက့ၢ်.</a:t>
            </a:r>
            <a:r>
              <a:rPr sz="2400" spc="-10" dirty="0">
                <a:latin typeface="Calibri"/>
                <a:cs typeface="Calibri"/>
              </a:rPr>
              <a:t>]</a:t>
            </a:r>
            <a:endParaRPr sz="2400" dirty="0">
              <a:latin typeface="Calibri"/>
              <a:cs typeface="Calibri"/>
            </a:endParaRP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[</a:t>
            </a:r>
            <a:r>
              <a:rPr lang="ksw-Mymr-001" sz="2400" dirty="0">
                <a:latin typeface="Calibri"/>
                <a:cs typeface="Calibri"/>
              </a:rPr>
              <a:t>ကွဲးရဲၣ်လီၤတၢ်ရဲၣ်ကျဲၤပၢဆှၢအတၢ်ဖီၣ်ဃံးလၢအဘၣ်ထွဲဒီးတၢ်ဖံးတၢ်မၤအခိၣ်အဃၢၤလၢအဂ့ၤဒီးအမုာ်လၢတၢ်ကမၤလၢထီၣ်ပှဲၤထီၣ်အီၤန့ၣ်တက့ၢ်</a:t>
            </a:r>
            <a:r>
              <a:rPr sz="2400" spc="-10" dirty="0">
                <a:latin typeface="Calibri"/>
                <a:cs typeface="Calibri"/>
              </a:rPr>
              <a:t>.]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dirty="0"/>
              <a:t>အဒ့</a:t>
            </a:r>
            <a:r>
              <a:rPr dirty="0"/>
              <a:t>.</a:t>
            </a:r>
            <a:r>
              <a:rPr spc="-85" dirty="0"/>
              <a:t> </a:t>
            </a:r>
            <a:r>
              <a:rPr dirty="0"/>
              <a:t>9,</a:t>
            </a:r>
            <a:r>
              <a:rPr spc="-50" dirty="0"/>
              <a:t> </a:t>
            </a:r>
            <a:r>
              <a:rPr lang="ksw-Mymr-001" spc="-50" dirty="0"/>
              <a:t>တၢ်ပာ်ဖျါထီၣ်တၢ်န့ၣ်တၢ်ဟ့ၣ်သဆၣ်အီၤလီၤ</a:t>
            </a: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240"/>
              </a:lnSpc>
            </a:pPr>
            <a:fld id="{81D60167-4931-47E6-BA6A-407CBD079E47}" type="slidenum">
              <a:rPr spc="-25" dirty="0"/>
              <a:t>43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27065" y="1659895"/>
            <a:ext cx="10593070" cy="3471329"/>
          </a:xfrm>
          <a:prstGeom prst="rect">
            <a:avLst/>
          </a:prstGeom>
        </p:spPr>
        <p:txBody>
          <a:bodyPr vert="horz" wrap="square" lIns="0" tIns="191637" rIns="0" bIns="0" rtlCol="0">
            <a:spAutoFit/>
          </a:bodyPr>
          <a:lstStyle/>
          <a:p>
            <a:pPr marL="529590" marR="5080" indent="-227329">
              <a:lnSpc>
                <a:spcPct val="150000"/>
              </a:lnSpc>
              <a:buFont typeface="Arial"/>
              <a:buChar char="•"/>
              <a:tabLst>
                <a:tab pos="530860" algn="l"/>
              </a:tabLst>
            </a:pPr>
            <a:r>
              <a:rPr lang="ksw-Mymr-001" dirty="0"/>
              <a:t>ပှၤမၤတၢ်ဖိတဂၤလၢ်လၢ်လၢဘၣ်လူၤပိာ်မၤထွဲတၢ်နီၤဖးတခါအံၤန့ၣ်တဘၣ်မၤဆူၣ်ထီၣ်မ့တမ့ၢ် ပၢၤဃာ်တၢ်ရဲၣ်တၢ်ကျဲၤ, ဖီလစံၣ်မ့တမ့ၢ်တၢ်မၤအကျိၤအကွာ်နီတမံၤလၢ အတဟ့ၣ်သ ဆၣ်ထီၣ်ပှၤမၤတၢ်ဖိလၢအကပာ်ဖျါထီၣ်တၢ်ဘၣ်ဒိဘၣ်ထံးတဖၣ်,တၢ်လီၤပျံၤတဖၣ်မ့တမ့ၢ်တၢ်ပူၤဖျဲးဒီးတၢ်အိၣ်ဆူၣ်အိၣ်ချ့အတၢ်မၤကမၣ်တီၤပတီၢ်တဖၣ်လၢအပာ်ဃုာ်တၢ်လီၤပျံၤလၢအဘၣ်ထွဲဒီး တၢ်ဖံးတၢ်မၤအခိၣ်အဃၢၤလၢအဂ့ၤဒီးအမုာ်ဒီးနၢၣ်ဃံကွဲအတၢ်တဘၣ်လီၢ် ဘၣ်စးအပနီၣ်တဖၣ်န့ၣ်တက့ၢ်. </a:t>
            </a:r>
            <a:endParaRPr spc="-1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1123897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sz="2800" spc="-10" dirty="0"/>
              <a:t>တၢ်ရဲၣ်တၢ်ကျဲၤတဖၣ်, ဖီလစံၣ်တဖၣ်, တၢ်ဖံးတၢ်မၤတဖၣ် လၢဘၣ်သ့ၣ်သ့ၣ်ကမၤဘၣ်ဒိတၢ်ပာ်ဖျါထီၣ်တၢ် </a:t>
            </a:r>
            <a:endParaRPr sz="2800"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240"/>
              </a:lnSpc>
            </a:pPr>
            <a:fld id="{81D60167-4931-47E6-BA6A-407CBD079E47}" type="slidenum">
              <a:rPr spc="-25" dirty="0"/>
              <a:t>44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838833"/>
            <a:ext cx="10051415" cy="4414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662940" indent="-227329">
              <a:lnSpc>
                <a:spcPct val="150000"/>
              </a:lnSpc>
              <a:buClr>
                <a:srgbClr val="003864"/>
              </a:buClr>
              <a:buFont typeface="Arial"/>
              <a:buChar char="•"/>
              <a:tabLst>
                <a:tab pos="241300" algn="l"/>
              </a:tabLst>
            </a:pPr>
            <a:r>
              <a:rPr lang="ksw-Mymr-001" sz="16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တၢ်မၤအကျိၤအကွာ်လၢတၢ်ဟ့ၣ်ကူၣ်အီၤလၢတၢ်ထီဒါတၢ်မၤကၣ်က့ၤတၢ်အတၢ်ရဲၣ်တၢ်ကျဲၤတဖၣ်</a:t>
            </a:r>
            <a:r>
              <a:rPr lang="ksw-Mymr-001" sz="16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003864"/>
                </a:solidFill>
                <a:latin typeface="Calibri"/>
                <a:cs typeface="Calibri"/>
              </a:rPr>
              <a:t>–</a:t>
            </a:r>
            <a:r>
              <a:rPr sz="1600" spc="-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1600" spc="-35" dirty="0">
                <a:solidFill>
                  <a:srgbClr val="003864"/>
                </a:solidFill>
                <a:latin typeface="Calibri"/>
                <a:cs typeface="Calibri"/>
              </a:rPr>
              <a:t>ဟ့ၣ်တၢ်ဟ့ၣ်ကူၣ်ဟ့ၣ်ဖးတဖၣ်ဒီးတၢ်နဲၣ်ကျဲလၢတၢ်ကဒီသဒၢ ဒီးဃဲၣ်လီၤဘှါလီၤတၢ်မၤကၣ်က့ၤပှၤမၤတၢ်ဖိန့ၣ်လီၤ. </a:t>
            </a:r>
            <a:r>
              <a:rPr sz="1600" dirty="0">
                <a:solidFill>
                  <a:srgbClr val="003864"/>
                </a:solidFill>
                <a:latin typeface="Calibri"/>
                <a:cs typeface="Calibri"/>
              </a:rPr>
              <a:t>OSHA</a:t>
            </a:r>
            <a:r>
              <a:rPr sz="1600" spc="-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1600" spc="-35" dirty="0">
                <a:solidFill>
                  <a:srgbClr val="003864"/>
                </a:solidFill>
                <a:latin typeface="Calibri"/>
                <a:cs typeface="Calibri"/>
              </a:rPr>
              <a:t>တၢ်နဲၣ်ကျဲဘၣ်ဒီးတၢ် ဒုးသ့ၣ်ညါခူၣ်သူၣ်တၢ်ဂ့ၢ်အတၢ်ဒီသဒၢအတၢ်ရဲၣ်တၢ်ကျဲၤတဖၣ်</a:t>
            </a:r>
            <a:r>
              <a:rPr sz="1600" spc="-10" dirty="0">
                <a:solidFill>
                  <a:srgbClr val="003864"/>
                </a:solidFill>
                <a:latin typeface="Calibri"/>
                <a:cs typeface="Calibri"/>
              </a:rPr>
              <a:t>2017.</a:t>
            </a:r>
            <a:endParaRPr sz="1600" dirty="0">
              <a:latin typeface="Calibri"/>
              <a:cs typeface="Calibri"/>
            </a:endParaRPr>
          </a:p>
          <a:p>
            <a:pPr marL="240029" marR="637540" indent="-227329">
              <a:lnSpc>
                <a:spcPct val="150000"/>
              </a:lnSpc>
              <a:buClr>
                <a:srgbClr val="003864"/>
              </a:buClr>
              <a:buFont typeface="Arial"/>
              <a:buChar char="•"/>
              <a:tabLst>
                <a:tab pos="241300" algn="l"/>
              </a:tabLst>
            </a:pPr>
            <a:r>
              <a:rPr lang="ksw-Mymr-001" sz="1600" u="sng" spc="-8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သူၣ်ထီၣ်တၢ်ပူၤဖျဲးအလုၢ်အလၢ်တခါ</a:t>
            </a:r>
            <a:r>
              <a:rPr sz="1600" spc="-65" dirty="0">
                <a:solidFill>
                  <a:srgbClr val="0562C1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003864"/>
                </a:solidFill>
                <a:latin typeface="Calibri"/>
                <a:cs typeface="Calibri"/>
              </a:rPr>
              <a:t>–</a:t>
            </a:r>
            <a:r>
              <a:rPr sz="1600" spc="-7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1600" spc="-70" dirty="0">
                <a:solidFill>
                  <a:srgbClr val="003864"/>
                </a:solidFill>
                <a:latin typeface="Calibri"/>
                <a:cs typeface="Calibri"/>
              </a:rPr>
              <a:t>တဲသကိးတၢ်ပူၤဖျဲးအတၢ်သးအိၣ်မၤတၢ် အတၢ်ရဲၣ်တၢ်ကျဲၤတဖၣ်လၢအဒိးသန့ၤထီၣ်လၢတၢ်လဲၤထီၣ်လဲၤထီဒီးတၢ်တဂုာ်ထီၣ်ပသီထီၣ်အတၢ်နဲၣ်ဖျါတဖၣ်န့ၣ်တက့ၢ်. </a:t>
            </a:r>
            <a:r>
              <a:rPr sz="1600" i="1" dirty="0">
                <a:solidFill>
                  <a:srgbClr val="003864"/>
                </a:solidFill>
                <a:latin typeface="Calibri"/>
                <a:cs typeface="Calibri"/>
              </a:rPr>
              <a:t>OHS</a:t>
            </a:r>
            <a:r>
              <a:rPr sz="1600" i="1" spc="-6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1600" i="1" spc="-60" dirty="0">
                <a:solidFill>
                  <a:srgbClr val="003864"/>
                </a:solidFill>
                <a:latin typeface="Calibri"/>
                <a:cs typeface="Calibri"/>
              </a:rPr>
              <a:t>မဲးကစံ</a:t>
            </a:r>
            <a:r>
              <a:rPr sz="1600" dirty="0">
                <a:solidFill>
                  <a:srgbClr val="003864"/>
                </a:solidFill>
                <a:latin typeface="Calibri"/>
                <a:cs typeface="Calibri"/>
              </a:rPr>
              <a:t>,</a:t>
            </a:r>
            <a:r>
              <a:rPr sz="1600" spc="-7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003864"/>
                </a:solidFill>
                <a:latin typeface="Calibri"/>
                <a:cs typeface="Calibri"/>
              </a:rPr>
              <a:t>2013.</a:t>
            </a:r>
            <a:endParaRPr sz="1600" dirty="0">
              <a:latin typeface="Calibri"/>
              <a:cs typeface="Calibri"/>
            </a:endParaRPr>
          </a:p>
          <a:p>
            <a:pPr marL="240029" marR="541655" indent="-227329">
              <a:lnSpc>
                <a:spcPct val="150000"/>
              </a:lnSpc>
              <a:buClr>
                <a:srgbClr val="003864"/>
              </a:buClr>
              <a:buFont typeface="Arial"/>
              <a:buChar char="•"/>
              <a:tabLst>
                <a:tab pos="241300" algn="l"/>
              </a:tabLst>
            </a:pPr>
            <a:r>
              <a:rPr lang="ksw-Mymr-001" sz="16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တၢ်မၤကဲထီၣ်တၢ်ပူၤဖျဲအတၢ်သးအိၣ်မၤတၢ်အတၢ်ရဲၣ်တၢ်ကျဲၤ</a:t>
            </a:r>
            <a:r>
              <a:rPr sz="1600" dirty="0">
                <a:solidFill>
                  <a:srgbClr val="003864"/>
                </a:solidFill>
                <a:latin typeface="Calibri"/>
                <a:cs typeface="Calibri"/>
              </a:rPr>
              <a:t>–</a:t>
            </a:r>
            <a:r>
              <a:rPr sz="1600" spc="-6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1600" spc="-60" dirty="0">
                <a:solidFill>
                  <a:srgbClr val="003864"/>
                </a:solidFill>
                <a:latin typeface="Calibri"/>
                <a:cs typeface="Calibri"/>
              </a:rPr>
              <a:t>တဲသကိးတၢ်သူၣ်ထီၣ်အတၢ်ပူၤဖျဲးလၢအဖိးမံတခါလၢတၢ်အဲၣ်ဒိးမၤအီၤအတၢ်ရဲၣ်တၢ်ကျဲၤတက့ၢ်. </a:t>
            </a:r>
            <a:r>
              <a:rPr sz="1600" i="1" dirty="0">
                <a:solidFill>
                  <a:srgbClr val="003864"/>
                </a:solidFill>
                <a:latin typeface="Calibri"/>
                <a:cs typeface="Calibri"/>
              </a:rPr>
              <a:t>NSC</a:t>
            </a:r>
            <a:r>
              <a:rPr sz="1600" i="1" spc="-7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1600" i="1" dirty="0">
                <a:solidFill>
                  <a:srgbClr val="003864"/>
                </a:solidFill>
                <a:latin typeface="Calibri"/>
                <a:cs typeface="Calibri"/>
              </a:rPr>
              <a:t>တၢ်ပူၤဖျဲးဒီးတၢ်အိၣ်ဆူၣ်အိၣ်ချ့အမဲးကစံ</a:t>
            </a:r>
            <a:r>
              <a:rPr sz="1600" dirty="0">
                <a:solidFill>
                  <a:srgbClr val="003864"/>
                </a:solidFill>
                <a:latin typeface="Calibri"/>
                <a:cs typeface="Calibri"/>
              </a:rPr>
              <a:t>,</a:t>
            </a:r>
            <a:r>
              <a:rPr sz="1600" spc="-7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003864"/>
                </a:solidFill>
                <a:latin typeface="Calibri"/>
                <a:cs typeface="Calibri"/>
              </a:rPr>
              <a:t>2012.</a:t>
            </a:r>
            <a:endParaRPr sz="1600" dirty="0">
              <a:latin typeface="Calibri"/>
              <a:cs typeface="Calibri"/>
            </a:endParaRPr>
          </a:p>
          <a:p>
            <a:pPr marL="240029" marR="5080" indent="-227329">
              <a:lnSpc>
                <a:spcPct val="150000"/>
              </a:lnSpc>
              <a:buClr>
                <a:srgbClr val="003864"/>
              </a:buClr>
              <a:buFont typeface="Arial"/>
              <a:buChar char="•"/>
              <a:tabLst>
                <a:tab pos="241300" algn="l"/>
              </a:tabLst>
            </a:pPr>
            <a:r>
              <a:rPr sz="16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OSHA</a:t>
            </a:r>
            <a:r>
              <a:rPr sz="1600" u="sng" spc="-8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lang="ksw-Mymr-001" sz="1600" u="sng" spc="-8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တၢ်အၢၣ်လီၤအီလီၤဘၣ်ထွဲဒီးတၢ်မၤကစၢ်အတၢ်ပူၤဖျဲးအတၢ်သးအိၣ်မၤတၢ်ဒီးတၢ်တသးအိၣ်မၤတၢ်အဖီလစံၣ်ဒီးတၢ်ဖံးတၢ်မၤတဖၣ်-</a:t>
            </a:r>
            <a:r>
              <a:rPr sz="1600" dirty="0">
                <a:solidFill>
                  <a:srgbClr val="003864"/>
                </a:solidFill>
                <a:latin typeface="Calibri"/>
                <a:cs typeface="Calibri"/>
              </a:rPr>
              <a:t>–</a:t>
            </a:r>
            <a:r>
              <a:rPr sz="1600" spc="-5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1600" spc="-50" dirty="0">
                <a:solidFill>
                  <a:srgbClr val="003864"/>
                </a:solidFill>
                <a:latin typeface="Calibri"/>
                <a:cs typeface="Calibri"/>
              </a:rPr>
              <a:t>ပာ်ဖျါထီၣ်တၢ်ပူၤဖျဲးအကလုာ်လၢအမ့ၢ်တၢ်သးအိၣ်မၤတၢ်အဖီလစံၣ်လၢတဟ့ၣ်သဆၣ်ထီၣ်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135870" cy="108876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lang="ksw-Mymr-001" sz="2800" spc="-10" dirty="0"/>
              <a:t>တၢ်ရဲၣ်တၢ်ကျဲၤတဖၣ်, ဖီလစံၣ်တဖၣ်, တၢ်ဖံးတၢ်မၤတဖၣ် လၢဘၣ်သ့ၣ်သ့ၣ်ကမၤဘၣ်ဒိတၢ်ပာ်ဖျါထီၣ်တၢ် လဲၤဆူညါ </a:t>
            </a:r>
            <a:endParaRPr sz="2800"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240"/>
              </a:lnSpc>
            </a:pPr>
            <a:fld id="{81D60167-4931-47E6-BA6A-407CBD079E47}" type="slidenum">
              <a:rPr spc="-25" dirty="0"/>
              <a:t>45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06978" y="1588449"/>
            <a:ext cx="10180955" cy="49641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85725">
              <a:lnSpc>
                <a:spcPct val="150000"/>
              </a:lnSpc>
            </a:pPr>
            <a:r>
              <a:rPr lang="ksw-Mymr-001" dirty="0">
                <a:solidFill>
                  <a:srgbClr val="003864"/>
                </a:solidFill>
                <a:latin typeface="Calibri"/>
                <a:cs typeface="Calibri"/>
              </a:rPr>
              <a:t>တၢ်ပာ်ဖျါထီၣ်တၢ်ဒီးမၤဂၢၢ်ကျၢၤထီၣ်တၢ်ကွၢ်တလီၤလၢတဖိးသဲစဲးဒီးတၢ်မၤကမၣ်၀ဲဒၣ်တၢ်နီၤဖး </a:t>
            </a:r>
            <a:r>
              <a:rPr spc="-10" dirty="0">
                <a:solidFill>
                  <a:srgbClr val="003864"/>
                </a:solidFill>
                <a:latin typeface="Calibri"/>
                <a:cs typeface="Calibri"/>
              </a:rPr>
              <a:t>11(c) </a:t>
            </a:r>
            <a:r>
              <a:rPr lang="ksw-Mymr-001" spc="-10" dirty="0">
                <a:solidFill>
                  <a:srgbClr val="003864"/>
                </a:solidFill>
                <a:latin typeface="Calibri"/>
                <a:cs typeface="Calibri"/>
              </a:rPr>
              <a:t>ဒီးတၢ်ဒီသဒၢပှၤဒုးသ့ၣ်ညါခူသူၣ်တၢ်ဂ့ၢ်အတၢ်သိၣ်တၢ်သီအတၢ်ဘျၢန့ၣ် လီၤ. </a:t>
            </a:r>
            <a:r>
              <a:rPr dirty="0">
                <a:solidFill>
                  <a:srgbClr val="003864"/>
                </a:solidFill>
                <a:latin typeface="Calibri"/>
                <a:cs typeface="Calibri"/>
              </a:rPr>
              <a:t>OSHA,</a:t>
            </a:r>
            <a:r>
              <a:rPr spc="-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pc="-10" dirty="0">
                <a:solidFill>
                  <a:srgbClr val="003864"/>
                </a:solidFill>
                <a:latin typeface="Calibri"/>
                <a:cs typeface="Calibri"/>
              </a:rPr>
              <a:t>2012.</a:t>
            </a:r>
            <a:endParaRPr dirty="0">
              <a:latin typeface="Calibri"/>
              <a:cs typeface="Calibri"/>
            </a:endParaRPr>
          </a:p>
          <a:p>
            <a:pPr marL="240029" marR="690880" indent="-227329">
              <a:lnSpc>
                <a:spcPct val="150000"/>
              </a:lnSpc>
              <a:buClr>
                <a:srgbClr val="003864"/>
              </a:buClr>
              <a:buFont typeface="Arial"/>
              <a:buChar char="•"/>
              <a:tabLst>
                <a:tab pos="241300" algn="l"/>
              </a:tabLst>
            </a:pPr>
            <a:r>
              <a:rPr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OSHA</a:t>
            </a:r>
            <a:r>
              <a:rPr u="sng" spc="-6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lang="ksw-Mymr-001" u="sng" spc="-6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တၢ်ပာ်ဖျါဘၣ်ဃးတၢ်ဘၣ်ဒိဘၣ်ထံးဒီးတၢ်ဃိထံသ့ၣ်ညါအလံာ်တကွီၢ်ဒိ</a:t>
            </a:r>
            <a:r>
              <a:rPr dirty="0">
                <a:solidFill>
                  <a:srgbClr val="003864"/>
                </a:solidFill>
                <a:latin typeface="Calibri"/>
                <a:cs typeface="Calibri"/>
              </a:rPr>
              <a:t>–</a:t>
            </a:r>
            <a:r>
              <a:rPr spc="-4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pc="-45" dirty="0">
                <a:solidFill>
                  <a:srgbClr val="003864"/>
                </a:solidFill>
                <a:latin typeface="Calibri"/>
                <a:cs typeface="Calibri"/>
              </a:rPr>
              <a:t>ဟ့ၣ်တၢ်ဘၣ်ဒိဘၣ်ထံးအဒိဒီးတၢ်ဃိထံသ့ၣ်ညါအလံာ်တကွီၢ်ဒိတဖၣ်တက့ၢ်. </a:t>
            </a:r>
            <a:r>
              <a:rPr dirty="0">
                <a:solidFill>
                  <a:srgbClr val="003864"/>
                </a:solidFill>
                <a:latin typeface="Calibri"/>
                <a:cs typeface="Calibri"/>
              </a:rPr>
              <a:t>OSHA,</a:t>
            </a:r>
            <a:r>
              <a:rPr lang="ksw-Mymr-001" dirty="0">
                <a:solidFill>
                  <a:srgbClr val="003864"/>
                </a:solidFill>
                <a:latin typeface="Calibri"/>
                <a:cs typeface="Calibri"/>
              </a:rPr>
              <a:t>တၢ်မၤသီထီၣ်က့ၤလံအီၤန့ၣ်လီၤ</a:t>
            </a:r>
            <a:r>
              <a:rPr spc="-10" dirty="0">
                <a:solidFill>
                  <a:srgbClr val="003864"/>
                </a:solidFill>
                <a:latin typeface="Calibri"/>
                <a:cs typeface="Calibri"/>
              </a:rPr>
              <a:t>.</a:t>
            </a:r>
            <a:endParaRPr lang="en-US" spc="-10" dirty="0">
              <a:solidFill>
                <a:srgbClr val="003864"/>
              </a:solidFill>
              <a:latin typeface="Calibri"/>
              <a:cs typeface="Calibri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u="sng" kern="100" dirty="0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တၢ်</a:t>
            </a:r>
            <a:r>
              <a:rPr lang="en-US" sz="1800" u="sng" kern="100" dirty="0" err="1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ပူၤဖျဲးအတ</a:t>
            </a:r>
            <a:r>
              <a:rPr lang="en-US" sz="1800" u="sng" kern="100" dirty="0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ၢ်</a:t>
            </a:r>
            <a:r>
              <a:rPr lang="en-US" sz="1800" u="sng" kern="100" dirty="0" err="1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တီခိ</a:t>
            </a:r>
            <a:r>
              <a:rPr lang="en-US" sz="1800" u="sng" kern="100" dirty="0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ၣ်</a:t>
            </a:r>
            <a:r>
              <a:rPr lang="en-US" sz="1800" u="sng" kern="100" dirty="0" err="1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ရိ</a:t>
            </a:r>
            <a:r>
              <a:rPr lang="en-US" sz="1800" u="sng" kern="100" dirty="0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ၣ်</a:t>
            </a:r>
            <a:r>
              <a:rPr lang="en-US" sz="1800" u="sng" kern="100" dirty="0" err="1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မဲ</a:t>
            </a:r>
            <a:r>
              <a:rPr lang="en-US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-</a:t>
            </a:r>
            <a:r>
              <a:rPr lang="en-US" sz="1800" u="sng" kern="100" dirty="0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တၢ်</a:t>
            </a:r>
            <a:r>
              <a:rPr lang="en-US" sz="1800" u="sng" kern="100" dirty="0" err="1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ဖံးတ</a:t>
            </a:r>
            <a:r>
              <a:rPr lang="en-US" sz="1800" u="sng" kern="100" dirty="0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ၢ်</a:t>
            </a:r>
            <a:r>
              <a:rPr lang="en-US" sz="1800" u="sng" kern="100" dirty="0" err="1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မၤအကါဒိ</a:t>
            </a:r>
            <a:r>
              <a:rPr lang="en-US" sz="1800" u="sng" kern="100" dirty="0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ၣ်</a:t>
            </a:r>
            <a:r>
              <a:rPr lang="en-US" sz="1800" u="sng" kern="100" dirty="0" err="1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ဃုမံၤလၢတ</a:t>
            </a:r>
            <a:r>
              <a:rPr lang="en-US" sz="1800" u="sng" kern="100" dirty="0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ၢ်</a:t>
            </a:r>
            <a:r>
              <a:rPr lang="en-US" sz="1800" u="sng" kern="100" dirty="0" err="1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ကဒုးလဲၤတ</a:t>
            </a:r>
            <a:r>
              <a:rPr lang="en-US" sz="1800" u="sng" kern="100" dirty="0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ၢ်</a:t>
            </a:r>
            <a:r>
              <a:rPr lang="en-US" sz="1800" u="sng" kern="100" dirty="0" err="1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ပူၤဖျဲး</a:t>
            </a:r>
            <a:r>
              <a:rPr lang="en-US" sz="18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US" sz="1800" u="sng" kern="100" dirty="0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ဂ့ၢ်</a:t>
            </a:r>
            <a:r>
              <a:rPr lang="en-US" sz="1800" u="sng" kern="100" dirty="0" err="1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၀ီဆူည</a:t>
            </a:r>
            <a:r>
              <a:rPr lang="en-US" sz="1800" u="sng" kern="100" dirty="0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ါ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ပာ်ဖ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ျါ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ထီ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ၣ်တၢ်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ဖံးတ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ၢ်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မၤဃုခါလၢတ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ၢ်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ဟံးဖီ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ၣ်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ထီ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ၣ်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မၤအီၤလၢကမၤစ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ၢၤ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ဆီ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ၣ်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တခူထီ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ၣ်တၢ်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ပူၤဖျဲးန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့ၣ်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တက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့ၢ်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တဲသကိးတ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ၢ်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လၢအအိ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ၣ်လၢ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OSHA 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တၢ်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ပူၤဖျဲးဒီးတ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ၢ်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အိ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ၣ်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ဆူ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ၣ်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အိ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ၣ်ချ့ဟ့ၣ်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ကူ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ၣ်ဟ့ၣ်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ဖးအကျိၤအကွာ်တဘျုးခါတက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့ၢ်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1800" i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NSC</a:t>
            </a:r>
            <a:r>
              <a:rPr lang="en-US" sz="1800" i="1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တ</a:t>
            </a:r>
            <a:r>
              <a:rPr lang="en-US" sz="1800" i="1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ၢ်</a:t>
            </a:r>
            <a:r>
              <a:rPr lang="en-US" sz="1800" i="1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ပူၤဖျဲးဒီးတ</a:t>
            </a:r>
            <a:r>
              <a:rPr lang="en-US" sz="1800" i="1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ၢ်</a:t>
            </a:r>
            <a:r>
              <a:rPr lang="en-US" sz="1800" i="1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အိ</a:t>
            </a:r>
            <a:r>
              <a:rPr lang="en-US" sz="1800" i="1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ၣ်</a:t>
            </a:r>
            <a:r>
              <a:rPr lang="en-US" sz="1800" i="1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ဆူ</a:t>
            </a:r>
            <a:r>
              <a:rPr lang="en-US" sz="1800" i="1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ၣ်</a:t>
            </a:r>
            <a:r>
              <a:rPr lang="en-US" sz="1800" i="1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အိ</a:t>
            </a:r>
            <a:r>
              <a:rPr lang="en-US" sz="1800" i="1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ၣ်ချ့</a:t>
            </a:r>
            <a:r>
              <a:rPr lang="en-US" sz="1800" i="1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အမဲးကစံ</a:t>
            </a:r>
            <a:r>
              <a:rPr lang="en-US" sz="1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2013.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u="sng" kern="100" dirty="0" err="1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မု</a:t>
            </a:r>
            <a:r>
              <a:rPr lang="en-US" sz="1800" u="sng" kern="100" dirty="0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ၢ်</a:t>
            </a:r>
            <a:r>
              <a:rPr lang="en-US" sz="1800" u="sng" kern="100" dirty="0" err="1">
                <a:solidFill>
                  <a:srgbClr val="467886"/>
                </a:solidFill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၀ဲၤအဆံးအလံာ်စိာ်စု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ဟ့ၣ်တၢ်ဂ့ၢ်တၢ်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ကျိၤလၢတ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ၢ်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ကမၤစ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ၢၤ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မု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ၢ်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၀ဲၤဆံးဆံးဖိတဖ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ၣ်လၢ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ကတုၤထီ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ၣ်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သဲးစးအတ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ၢ်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လိ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ၣ်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ဘၣ်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လၢအဘ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ၣ်တၢ်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ပာ်လီၤအီၤခီဖျိနီ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ၢ်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ခိအတ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ၢ်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သ့ဟူးဂဲ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ၤ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အတ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ၢ်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ပူၤဖျဲးဒီးတ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ၢ်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အိ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ၣ်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ဆူ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ၣ်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အိ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ၣ်ချ့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အသဲစး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(Occupational Safety and Health Act) 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လၢအမ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့ၢ်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၀ဲ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1970. OSHA, 2005 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န့ၣ်</a:t>
            </a:r>
            <a:r>
              <a:rPr lang="en-US" sz="1800" kern="100" dirty="0" err="1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လီ</a:t>
            </a:r>
            <a:r>
              <a:rPr lang="en-US" sz="1800" kern="100" dirty="0">
                <a:effectLst/>
                <a:latin typeface="Myanmar Text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ၤ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34858"/>
            <a:ext cx="10135870" cy="113685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ct val="150000"/>
              </a:lnSpc>
            </a:pPr>
            <a:r>
              <a:rPr lang="ksw-Mymr-001" sz="2400" spc="-10" dirty="0"/>
              <a:t>တၢ်ရဲၣ်တၢ်ကျဲၤတဖၣ်, ဖီလစံၣ်တဖၣ်, တၢ်ဖံးတၢ်မၤတဖၣ် လၢဘၣ်သ့ၣ်သ့ၣ်ကမၤဘၣ်ဒိတၢ်ပာ်ဖျါထီၣ်တၢ် လဲၤဆူညါ </a:t>
            </a:r>
            <a:endParaRPr sz="2400"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240"/>
              </a:lnSpc>
            </a:pPr>
            <a:fld id="{81D60167-4931-47E6-BA6A-407CBD079E47}" type="slidenum">
              <a:rPr spc="-25" dirty="0"/>
              <a:t>46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838833"/>
            <a:ext cx="10246995" cy="32906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640080" indent="-227329">
              <a:lnSpc>
                <a:spcPct val="150000"/>
              </a:lnSpc>
              <a:buClr>
                <a:srgbClr val="003864"/>
              </a:buClr>
              <a:buFont typeface="Arial"/>
              <a:buChar char="•"/>
              <a:tabLst>
                <a:tab pos="241300" algn="l"/>
              </a:tabLst>
            </a:pPr>
            <a:r>
              <a:rPr lang="ksw-Mymr-001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တၢ်တပျံာ်တပျာ်ဘူးကဘၣ်ဒိဘၣ်ထံးဃၣ်ဃၣ်အတၢ်ပာ်ဖျါထီၣ်အသနူ</a:t>
            </a:r>
            <a:r>
              <a:rPr lang="ksw-Mymr-001" sz="24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တဖၣ်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–</a:t>
            </a:r>
            <a:r>
              <a:rPr sz="2400" spc="-4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400" spc="-45" dirty="0">
                <a:solidFill>
                  <a:srgbClr val="003864"/>
                </a:solidFill>
                <a:latin typeface="Calibri"/>
                <a:cs typeface="Calibri"/>
              </a:rPr>
              <a:t>ရှဲပၠး ပာ်ဖျါထီၣ်တၢ်တပျံာ်တပျာ်ဘူးကဘၣ်ဒိဘၣ်ထံးဃၣ်ဃၣ်အလုၢ်အပှ့ၤဒီးဟ့ၣ်တၢ် ဖံးတၢ်မၤအကျိၤအကျဲအဂ့ၤကတၢၢ်အဒိတဖၣ်တဖၣ်တက့ၢ်.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NSC,</a:t>
            </a:r>
            <a:r>
              <a:rPr sz="2400" spc="-7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2013.</a:t>
            </a:r>
            <a:endParaRPr sz="2400" dirty="0">
              <a:latin typeface="Calibri"/>
              <a:cs typeface="Calibri"/>
            </a:endParaRPr>
          </a:p>
          <a:p>
            <a:pPr marL="239395" marR="5080" indent="-227329">
              <a:lnSpc>
                <a:spcPct val="150000"/>
              </a:lnSpc>
              <a:buClr>
                <a:srgbClr val="003864"/>
              </a:buClr>
              <a:buFont typeface="Arial"/>
              <a:buChar char="•"/>
              <a:tabLst>
                <a:tab pos="240665" algn="l"/>
              </a:tabLst>
            </a:pPr>
            <a:r>
              <a:rPr lang="ksw-Mymr-001"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ပှၤကိးဂၤဒဲးက့ၤဘၣ်ဆူအဟံၣ်အဃီဒ်ပှၤအလၢအပှဲၤတဂၤအသိး</a:t>
            </a:r>
            <a:r>
              <a:rPr sz="2400" spc="-50" dirty="0">
                <a:solidFill>
                  <a:srgbClr val="0562C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–</a:t>
            </a:r>
            <a:r>
              <a:rPr sz="2400" spc="-3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400" spc="-35" dirty="0">
                <a:solidFill>
                  <a:srgbClr val="003864"/>
                </a:solidFill>
                <a:latin typeface="Calibri"/>
                <a:cs typeface="Calibri"/>
              </a:rPr>
              <a:t>ဒုးနဲၣ်ဖျါမ့ၢ်တၢ်ပာ်ဖျါထီၣ်တၢ်တပျံာ်တပျာ်ဘူးကဘၣ်ဒိဘၣ်ထံးန့ၣ်ဒီသဒၢဆူညါတၢ်ဘၣ်ဒိ ဘၣ်ထံးသ့ဒ်လဲၣ်တက့ၢ်.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NSC,</a:t>
            </a:r>
            <a:r>
              <a:rPr sz="2400" spc="-8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2012.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84498"/>
            <a:ext cx="4137025" cy="16055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50000"/>
              </a:lnSpc>
            </a:pPr>
            <a:r>
              <a:rPr lang="ksw-Mymr-001" dirty="0">
                <a:solidFill>
                  <a:srgbClr val="000000"/>
                </a:solidFill>
              </a:rPr>
              <a:t>တၢ်ပာ်ဖျါထီၣ်တၢ်န့ၣ်တၢ်ဟ့ၣ်သဆၣ်ထီၣ်အီၤလီၤ</a:t>
            </a:r>
            <a:endParaRPr spc="-10" dirty="0">
              <a:solidFill>
                <a:srgbClr val="000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0600" y="2696562"/>
            <a:ext cx="6511925" cy="10746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sz="2400" dirty="0">
                <a:latin typeface="Calibri"/>
                <a:cs typeface="Calibri"/>
              </a:rPr>
              <a:t>[</a:t>
            </a:r>
            <a:r>
              <a:rPr lang="ksw-Mymr-001" sz="2400" dirty="0">
                <a:latin typeface="Calibri"/>
                <a:cs typeface="Calibri"/>
              </a:rPr>
              <a:t>ကွဲးရဲၣ်လီၤမ့ၢ်တၢ်ပာ်ဖျါထီၣ်န့ၣ်တၢ်ဟ့ၣ်သဆၣ်ထီၣ်အီၤဖဲတၢ်ဖံးတၢ်မၤအလီၢ်အပူၤန့ၣ်ဒ်လဲၣ်</a:t>
            </a:r>
            <a:r>
              <a:rPr sz="2400" spc="-10" dirty="0">
                <a:latin typeface="Calibri"/>
                <a:cs typeface="Calibri"/>
              </a:rPr>
              <a:t>.]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spc="-25" dirty="0"/>
              <a:t>တၢ်သိၣ်လိအဘျီလၢတၢ်ကဘၣ်မၤအီၤ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810259" y="1524000"/>
            <a:ext cx="10353675" cy="49526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400" dirty="0">
                <a:solidFill>
                  <a:srgbClr val="003864"/>
                </a:solidFill>
                <a:latin typeface="Calibri"/>
                <a:cs typeface="Calibri"/>
              </a:rPr>
              <a:t>ပှၤမၤတၢ်ဖိအသီတဖၣ်ကဘၣ်တၢ်သိၣ်လိအီၤဒ်အကူာ်</a:t>
            </a:r>
            <a:r>
              <a:rPr sz="2400" spc="-8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(a)</a:t>
            </a:r>
            <a:r>
              <a:rPr sz="2400" spc="-7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400" spc="-70" dirty="0">
                <a:solidFill>
                  <a:srgbClr val="003864"/>
                </a:solidFill>
                <a:latin typeface="Calibri"/>
                <a:cs typeface="Calibri"/>
              </a:rPr>
              <a:t>တချုးအစးထီၣ်တၢ်မၤဘၣ်န့ၣ် လီၤ. </a:t>
            </a:r>
          </a:p>
          <a:p>
            <a:pPr marL="240029" indent="-227329">
              <a:lnSpc>
                <a:spcPct val="150000"/>
              </a:lnSpc>
              <a:buFont typeface="Arial"/>
              <a:buChar char="•"/>
              <a:tabLst>
                <a:tab pos="240029" algn="l"/>
              </a:tabLst>
            </a:pPr>
            <a:r>
              <a:rPr lang="ksw-Mymr-001" sz="2400" spc="-70" dirty="0">
                <a:solidFill>
                  <a:srgbClr val="003864"/>
                </a:solidFill>
                <a:latin typeface="Calibri"/>
                <a:cs typeface="Calibri"/>
              </a:rPr>
              <a:t>ကတီၢ်အံၤပှၤမၤတၢ်ဖိတဖကဘၣ်ဒိးန့ၢ်ဘၣ်တၢ်မၤလိအခီၣ်ထံးခီၣ်ဘိဒီးတနံၣ်စုာ်စုာ်တၢ်သိၣ်လိလၢအလဲၤအသးဆူညါလၢအအိၣ်လိၤလိၤဒီးတၢ်မၤကစၢ်တၢ်ဖံးတၢ်မၤအခိၣ်အဃၢၤလၢအဂ့ၤဒီးအမုာ်အတၢ်ရဲၣ်တၢ်ကျဲၤန့ၣ်လီၤ.</a:t>
            </a:r>
            <a:endParaRPr sz="2400" dirty="0">
              <a:latin typeface="Calibri"/>
              <a:cs typeface="Calibri"/>
            </a:endParaRPr>
          </a:p>
          <a:p>
            <a:pPr marL="240029" marR="376555" indent="-227329">
              <a:lnSpc>
                <a:spcPct val="150000"/>
              </a:lnSpc>
              <a:buFont typeface="Arial"/>
              <a:buChar char="•"/>
              <a:tabLst>
                <a:tab pos="241300" algn="l"/>
              </a:tabLst>
            </a:pPr>
            <a:r>
              <a:rPr lang="ksw-Mymr-001" sz="2400" dirty="0">
                <a:solidFill>
                  <a:srgbClr val="003864"/>
                </a:solidFill>
                <a:latin typeface="Calibri"/>
                <a:cs typeface="Calibri"/>
              </a:rPr>
              <a:t>တၢ်မၤကစၢ်ကဘၣ်ဟ့ၣ်တၢ်သိၣ်လိဖဲတၢ်ဖံးတၢ်မၤအနၣ်ရံၣ်တဖၣ်အကတီၢ်ဒီးဟ့ၣ်တၢ်အလဲဆူပှၤမၤတၢ်ဖိလၢအထီၣ်တၢ်သိၣ်လိဒီးတၢ်မၤကစၢ်အတီၤပတီၢ်တၢ်ဟ့ၣ်အလဲန့ၣ်လီၤ. တၢ်မၤလိခဲလၢာ်ကဘၣ်မ့ၢ်လၢကျိာ်ဒီးတၢ်ကတိၤအဖျၢၣ်လၢပှၤမၤတၢ်ဖိနၢ်ပၢၢ်၀ဲ ဒၣ်အပူၤန့ၣ်လီၤ. 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dirty="0"/>
              <a:t>ဂံၢ်ထံးတၢ်မၤစၢၤအလ့း(ခ)တဖၣ်</a:t>
            </a: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240"/>
              </a:lnSpc>
            </a:pPr>
            <a:fld id="{81D60167-4931-47E6-BA6A-407CBD079E47}" type="slidenum">
              <a:rPr spc="-25" dirty="0"/>
              <a:t>49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607832"/>
            <a:ext cx="10360025" cy="3856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00"/>
              </a:spcBef>
              <a:buClr>
                <a:srgbClr val="003864"/>
              </a:buClr>
              <a:buFont typeface="Arial"/>
              <a:buChar char="•"/>
              <a:tabLst>
                <a:tab pos="240029" algn="l"/>
              </a:tabLst>
            </a:pPr>
            <a:r>
              <a:rPr sz="24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bls.gov/web/osh/table-</a:t>
            </a:r>
            <a:r>
              <a:rPr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1-</a:t>
            </a:r>
            <a:r>
              <a:rPr sz="24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industry-</a:t>
            </a:r>
            <a:r>
              <a:rPr sz="2400" u="sng" spc="-3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rates-</a:t>
            </a:r>
            <a:r>
              <a:rPr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national.htm</a:t>
            </a:r>
            <a:endParaRPr sz="24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000"/>
              </a:spcBef>
              <a:buClr>
                <a:srgbClr val="003864"/>
              </a:buClr>
              <a:buFont typeface="Arial"/>
              <a:buChar char="•"/>
              <a:tabLst>
                <a:tab pos="240029" algn="l"/>
              </a:tabLst>
            </a:pPr>
            <a:r>
              <a:rPr sz="24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osha.gov/ergonomics/identify-problems#report-</a:t>
            </a:r>
            <a:r>
              <a:rPr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injuries</a:t>
            </a:r>
            <a:endParaRPr sz="24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005"/>
              </a:spcBef>
              <a:buClr>
                <a:srgbClr val="003864"/>
              </a:buClr>
              <a:buFont typeface="Arial"/>
              <a:buChar char="•"/>
              <a:tabLst>
                <a:tab pos="240029" algn="l"/>
              </a:tabLst>
            </a:pPr>
            <a:r>
              <a:rPr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dir.ca.gov/chswc/woshtep/iipp/materials/SB_Factsheet_H_ErgonomicHazards.pdf</a:t>
            </a:r>
            <a:endParaRPr sz="2400">
              <a:latin typeface="Calibri"/>
              <a:cs typeface="Calibri"/>
            </a:endParaRPr>
          </a:p>
          <a:p>
            <a:pPr marL="240029" marR="365760" indent="-227329">
              <a:lnSpc>
                <a:spcPct val="100000"/>
              </a:lnSpc>
              <a:spcBef>
                <a:spcPts val="1995"/>
              </a:spcBef>
              <a:buClr>
                <a:srgbClr val="003864"/>
              </a:buClr>
              <a:buFont typeface="Arial"/>
              <a:buChar char="•"/>
              <a:tabLst>
                <a:tab pos="241300" algn="l"/>
              </a:tabLst>
            </a:pPr>
            <a:r>
              <a:rPr sz="24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rmi.colostate.edu/ergonomics/injuries-and-</a:t>
            </a:r>
            <a:r>
              <a:rPr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injury-prevention/musculoskeletal-</a:t>
            </a:r>
            <a:r>
              <a:rPr sz="2400" spc="-10" dirty="0">
                <a:solidFill>
                  <a:srgbClr val="0562C1"/>
                </a:solidFill>
                <a:latin typeface="Calibri"/>
                <a:cs typeface="Calibri"/>
              </a:rPr>
              <a:t> 	</a:t>
            </a:r>
            <a:r>
              <a:rPr sz="24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disorders-</a:t>
            </a:r>
            <a:r>
              <a:rPr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risk-</a:t>
            </a:r>
            <a:r>
              <a:rPr sz="24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factors-</a:t>
            </a:r>
            <a:r>
              <a:rPr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reporting/</a:t>
            </a:r>
            <a:endParaRPr sz="24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000"/>
              </a:spcBef>
              <a:buClr>
                <a:srgbClr val="003864"/>
              </a:buClr>
              <a:buFont typeface="Arial"/>
              <a:buChar char="•"/>
              <a:tabLst>
                <a:tab pos="240029" algn="l"/>
              </a:tabLst>
            </a:pPr>
            <a:r>
              <a:rPr sz="24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osha.gov/laws-</a:t>
            </a:r>
            <a:r>
              <a:rPr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regs/regulations/standardnumber/1904/1904.35</a:t>
            </a:r>
            <a:endParaRPr sz="24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005"/>
              </a:spcBef>
              <a:buClr>
                <a:srgbClr val="003864"/>
              </a:buClr>
              <a:buFont typeface="Arial"/>
              <a:buChar char="•"/>
              <a:tabLst>
                <a:tab pos="240029" algn="l"/>
              </a:tabLst>
            </a:pPr>
            <a:r>
              <a:rPr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osha.gov/sites/default/files/2_Reporting_Safety_And_Health_Concerns.pdf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Minn.</a:t>
            </a:r>
            <a:r>
              <a:rPr spc="-145" dirty="0"/>
              <a:t> </a:t>
            </a:r>
            <a:r>
              <a:rPr dirty="0"/>
              <a:t>Stat.</a:t>
            </a:r>
            <a:r>
              <a:rPr spc="-110" dirty="0"/>
              <a:t> </a:t>
            </a:r>
            <a:r>
              <a:rPr dirty="0"/>
              <a:t>182.676,</a:t>
            </a:r>
            <a:r>
              <a:rPr spc="-105" dirty="0"/>
              <a:t> </a:t>
            </a:r>
            <a:r>
              <a:rPr lang="ksw-Mymr-001" spc="-105" dirty="0"/>
              <a:t>တၢ်ပူၤဖျဲးအကမံးတံာ်</a:t>
            </a: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7475">
              <a:lnSpc>
                <a:spcPts val="1240"/>
              </a:lnSpc>
            </a:pPr>
            <a:fld id="{81D60167-4931-47E6-BA6A-407CBD079E47}" type="slidenum">
              <a:rPr spc="-50" dirty="0"/>
              <a:t>5</a:t>
            </a:fld>
            <a:endParaRPr spc="-50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838833"/>
            <a:ext cx="10288270" cy="3547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200">
              <a:lnSpc>
                <a:spcPct val="150000"/>
              </a:lnSpc>
              <a:spcBef>
                <a:spcPts val="100"/>
              </a:spcBef>
              <a:buAutoNum type="alphaLcParenR"/>
              <a:tabLst>
                <a:tab pos="469900" algn="l"/>
              </a:tabLst>
            </a:pPr>
            <a:r>
              <a:rPr lang="ksw-Mymr-001" sz="2400" dirty="0">
                <a:solidFill>
                  <a:srgbClr val="003864"/>
                </a:solidFill>
                <a:latin typeface="Calibri"/>
                <a:cs typeface="Calibri"/>
              </a:rPr>
              <a:t>တၢ်မၤကစၢ်လၢအမ့ၢ်ပဒိၣ်မ့တမ့ၢ်တမ့ၢ်ပဒိၣ်လၢအအိၣ်ဒီးပှၤမၤတၢ်ဖိအါန့ၢ်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25</a:t>
            </a:r>
            <a:r>
              <a:rPr sz="2400" spc="-7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400" spc="-70" dirty="0">
                <a:solidFill>
                  <a:srgbClr val="003864"/>
                </a:solidFill>
                <a:latin typeface="Calibri"/>
                <a:cs typeface="Calibri"/>
              </a:rPr>
              <a:t>ဂၤကဘၣ်သူၣ်ထီၣ်ဒီးပၢဆှၢရဲၣ်ကျဲၤတၢ်ပၢဆှၢပှၤမၤတၢ်ဖိအတၢ်ပျဲအကမံးတံာ်ဖှိၣ်တခါလီၤ. </a:t>
            </a:r>
            <a:endParaRPr sz="2400" dirty="0">
              <a:latin typeface="Calibri"/>
              <a:cs typeface="Calibri"/>
            </a:endParaRPr>
          </a:p>
          <a:p>
            <a:pPr marL="469900" marR="252729" indent="-457200">
              <a:lnSpc>
                <a:spcPct val="150000"/>
              </a:lnSpc>
              <a:spcBef>
                <a:spcPts val="2000"/>
              </a:spcBef>
              <a:buAutoNum type="alphaLcParenR"/>
              <a:tabLst>
                <a:tab pos="469900" algn="l"/>
                <a:tab pos="4674235" algn="l"/>
              </a:tabLst>
            </a:pPr>
            <a:r>
              <a:rPr lang="ksw-Mymr-001" sz="2400" dirty="0">
                <a:solidFill>
                  <a:srgbClr val="003864"/>
                </a:solidFill>
                <a:latin typeface="Calibri"/>
                <a:cs typeface="Calibri"/>
              </a:rPr>
              <a:t>တၢ်မၤကစၢ်လၢအမ့ၢ်ပဒိၣ်မ့တမ့ၢ်တမ့ၢ်ပဒိၣ်လၢအအိၣ်ဒီးပှၤမၤတၢ်ဖိ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25</a:t>
            </a:r>
            <a:r>
              <a:rPr sz="2400" spc="-7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400" spc="-70" dirty="0">
                <a:solidFill>
                  <a:srgbClr val="003864"/>
                </a:solidFill>
                <a:latin typeface="Calibri"/>
                <a:cs typeface="Calibri"/>
              </a:rPr>
              <a:t>မ့တမ့ၢ် စှၤန့ၢ် အန့ၣ်ကိးဂၤဒဲးကြၢးသူၣ်ထီၣ်ဒီးရဲၣ်ကျဲၤပၢဆှၢတၢ်ပူၤဖျဲးအကမံးတံာ်တခါဖဲ-မ့ၢ်ဘၣ်လူၤ ပိာ်မၤထွဲတၢ်လိၣ်ဘၣ်လၢအဘၣ်ထွဲဒီး</a:t>
            </a:r>
            <a:r>
              <a:rPr sz="2400" spc="-2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Minn.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Stat.</a:t>
            </a:r>
            <a:r>
              <a:rPr sz="2400" spc="-7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182.653,</a:t>
            </a:r>
            <a:r>
              <a:rPr lang="ksw-Mymr-001" sz="2400" dirty="0">
                <a:solidFill>
                  <a:srgbClr val="003864"/>
                </a:solidFill>
                <a:latin typeface="Calibri"/>
                <a:cs typeface="Calibri"/>
              </a:rPr>
              <a:t>အဒ့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.</a:t>
            </a:r>
            <a:r>
              <a:rPr sz="2400" spc="-4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003864"/>
                </a:solidFill>
                <a:latin typeface="Calibri"/>
                <a:cs typeface="Calibri"/>
              </a:rPr>
              <a:t>8</a:t>
            </a:r>
            <a:r>
              <a:rPr lang="ksw-Mymr-001" sz="2400" spc="-25" dirty="0">
                <a:solidFill>
                  <a:srgbClr val="003864"/>
                </a:solidFill>
                <a:latin typeface="Calibri"/>
                <a:cs typeface="Calibri"/>
              </a:rPr>
              <a:t> အခါန့ၣ်လီၤ.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dirty="0"/>
              <a:t>ဂံၢ်ထံးတၢ်မၤစၢၤအလ့း(ခ)တဖၣ်, လဲၤဆူညါ</a:t>
            </a: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240"/>
              </a:lnSpc>
            </a:pPr>
            <a:fld id="{81D60167-4931-47E6-BA6A-407CBD079E47}" type="slidenum">
              <a:rPr spc="-25" dirty="0"/>
              <a:t>50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887632" y="1607832"/>
            <a:ext cx="10219690" cy="34912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00"/>
              </a:spcBef>
              <a:buClr>
                <a:srgbClr val="003864"/>
              </a:buClr>
              <a:buFont typeface="Arial"/>
              <a:buChar char="•"/>
              <a:tabLst>
                <a:tab pos="240029" algn="l"/>
              </a:tabLst>
            </a:pPr>
            <a:r>
              <a:rPr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osha.gov/sites/default/files/1a_Review_Hazard_Information_From_Workers.pdf</a:t>
            </a:r>
            <a:endParaRPr sz="24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000"/>
              </a:spcBef>
              <a:buClr>
                <a:srgbClr val="003864"/>
              </a:buClr>
              <a:buFont typeface="Arial"/>
              <a:buChar char="•"/>
              <a:tabLst>
                <a:tab pos="240029" algn="l"/>
              </a:tabLst>
            </a:pPr>
            <a:r>
              <a:rPr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cdc.gov/niosh/topics/hierarchy</a:t>
            </a:r>
            <a:endParaRPr sz="24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005"/>
              </a:spcBef>
              <a:buClr>
                <a:srgbClr val="003864"/>
              </a:buClr>
              <a:buFont typeface="Arial"/>
              <a:buChar char="•"/>
              <a:tabLst>
                <a:tab pos="240029" algn="l"/>
              </a:tabLst>
            </a:pPr>
            <a:r>
              <a:rPr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cdc.gov/workplacehealthpromotion/health-</a:t>
            </a:r>
            <a:r>
              <a:rPr sz="24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strategies/musculoskeletal-</a:t>
            </a:r>
            <a:r>
              <a:rPr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disorders</a:t>
            </a:r>
            <a:endParaRPr sz="24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1995"/>
              </a:spcBef>
              <a:buClr>
                <a:srgbClr val="003864"/>
              </a:buClr>
              <a:buFont typeface="Arial"/>
              <a:buChar char="•"/>
              <a:tabLst>
                <a:tab pos="240029" algn="l"/>
              </a:tabLst>
            </a:pPr>
            <a:r>
              <a:rPr sz="24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osha.gov/ergonomics/control-</a:t>
            </a:r>
            <a:r>
              <a:rPr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hazards</a:t>
            </a:r>
            <a:endParaRPr sz="24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000"/>
              </a:spcBef>
              <a:buClr>
                <a:srgbClr val="003864"/>
              </a:buClr>
              <a:buFont typeface="Arial"/>
              <a:buChar char="•"/>
              <a:tabLst>
                <a:tab pos="240029" algn="l"/>
              </a:tabLst>
            </a:pPr>
            <a:r>
              <a:rPr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cdc.gov/niosh/engcontrols</a:t>
            </a:r>
            <a:endParaRPr sz="24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2005"/>
              </a:spcBef>
              <a:buClr>
                <a:srgbClr val="003864"/>
              </a:buClr>
              <a:buFont typeface="Arial"/>
              <a:buChar char="•"/>
              <a:tabLst>
                <a:tab pos="240029" algn="l"/>
              </a:tabLst>
            </a:pPr>
            <a:r>
              <a:rPr sz="24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osha.gov/safety-</a:t>
            </a:r>
            <a:r>
              <a:rPr sz="24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management/additional-</a:t>
            </a:r>
            <a:r>
              <a:rPr sz="24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resources-by-</a:t>
            </a:r>
            <a:r>
              <a:rPr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7"/>
              </a:rPr>
              <a:t>topic#reporting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1370119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MNOSHA</a:t>
            </a:r>
            <a:r>
              <a:rPr spc="-125" dirty="0"/>
              <a:t> </a:t>
            </a:r>
            <a:r>
              <a:rPr lang="ksw-Mymr-001" spc="-125" dirty="0"/>
              <a:t>တၢ်ဖံးတၢ်မၤအလီၢ်အတၢ်ပူၤဖျဲးအတၢ်တၢၣ်ပီၣ် တဲသကိး</a:t>
            </a: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240"/>
              </a:lnSpc>
            </a:pPr>
            <a:fld id="{81D60167-4931-47E6-BA6A-407CBD079E47}" type="slidenum">
              <a:rPr spc="-25" dirty="0"/>
              <a:t>51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27065" y="1659895"/>
            <a:ext cx="10593070" cy="4762452"/>
          </a:xfrm>
          <a:prstGeom prst="rect">
            <a:avLst/>
          </a:prstGeom>
        </p:spPr>
        <p:txBody>
          <a:bodyPr vert="horz" wrap="square" lIns="0" tIns="191637" rIns="0" bIns="0" rtlCol="0">
            <a:spAutoFit/>
          </a:bodyPr>
          <a:lstStyle/>
          <a:p>
            <a:pPr marL="529590" marR="5080" indent="-227329">
              <a:lnSpc>
                <a:spcPct val="150000"/>
              </a:lnSpc>
              <a:buFont typeface="Arial"/>
              <a:buChar char="•"/>
              <a:tabLst>
                <a:tab pos="530860" algn="l"/>
              </a:tabLst>
            </a:pPr>
            <a:r>
              <a:rPr sz="2000" dirty="0"/>
              <a:t>MNOSHA</a:t>
            </a:r>
            <a:r>
              <a:rPr sz="2000" spc="-75" dirty="0"/>
              <a:t> </a:t>
            </a:r>
            <a:r>
              <a:rPr lang="ksw-Mymr-001" sz="2000" spc="-75" dirty="0"/>
              <a:t>တၢ်ဖံးတၢ်မၤအလီၢ်တၢ်ပူၤဖျဲးအတၢ်တၢၣ်ပီၣ်တဲသကိး(</a:t>
            </a:r>
            <a:r>
              <a:rPr lang="en-AU" sz="2000" dirty="0"/>
              <a:t>MNOSHA</a:t>
            </a:r>
            <a:r>
              <a:rPr lang="en-AU" sz="2000" spc="-80" dirty="0"/>
              <a:t> </a:t>
            </a:r>
            <a:r>
              <a:rPr lang="en-AU" sz="2000" spc="-10" dirty="0"/>
              <a:t>Workplace</a:t>
            </a:r>
            <a:r>
              <a:rPr lang="en-AU" sz="2000" spc="-95" dirty="0"/>
              <a:t> </a:t>
            </a:r>
            <a:r>
              <a:rPr lang="en-AU" sz="2000" dirty="0"/>
              <a:t>Safety</a:t>
            </a:r>
            <a:r>
              <a:rPr lang="en-AU" sz="2000" spc="-75" dirty="0"/>
              <a:t> </a:t>
            </a:r>
            <a:r>
              <a:rPr lang="en-AU" sz="2000" spc="-10" dirty="0"/>
              <a:t>Consultation</a:t>
            </a:r>
            <a:r>
              <a:rPr lang="ksw-Mymr-001" sz="2000" spc="-10" dirty="0"/>
              <a:t>)</a:t>
            </a:r>
            <a:r>
              <a:rPr lang="ksw-Mymr-001" sz="2000" spc="-75" dirty="0"/>
              <a:t> မၤသကိးတၢ်ဒီးတၢ်မၤကစၢ်ဒီးပှၤမၤတၢ်ဖိလၢတၢ်ကဃဲၣ်လီၤဘှါလီၤ တၢ်ပူၤဖျဲးဒီးတၢ်အိၣ်ဆူၣ်အိၣ်ချ့အတၢ်ဂ့ၢ်ကီတချုးအကဲထီၣ်န့ၣ်လီၤ. အဟ့ၣ်၀ဲဒၣ်တၢ်တၢၣ် ပီၣ်တဲသကိးအတၢ်မၤစၢၤ လၢတၢ်ဖံးတၢ်မၤအလီၢ်လၢတလိၣ်ဟ့ၣ်အပှ့ၤဖဲတၢ်မ့ၢ်ဃ့ထီၣ်အခါ, ဆူတၢ်မၤကစၢ်လၢ အဲၣ်ဒိးမၤလိအါထီၣ်မ့ၢ်တၢ်ကမၤဂ့ၤထီၣ်တၢ်ပူၤဖျဲးဒီးတၢ်အိၣ် ဆူၣ်အိၣ် ချ့လၢအတၢ်ဖံးတၢ်မၤ အလီၢ်ဒ်လဲၣ်န့ၣ်လီၤ.</a:t>
            </a:r>
            <a:endParaRPr sz="2000" spc="-10" dirty="0"/>
          </a:p>
          <a:p>
            <a:pPr marL="529590" marR="267970" indent="-227329">
              <a:lnSpc>
                <a:spcPct val="150000"/>
              </a:lnSpc>
              <a:buFont typeface="Arial"/>
              <a:buChar char="•"/>
              <a:tabLst>
                <a:tab pos="530860" algn="l"/>
              </a:tabLst>
            </a:pPr>
            <a:r>
              <a:rPr lang="ksw-Mymr-001" sz="2000" dirty="0"/>
              <a:t>လၢတၢ်ဂ့ၢ်တၢ်ကျိၤဆူညါအဂီၢ်,လဲၤအိၣ်သကိးကွၢ်</a:t>
            </a:r>
            <a:r>
              <a:rPr lang="en-US" sz="2000" dirty="0"/>
              <a:t> </a:t>
            </a:r>
            <a:r>
              <a:rPr sz="20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Minnesota</a:t>
            </a:r>
            <a:r>
              <a:rPr sz="2000" u="sng" spc="-7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 </a:t>
            </a:r>
            <a:r>
              <a:rPr sz="20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OSHA</a:t>
            </a:r>
            <a:r>
              <a:rPr sz="2000" u="sng" spc="-6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 </a:t>
            </a:r>
            <a:r>
              <a:rPr sz="20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Workplace</a:t>
            </a:r>
            <a:r>
              <a:rPr sz="2000" u="sng" spc="-8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 </a:t>
            </a:r>
            <a:r>
              <a:rPr sz="20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Safety</a:t>
            </a:r>
            <a:r>
              <a:rPr sz="2000" u="sng" spc="-6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 </a:t>
            </a:r>
            <a:r>
              <a:rPr sz="20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Consultation</a:t>
            </a:r>
            <a:r>
              <a:rPr sz="2000" spc="-10" dirty="0">
                <a:solidFill>
                  <a:srgbClr val="0562C1"/>
                </a:solidFill>
              </a:rPr>
              <a:t> 	</a:t>
            </a:r>
            <a:r>
              <a:rPr lang="ksw-Mymr-001" sz="2000" spc="-10" dirty="0"/>
              <a:t>အပှာ်ယဲၤသန့တက့ၢ်.</a:t>
            </a:r>
            <a:endParaRPr sz="2000" spc="-10" dirty="0"/>
          </a:p>
          <a:p>
            <a:pPr marL="529590" marR="2093595" indent="-227329">
              <a:lnSpc>
                <a:spcPct val="150000"/>
              </a:lnSpc>
              <a:buFont typeface="Arial"/>
              <a:buChar char="•"/>
              <a:tabLst>
                <a:tab pos="530860" algn="l"/>
              </a:tabLst>
            </a:pPr>
            <a:r>
              <a:rPr lang="ksw-Mymr-001" sz="2000" dirty="0"/>
              <a:t>ဆဲးကျိးဘၣ်</a:t>
            </a:r>
            <a:r>
              <a:rPr sz="2000" spc="-100" dirty="0"/>
              <a:t> </a:t>
            </a:r>
            <a:r>
              <a:rPr sz="2000" dirty="0"/>
              <a:t>MNOSHA</a:t>
            </a:r>
            <a:r>
              <a:rPr sz="2000" spc="-80" dirty="0"/>
              <a:t> </a:t>
            </a:r>
            <a:r>
              <a:rPr sz="2000" spc="-10" dirty="0"/>
              <a:t>Workplace</a:t>
            </a:r>
            <a:r>
              <a:rPr sz="2000" spc="-95" dirty="0"/>
              <a:t> </a:t>
            </a:r>
            <a:r>
              <a:rPr sz="2000" dirty="0"/>
              <a:t>Safety</a:t>
            </a:r>
            <a:r>
              <a:rPr sz="2000" spc="-75" dirty="0"/>
              <a:t> </a:t>
            </a:r>
            <a:r>
              <a:rPr sz="2000" spc="-10" dirty="0"/>
              <a:t>Consultation</a:t>
            </a:r>
            <a:r>
              <a:rPr sz="2000" spc="-90" dirty="0"/>
              <a:t> </a:t>
            </a:r>
            <a:r>
              <a:rPr lang="ksw-Mymr-001" sz="2000" spc="-25" dirty="0"/>
              <a:t>ဖဲ</a:t>
            </a:r>
            <a:r>
              <a:rPr sz="2000" spc="-25" dirty="0"/>
              <a:t> 	</a:t>
            </a:r>
            <a:r>
              <a:rPr sz="20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3"/>
              </a:rPr>
              <a:t>osha.consultation@state.mn.us</a:t>
            </a:r>
            <a:r>
              <a:rPr sz="2000" spc="-20" dirty="0"/>
              <a:t>,</a:t>
            </a:r>
            <a:r>
              <a:rPr sz="2000" spc="30" dirty="0"/>
              <a:t> </a:t>
            </a:r>
            <a:r>
              <a:rPr sz="2000" spc="-10" dirty="0"/>
              <a:t>651-284-</a:t>
            </a:r>
            <a:r>
              <a:rPr sz="2000" dirty="0"/>
              <a:t>5060</a:t>
            </a:r>
            <a:r>
              <a:rPr sz="2000" spc="70" dirty="0"/>
              <a:t> </a:t>
            </a:r>
            <a:r>
              <a:rPr sz="2000" dirty="0"/>
              <a:t>or</a:t>
            </a:r>
            <a:r>
              <a:rPr sz="2000" spc="65" dirty="0"/>
              <a:t> </a:t>
            </a:r>
            <a:r>
              <a:rPr sz="2000" spc="-10" dirty="0"/>
              <a:t>800-657-3776.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spc="-10" dirty="0"/>
              <a:t>တၢ်ဘိးဘၣ်ဒုးသ့ၣ်ညါ</a:t>
            </a: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240"/>
              </a:lnSpc>
            </a:pPr>
            <a:fld id="{81D60167-4931-47E6-BA6A-407CBD079E47}" type="slidenum">
              <a:rPr spc="-25" dirty="0"/>
              <a:t>52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35472" y="1524000"/>
            <a:ext cx="10593070" cy="47833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55930">
              <a:lnSpc>
                <a:spcPct val="150000"/>
              </a:lnSpc>
            </a:pPr>
            <a:r>
              <a:rPr lang="ksw-Mymr-001" sz="1600" dirty="0"/>
              <a:t>တၢ်အပီးအလီတခါအံၤတၢ်ဟ့ၣ်အီၤလၢက့ၢ်ဂီၤတဘျုးမံၤအပူၤသ့၀ဲဒၣ်( တၢ်ကလုၢ်,လံာ် ဖျၢၣ်လၢပှၤမဲာ်တထံၣ်တၢ်မ့တမ့ၢ်လံာ်ဖျၢၣ်အဒိၣ်)ခီဖျိတၢ်ကိး၀ဲဒၣ် </a:t>
            </a:r>
            <a:r>
              <a:rPr sz="1600" dirty="0"/>
              <a:t>MNOSHA</a:t>
            </a:r>
            <a:r>
              <a:rPr sz="1600" spc="-30" dirty="0"/>
              <a:t> </a:t>
            </a:r>
            <a:r>
              <a:rPr lang="ksw-Mymr-001" sz="1600" spc="-30" dirty="0"/>
              <a:t>တၢ်သိၣ်လိ, တၢ်တုၤလီၤတုၤကျဲအတၢ်မၤစၢၤအ၀ဲၤဒၢး ဖဲ</a:t>
            </a:r>
            <a:r>
              <a:rPr sz="1600" spc="-10" dirty="0"/>
              <a:t>651-284-</a:t>
            </a:r>
            <a:r>
              <a:rPr sz="1600" dirty="0"/>
              <a:t>5050</a:t>
            </a:r>
            <a:r>
              <a:rPr sz="1600" spc="-30" dirty="0"/>
              <a:t> </a:t>
            </a:r>
            <a:r>
              <a:rPr lang="ksw-Mymr-001" sz="1600" spc="-30" dirty="0"/>
              <a:t>မ့တမ့ၢ်</a:t>
            </a:r>
            <a:r>
              <a:rPr sz="1600" spc="-30" dirty="0"/>
              <a:t> </a:t>
            </a:r>
            <a:r>
              <a:rPr sz="1600" spc="-10" dirty="0"/>
              <a:t>877-470-6742</a:t>
            </a:r>
            <a:r>
              <a:rPr lang="ksw-Mymr-001" sz="1600" spc="-10" dirty="0"/>
              <a:t> န့ၣ်သ့လီၤ. </a:t>
            </a:r>
            <a:endParaRPr lang="en-US" sz="1600" spc="-10" dirty="0"/>
          </a:p>
          <a:p>
            <a:pPr marL="12700" marR="455930">
              <a:lnSpc>
                <a:spcPct val="150000"/>
              </a:lnSpc>
            </a:pPr>
            <a:endParaRPr sz="1600" spc="-10" dirty="0"/>
          </a:p>
          <a:p>
            <a:pPr marL="12700" marR="5080">
              <a:lnSpc>
                <a:spcPct val="150000"/>
              </a:lnSpc>
            </a:pPr>
            <a:r>
              <a:rPr lang="ksw-Mymr-001" sz="1600" dirty="0"/>
              <a:t>ပီးလီလၢအအိၣ်လၢလံာ်တၢ်ရၤလီၤတဘ့ၣ်အံၤအပူၤန့ၣ်အိၣ်လၢကမျၢၢ်အတၢ်လီၢ်တၢ်ကျဲဒီးတၢ်ထုးထီၣ်အါထီၣ်အီၤ, ခဲလၢာ်မ့တမ့ၢ်တဖှံၣ်တ၀ာ်,လၢတအိၣ်ဒီးမံၣ်နံၣ်စိထၣ်တၢ်ဖံးတၢ်မၤဒီး စဲးဖီကဟၣ်အတၢ်ဖံးတၢ်မၤမ့တမ့ၢ် </a:t>
            </a:r>
            <a:r>
              <a:rPr sz="1600" dirty="0"/>
              <a:t>MNOSHA</a:t>
            </a:r>
            <a:r>
              <a:rPr lang="ksw-Mymr-001" sz="1600" dirty="0"/>
              <a:t> အတၢ်ပျဲဘၣ်န့ၣ်တသ့ဘၣ်</a:t>
            </a:r>
            <a:r>
              <a:rPr sz="1600" dirty="0"/>
              <a:t>.</a:t>
            </a:r>
            <a:r>
              <a:rPr lang="ksw-Mymr-001" sz="1600" dirty="0"/>
              <a:t>တၢ်ဒုးသ့ၣ်ညါဂံၢ်ထံး အိၣ်ဟဲဖဲလဲၣ်န့ၣ်တၢ်ဃ့ထီၣ်အီၤသနာ်က့တၢ်တလိၣ်ဘၣ်အီၤလၢတၢ်ကဘၣ်မၤအီၤဘၣ်. </a:t>
            </a:r>
            <a:endParaRPr lang="en-US" sz="1600" dirty="0"/>
          </a:p>
          <a:p>
            <a:pPr marL="12700" marR="5080">
              <a:lnSpc>
                <a:spcPct val="150000"/>
              </a:lnSpc>
            </a:pPr>
            <a:endParaRPr lang="ksw-Mymr-001" sz="1600" dirty="0"/>
          </a:p>
          <a:p>
            <a:pPr marL="12700" marR="5080">
              <a:lnSpc>
                <a:spcPct val="150000"/>
              </a:lnSpc>
            </a:pPr>
            <a:r>
              <a:rPr lang="ksw-Mymr-001" sz="1600" dirty="0"/>
              <a:t>လၢတၢ်ဂ့ၢ်တၢ်ကျိၤဆူညါအဂီၢ်,ဆဲးကျိးဘၣ်-</a:t>
            </a:r>
            <a:r>
              <a:rPr sz="1600" dirty="0"/>
              <a:t>Minnesota</a:t>
            </a:r>
            <a:r>
              <a:rPr sz="1600" spc="-75" dirty="0"/>
              <a:t> </a:t>
            </a:r>
            <a:r>
              <a:rPr sz="1600" dirty="0"/>
              <a:t>Department</a:t>
            </a:r>
            <a:r>
              <a:rPr sz="1600" spc="-85" dirty="0"/>
              <a:t> </a:t>
            </a:r>
            <a:r>
              <a:rPr sz="1600" dirty="0"/>
              <a:t>of</a:t>
            </a:r>
            <a:r>
              <a:rPr sz="1600" spc="-55" dirty="0"/>
              <a:t> </a:t>
            </a:r>
            <a:r>
              <a:rPr sz="1600" dirty="0"/>
              <a:t>Labor</a:t>
            </a:r>
            <a:r>
              <a:rPr sz="1600" spc="-60" dirty="0"/>
              <a:t> </a:t>
            </a:r>
            <a:r>
              <a:rPr sz="1600" dirty="0"/>
              <a:t>and</a:t>
            </a:r>
            <a:r>
              <a:rPr sz="1600" spc="-65" dirty="0"/>
              <a:t> </a:t>
            </a:r>
            <a:r>
              <a:rPr sz="1600" spc="-10" dirty="0"/>
              <a:t>Industry, </a:t>
            </a:r>
            <a:r>
              <a:rPr sz="1600" dirty="0"/>
              <a:t>Occupational</a:t>
            </a:r>
            <a:r>
              <a:rPr sz="1600" spc="-75" dirty="0"/>
              <a:t> </a:t>
            </a:r>
            <a:r>
              <a:rPr sz="1600" dirty="0"/>
              <a:t>Safety</a:t>
            </a:r>
            <a:r>
              <a:rPr sz="1600" spc="-65" dirty="0"/>
              <a:t> </a:t>
            </a:r>
            <a:r>
              <a:rPr sz="1600" dirty="0"/>
              <a:t>and</a:t>
            </a:r>
            <a:r>
              <a:rPr sz="1600" spc="-65" dirty="0"/>
              <a:t> </a:t>
            </a:r>
            <a:r>
              <a:rPr sz="1600" dirty="0"/>
              <a:t>Health</a:t>
            </a:r>
            <a:r>
              <a:rPr sz="1600" spc="-75" dirty="0"/>
              <a:t> </a:t>
            </a:r>
            <a:r>
              <a:rPr sz="1600" dirty="0"/>
              <a:t>Division,</a:t>
            </a:r>
            <a:r>
              <a:rPr sz="1600" spc="-65" dirty="0"/>
              <a:t> </a:t>
            </a:r>
            <a:r>
              <a:rPr sz="1600" dirty="0"/>
              <a:t>443</a:t>
            </a:r>
            <a:r>
              <a:rPr sz="1600" spc="-70" dirty="0"/>
              <a:t> </a:t>
            </a:r>
            <a:r>
              <a:rPr sz="1600" spc="-25" dirty="0"/>
              <a:t>Lafayette</a:t>
            </a:r>
            <a:r>
              <a:rPr sz="1600" spc="-65" dirty="0"/>
              <a:t> </a:t>
            </a:r>
            <a:r>
              <a:rPr sz="1600" dirty="0"/>
              <a:t>Road</a:t>
            </a:r>
            <a:r>
              <a:rPr sz="1600" spc="-75" dirty="0"/>
              <a:t> </a:t>
            </a:r>
            <a:r>
              <a:rPr sz="1600" dirty="0"/>
              <a:t>N.,</a:t>
            </a:r>
            <a:r>
              <a:rPr sz="1600" spc="-65" dirty="0"/>
              <a:t> </a:t>
            </a:r>
            <a:r>
              <a:rPr sz="1600" dirty="0"/>
              <a:t>St.</a:t>
            </a:r>
            <a:r>
              <a:rPr sz="1600" spc="-70" dirty="0"/>
              <a:t> </a:t>
            </a:r>
            <a:r>
              <a:rPr sz="1600" dirty="0"/>
              <a:t>Paul,</a:t>
            </a:r>
            <a:r>
              <a:rPr sz="1600" spc="-70" dirty="0"/>
              <a:t> </a:t>
            </a:r>
            <a:r>
              <a:rPr sz="1600" spc="-25" dirty="0"/>
              <a:t>MN</a:t>
            </a:r>
            <a:r>
              <a:rPr lang="en-US" sz="1600" spc="-25" dirty="0"/>
              <a:t> </a:t>
            </a:r>
            <a:r>
              <a:rPr sz="1600" spc="-10" dirty="0"/>
              <a:t>55155</a:t>
            </a:r>
            <a:endParaRPr lang="en-US" sz="1600" spc="-10" dirty="0"/>
          </a:p>
          <a:p>
            <a:pPr marL="12700" marR="5080">
              <a:lnSpc>
                <a:spcPct val="150000"/>
              </a:lnSpc>
            </a:pPr>
            <a:endParaRPr sz="1600" spc="-10" dirty="0"/>
          </a:p>
          <a:p>
            <a:pPr marL="12700">
              <a:lnSpc>
                <a:spcPct val="150000"/>
              </a:lnSpc>
              <a:tabLst>
                <a:tab pos="908685" algn="l"/>
              </a:tabLst>
            </a:pPr>
            <a:r>
              <a:rPr lang="ksw-Mymr-001" sz="1600" spc="-10" dirty="0"/>
              <a:t>အံမ့(လ)</a:t>
            </a:r>
            <a:r>
              <a:rPr sz="1600" dirty="0"/>
              <a:t>	</a:t>
            </a:r>
            <a:r>
              <a:rPr sz="16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osha.compliance@state.mn.us</a:t>
            </a:r>
          </a:p>
          <a:p>
            <a:pPr marL="12700">
              <a:lnSpc>
                <a:spcPct val="150000"/>
              </a:lnSpc>
              <a:tabLst>
                <a:tab pos="803275" algn="l"/>
              </a:tabLst>
            </a:pPr>
            <a:r>
              <a:rPr lang="ksw-Mymr-001" sz="1600" spc="-20" dirty="0"/>
              <a:t>ပှာ်ယဲၤသန့-</a:t>
            </a:r>
            <a:r>
              <a:rPr sz="1600" dirty="0"/>
              <a:t>	</a:t>
            </a:r>
            <a:r>
              <a:rPr sz="16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3"/>
              </a:rPr>
              <a:t>dli.mn.gov/business/safety-and-</a:t>
            </a:r>
            <a:r>
              <a:rPr sz="16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3"/>
              </a:rPr>
              <a:t>health-</a:t>
            </a:r>
            <a:r>
              <a:rPr sz="16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3"/>
              </a:rPr>
              <a:t>work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spc="-25" dirty="0"/>
              <a:t>တၢ်ဘျုး</a:t>
            </a:r>
            <a:endParaRPr spc="-25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370">
              <a:lnSpc>
                <a:spcPts val="1240"/>
              </a:lnSpc>
            </a:pPr>
            <a:fld id="{81D60167-4931-47E6-BA6A-407CBD079E47}" type="slidenum">
              <a:rPr spc="-25" dirty="0"/>
              <a:t>53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4183504" y="4280658"/>
            <a:ext cx="427469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Minnesota</a:t>
            </a:r>
            <a:r>
              <a:rPr spc="-85" dirty="0"/>
              <a:t> </a:t>
            </a:r>
            <a:r>
              <a:rPr dirty="0"/>
              <a:t>OSHA</a:t>
            </a:r>
            <a:r>
              <a:rPr spc="-70" dirty="0"/>
              <a:t> </a:t>
            </a:r>
            <a:r>
              <a:rPr lang="ksw-Mymr-001" spc="-70" dirty="0"/>
              <a:t>တၢ်လူၤပိာ်မၤထွဲ</a:t>
            </a:r>
            <a:r>
              <a:rPr spc="-10" dirty="0"/>
              <a:t> </a:t>
            </a:r>
            <a:r>
              <a:rPr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osha.compliance@state.mn.us</a:t>
            </a:r>
            <a:r>
              <a:rPr spc="-10" dirty="0">
                <a:solidFill>
                  <a:srgbClr val="0562C1"/>
                </a:solidFill>
              </a:rPr>
              <a:t> </a:t>
            </a:r>
            <a:r>
              <a:rPr spc="-10" dirty="0"/>
              <a:t>651-284-</a:t>
            </a:r>
            <a:r>
              <a:rPr spc="-20" dirty="0"/>
              <a:t>5050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816121"/>
          </a:xfrm>
          <a:prstGeom prst="rect">
            <a:avLst/>
          </a:prstGeom>
        </p:spPr>
        <p:txBody>
          <a:bodyPr vert="horz" wrap="square" lIns="0" tIns="25958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Minn.</a:t>
            </a:r>
            <a:r>
              <a:rPr spc="-140" dirty="0"/>
              <a:t> </a:t>
            </a:r>
            <a:r>
              <a:rPr dirty="0"/>
              <a:t>Stat.</a:t>
            </a:r>
            <a:r>
              <a:rPr spc="-105" dirty="0"/>
              <a:t> </a:t>
            </a:r>
            <a:r>
              <a:rPr dirty="0"/>
              <a:t>182.676,</a:t>
            </a:r>
            <a:r>
              <a:rPr spc="-105" dirty="0"/>
              <a:t> </a:t>
            </a:r>
            <a:r>
              <a:rPr lang="ksw-Mymr-001" spc="-105" dirty="0"/>
              <a:t>တၢ်ပူၤဖျဲးအကမံးတံာ်</a:t>
            </a:r>
            <a:r>
              <a:rPr spc="-10" dirty="0"/>
              <a:t>,</a:t>
            </a:r>
            <a:r>
              <a:rPr spc="-120" dirty="0"/>
              <a:t> </a:t>
            </a:r>
            <a:r>
              <a:rPr lang="ksw-Mymr-001" spc="-10" dirty="0"/>
              <a:t>လဲၤဆူညါ</a:t>
            </a: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7475">
              <a:lnSpc>
                <a:spcPts val="1240"/>
              </a:lnSpc>
            </a:pPr>
            <a:fld id="{81D60167-4931-47E6-BA6A-407CBD079E47}" type="slidenum">
              <a:rPr spc="-50" dirty="0"/>
              <a:t>6</a:t>
            </a:fld>
            <a:endParaRPr spc="-50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838833"/>
            <a:ext cx="10267950" cy="4398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231775" indent="-457200">
              <a:lnSpc>
                <a:spcPct val="150000"/>
              </a:lnSpc>
              <a:spcBef>
                <a:spcPts val="100"/>
              </a:spcBef>
              <a:buAutoNum type="alphaLcParenR" startAt="3"/>
              <a:tabLst>
                <a:tab pos="469900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တၢ်ပူၤဖျဲးအကမံးတံာ်ကဘၣ်မၤ၀ဲဒၣ်တၢ်အိၣ်ဖှိၣ်လၢတၢ်ရဲၣ်ကျဲၤပာ်အီၤဘၣ်ဆၢဘၣ်ကတီၢ်မ့တမ့ၢ်ဘၣ်လၢကျဲအဂၤတဘိတၢ်ဖံးတၢ်မၤအတၢ်အၢၣ်လီၤအီလီၤအလံာ်ဃံးဃာ်လၢတၢ်မၤကဲထီၣ်သကိးအီၤစံး၀ဲဒၣ်အသိးန့ၣ်လီၤ. </a:t>
            </a:r>
          </a:p>
          <a:p>
            <a:pPr marL="469900" marR="231775" indent="-457200">
              <a:lnSpc>
                <a:spcPct val="150000"/>
              </a:lnSpc>
              <a:spcBef>
                <a:spcPts val="100"/>
              </a:spcBef>
              <a:buAutoNum type="alphaLcParenR" startAt="3"/>
              <a:tabLst>
                <a:tab pos="469900" algn="l"/>
              </a:tabLst>
            </a:pPr>
            <a:r>
              <a:rPr lang="ksw-Mymr-001" sz="2000" dirty="0">
                <a:solidFill>
                  <a:srgbClr val="003864"/>
                </a:solidFill>
                <a:latin typeface="Calibri"/>
                <a:cs typeface="Calibri"/>
              </a:rPr>
              <a:t>တၢ်မၤကစၢ်အတၢ်ပူၤဖျဲးအကမံးတံာ်ဖိကဘၣ်ကဘၣ်တၢ်ဃုထၢအီၤခီဖျိပှၤမၤတၢ်ဖိတဖၣ်လီၤ. တၢ်မၤကစၢ်တဂၤလၢတသူၣ်ထီၣ်မ့တမ့ၢ်တရဲၣ်ကျဲၤမၤကဲထီၣ်တၢ်ပူၤဖျဲး အကမံးတံာ်ဒ်တၢ်နီၤဖးတခါအံၤဒ်တၢ်လိၣ်ဘၣ်အီၤအသိးဘၣ်န့ၣ်ခီၣ်မံးရှၢၣ်နၢၣ်ကဟံးန့ၢ်အီၤအရ့လီၤ. တၢ်ဟံးန့ၢ်အရ့တခါန့ၣ်တၢ်စံၣ်ညီၣ်အီၤဒ်တၢ်မၤကမၣ်သဲစးအဒိၣ်အမုၢ်လၢတၢ်နီၤဖး </a:t>
            </a:r>
            <a:r>
              <a:rPr sz="2000" spc="-10" dirty="0">
                <a:solidFill>
                  <a:srgbClr val="003864"/>
                </a:solidFill>
                <a:latin typeface="Calibri"/>
                <a:cs typeface="Calibri"/>
              </a:rPr>
              <a:t>182.666</a:t>
            </a:r>
            <a:r>
              <a:rPr lang="ksw-Mymr-001" sz="2000" spc="-10" dirty="0">
                <a:solidFill>
                  <a:srgbClr val="003864"/>
                </a:solidFill>
                <a:latin typeface="Calibri"/>
                <a:cs typeface="Calibri"/>
              </a:rPr>
              <a:t> အဖီလာ်အသိးန့ၣ်သ့လီၤ.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2005"/>
              </a:spcBef>
            </a:pPr>
            <a:r>
              <a:rPr lang="ksw-Mymr-001" sz="2000" spc="-30" dirty="0">
                <a:solidFill>
                  <a:srgbClr val="003864"/>
                </a:solidFill>
                <a:latin typeface="Calibri"/>
                <a:cs typeface="Calibri"/>
              </a:rPr>
              <a:t>ကွၢ်ဘၣ်</a:t>
            </a:r>
            <a:r>
              <a:rPr sz="2000" spc="-3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0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revisor.mn.gov/statutes/cite/182.676</a:t>
            </a:r>
            <a:r>
              <a:rPr sz="2000" spc="-10" dirty="0">
                <a:solidFill>
                  <a:srgbClr val="5D295F"/>
                </a:solidFill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9312910" cy="108876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  <a:tabLst>
                <a:tab pos="6177280" algn="l"/>
              </a:tabLst>
            </a:pPr>
            <a:r>
              <a:rPr lang="ksw-Mymr-001" sz="2800" spc="-10" dirty="0"/>
              <a:t>တၢ်ပာ်ဃာ်ထုးထီၣ်နီၤဟ့ၣ်တၢ်ဖိတၢ်လံၤအလီၢ်တဖၣ်-တၢ်ပူၤဖျဲးအကမံး တံာ်အတၢ်လိၣ်ဘၣ်လၢကဘၣ်မၤဆူညါ</a:t>
            </a:r>
            <a:r>
              <a:rPr dirty="0"/>
              <a:t>	</a:t>
            </a: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7475">
              <a:lnSpc>
                <a:spcPts val="1240"/>
              </a:lnSpc>
            </a:pPr>
            <a:fld id="{81D60167-4931-47E6-BA6A-407CBD079E47}" type="slidenum">
              <a:rPr spc="-50" dirty="0"/>
              <a:t>7</a:t>
            </a:fld>
            <a:endParaRPr spc="-50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838833"/>
            <a:ext cx="10296525" cy="38446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5080" indent="-227329">
              <a:lnSpc>
                <a:spcPct val="1500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</a:tabLst>
            </a:pPr>
            <a:r>
              <a:rPr lang="ksw-Mymr-001" sz="2400" dirty="0">
                <a:solidFill>
                  <a:srgbClr val="003864"/>
                </a:solidFill>
                <a:latin typeface="Calibri"/>
                <a:cs typeface="Calibri"/>
              </a:rPr>
              <a:t>တၢ်မၤကစၢ်ကဘၣ်မၤတၢ်အံၤတလါစုာ်စုာ်ဒ်တၢ်နဲၣ်လီၤဒ်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Minn.</a:t>
            </a:r>
            <a:r>
              <a:rPr sz="2400" spc="-6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Stat.</a:t>
            </a:r>
            <a:r>
              <a:rPr sz="2400" spc="-8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182.676</a:t>
            </a:r>
            <a:r>
              <a:rPr lang="ksw-Mymr-001" sz="2400" dirty="0">
                <a:solidFill>
                  <a:srgbClr val="003864"/>
                </a:solidFill>
                <a:latin typeface="Calibri"/>
                <a:cs typeface="Calibri"/>
              </a:rPr>
              <a:t> အိၣ်အသိး, တုၤလီၤလၢတၢ်ဖံးတၢ်မၤအလီၢ်မ့တမ့ၢ်တၢ်မၤကစၢ်တအိၣ်ဒီးပှၤမၤတၢ်ဖိအတၢ်ဘၣ်ဒိဘၣ်ထံးအယူာ်အါန့ၢ်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30%</a:t>
            </a:r>
            <a:r>
              <a:rPr sz="2400" spc="-7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400" spc="-75" dirty="0">
                <a:solidFill>
                  <a:srgbClr val="003864"/>
                </a:solidFill>
                <a:latin typeface="Calibri"/>
                <a:cs typeface="Calibri"/>
              </a:rPr>
              <a:t>ဖဲမ့ၢ်ထိၣ်သတြီၤဒီးတၢ်ထိၣ်ဃူအယူာ်လၢတနံၣ်စုာ်စုာ်တၢ်ဘၣ်ဒိဘၣ် ထံးလၢခံ နံၣ်အတီၢ်ပူၤဒ်ကလံၤစိးအမဲရကၤစဲးဖီကဟၣ်တၢ်နီၤဖးအသးအသနူ</a:t>
            </a:r>
            <a:r>
              <a:rPr lang="en-US" sz="2400" spc="-7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400" spc="-10" dirty="0">
                <a:solidFill>
                  <a:srgbClr val="003864"/>
                </a:solidFill>
                <a:latin typeface="Calibri"/>
                <a:cs typeface="Calibri"/>
              </a:rPr>
              <a:t>(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North</a:t>
            </a:r>
            <a:r>
              <a:rPr sz="2400" spc="-7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American</a:t>
            </a:r>
            <a:r>
              <a:rPr sz="2400" spc="-9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Industry</a:t>
            </a:r>
            <a:r>
              <a:rPr sz="2400" spc="-7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Classification</a:t>
            </a:r>
            <a:r>
              <a:rPr sz="2400" spc="-8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3864"/>
                </a:solidFill>
                <a:latin typeface="Calibri"/>
                <a:cs typeface="Calibri"/>
              </a:rPr>
              <a:t>System</a:t>
            </a:r>
            <a:r>
              <a:rPr lang="ksw-Mymr-001" sz="2400" spc="-85" dirty="0">
                <a:solidFill>
                  <a:srgbClr val="003864"/>
                </a:solidFill>
                <a:latin typeface="Calibri"/>
                <a:cs typeface="Calibri"/>
              </a:rPr>
              <a:t>,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NAICS)</a:t>
            </a:r>
            <a:r>
              <a:rPr sz="2400" spc="-9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400" spc="-10" dirty="0">
                <a:solidFill>
                  <a:srgbClr val="003864"/>
                </a:solidFill>
                <a:latin typeface="Calibri"/>
                <a:cs typeface="Calibri"/>
              </a:rPr>
              <a:t>အတၢ်သိၣ်တၢ်သီတၢ်ဘျၢ စံး၀ဲအသိး န့ၣ်လီၤ.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16152"/>
            <a:ext cx="12192000" cy="119380"/>
          </a:xfrm>
          <a:custGeom>
            <a:avLst/>
            <a:gdLst/>
            <a:ahLst/>
            <a:cxnLst/>
            <a:rect l="l" t="t" r="r" b="b"/>
            <a:pathLst>
              <a:path w="12192000" h="119380">
                <a:moveTo>
                  <a:pt x="12192000" y="0"/>
                </a:moveTo>
                <a:lnTo>
                  <a:pt x="0" y="0"/>
                </a:lnTo>
                <a:lnTo>
                  <a:pt x="0" y="118872"/>
                </a:lnTo>
                <a:lnTo>
                  <a:pt x="12192000" y="118872"/>
                </a:lnTo>
                <a:lnTo>
                  <a:pt x="12192000" y="0"/>
                </a:lnTo>
                <a:close/>
              </a:path>
            </a:pathLst>
          </a:custGeom>
          <a:solidFill>
            <a:srgbClr val="78BD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1158240"/>
          </a:xfrm>
          <a:custGeom>
            <a:avLst/>
            <a:gdLst/>
            <a:ahLst/>
            <a:cxnLst/>
            <a:rect l="l" t="t" r="r" b="b"/>
            <a:pathLst>
              <a:path w="12192000" h="1158240">
                <a:moveTo>
                  <a:pt x="12192000" y="0"/>
                </a:moveTo>
                <a:lnTo>
                  <a:pt x="0" y="0"/>
                </a:lnTo>
                <a:lnTo>
                  <a:pt x="0" y="1158239"/>
                </a:lnTo>
                <a:lnTo>
                  <a:pt x="12192000" y="1158239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38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10259" y="17715"/>
            <a:ext cx="10135870" cy="634782"/>
          </a:xfrm>
          <a:prstGeom prst="rect">
            <a:avLst/>
          </a:prstGeom>
        </p:spPr>
        <p:txBody>
          <a:bodyPr vert="horz" wrap="square" lIns="0" tIns="201923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sw-Mymr-001" sz="2800" dirty="0"/>
              <a:t>နီၢ်တဂၤစုာ်စုာ် </a:t>
            </a:r>
            <a:r>
              <a:rPr lang="en-AU" sz="2800" dirty="0"/>
              <a:t>NAICS </a:t>
            </a:r>
            <a:r>
              <a:rPr lang="ksw-Mymr-001" sz="2800" dirty="0"/>
              <a:t>အတၢ်သိၣ်တၢ်သီတၢ်ဘျၢလၢ </a:t>
            </a:r>
            <a:r>
              <a:rPr sz="2800" spc="-25" dirty="0"/>
              <a:t>30%-</a:t>
            </a:r>
            <a:r>
              <a:rPr lang="ksw-Mymr-001" sz="2800" spc="-25" dirty="0"/>
              <a:t>ဆူအဖီခိၣ်</a:t>
            </a:r>
            <a:endParaRPr sz="2800" spc="-10" dirty="0"/>
          </a:p>
        </p:txBody>
      </p:sp>
      <p:sp>
        <p:nvSpPr>
          <p:cNvPr id="6" name="object 6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7475">
              <a:lnSpc>
                <a:spcPts val="1240"/>
              </a:lnSpc>
            </a:pPr>
            <a:fld id="{81D60167-4931-47E6-BA6A-407CBD079E47}" type="slidenum">
              <a:rPr spc="-50" dirty="0"/>
              <a:t>8</a:t>
            </a:fld>
            <a:endParaRPr spc="-50" dirty="0"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190881"/>
              </p:ext>
            </p:extLst>
          </p:nvPr>
        </p:nvGraphicFramePr>
        <p:xfrm>
          <a:off x="782447" y="1567438"/>
          <a:ext cx="10811510" cy="50740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5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0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423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ksw-Mymr-001"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စဲးဖီကဟၣ်တၢ်မၤ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2000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86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659130" marR="271780" indent="-379730">
                        <a:lnSpc>
                          <a:spcPct val="112500"/>
                        </a:lnSpc>
                      </a:pPr>
                      <a:r>
                        <a:rPr lang="ksw-Mymr-001"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ပှၤမၤတၢ်ဖိအတၢ်ဘၣ်ဒိဘၣ်ထံးအယူာ်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(2021)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864"/>
                    </a:solidFill>
                  </a:tcPr>
                </a:tc>
                <a:tc>
                  <a:txBody>
                    <a:bodyPr/>
                    <a:lstStyle/>
                    <a:p>
                      <a:pPr marL="464820" marR="456565" algn="ctr">
                        <a:lnSpc>
                          <a:spcPct val="112200"/>
                        </a:lnSpc>
                        <a:spcBef>
                          <a:spcPts val="1030"/>
                        </a:spcBef>
                      </a:pPr>
                      <a:r>
                        <a:rPr lang="ksw-Mymr-001"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တၢ်ဘၣ်ဒိဘၣ်ထံးအယူာ်လၢအအါန့ၢ်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30%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ksw-Mymr-001"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ဖဲမ့ၢ်ထိၣ်သတြီၤဒီးတၢ်ထိၣ်ဃူအယူာ်န့ၣ်တၢ်လိၣ်ဘၣ်တၢ်ပူၤဖျဲးအကမံးတံာ်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130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8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308"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493110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ksw-Mymr-001" sz="16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လၢထီရီၤတၢ်ပာ်ဃာ်ဒီးတၢ်ပၢၤဃာ်အလီၢ်တဖၣ်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203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86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sz="1600" spc="-2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5.6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203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sz="1600" spc="-2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7.28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203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107"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423</a:t>
                      </a:r>
                      <a:r>
                        <a:rPr sz="16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ksw-Mymr-001" sz="16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လၢပှၤကူၣ်လဲၤမၤကၤ,ပှၤဆါပှ့ၤတၢ်ဂီၢ်မုၢ်,ပနံာ်လၢအခီၣ်ယံာ် တဖၣ်အဂီၢ်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203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86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sz="1600" spc="-2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2.1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203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sz="1600" spc="-2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2.73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203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107"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424</a:t>
                      </a:r>
                      <a:r>
                        <a:rPr sz="16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ksw-Mymr-001" sz="1600" b="1" spc="-35" dirty="0">
                          <a:solidFill>
                            <a:srgbClr val="FFFFFF"/>
                          </a:solidFill>
                          <a:latin typeface="+mn-lt"/>
                          <a:cs typeface="Calibri"/>
                        </a:rPr>
                        <a:t>လၢပှၤကူၣ်လဲၤမၤကၤ,ပှၤဆါပှ့ၤတၢ်ဂီၢ်မုၢ်,ပနံာ်လၢအ ခီၣ်တယံာ် တဖၣ်အဂီၢ်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203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86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sz="1600" spc="-2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3.5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203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sz="1600" spc="-2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4.55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203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2107"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454110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ksw-Mymr-001" sz="16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လၢအံၣ်လဲးထရီနံးတၢ်ပှ့ၤတၢ်ဒီးဟံၣ်လၢတၢ်ဟဲဆှၢန့ၢ်တ ဖၣ်အဂီၢ်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203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86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sz="1600" spc="-25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1.4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203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sz="1600" spc="-2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1.82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203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8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2107"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492110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lang="ksw-Mymr-001"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လၢတၢ်တီထီၣ်ဆှၢလီၤဒီးတၢ်ဟဲဆှၢတၢ်အတၢ်မၤစၢၤ လၢအချ့တဖၣ်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203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86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sz="1600" spc="-5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203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0"/>
                        </a:spcBef>
                      </a:pPr>
                      <a:r>
                        <a:rPr sz="1600" spc="-20" dirty="0">
                          <a:solidFill>
                            <a:srgbClr val="003864"/>
                          </a:solidFill>
                          <a:latin typeface="Calibri"/>
                          <a:cs typeface="Calibri"/>
                        </a:rPr>
                        <a:t>10.4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2032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CE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0258" y="17715"/>
            <a:ext cx="9781541" cy="1374159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585"/>
              </a:spcBef>
              <a:tabLst>
                <a:tab pos="5027295" algn="l"/>
              </a:tabLst>
            </a:pPr>
            <a:r>
              <a:rPr lang="ksw-Mymr-001" sz="2400" dirty="0"/>
              <a:t>တၢ်မၤအလီၢ်လၢအထုးထီၣ်တၢ်ဖံးတၢ်ညၣ်တဖၣ်-ကမံးတံာ်လိၣ်မၤ၀ဲဒၣ်ဆူညါတဖၣ်</a:t>
            </a:r>
            <a:r>
              <a:rPr dirty="0"/>
              <a:t>	</a:t>
            </a:r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5757322" y="6463728"/>
            <a:ext cx="67691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spc="-10" dirty="0">
                <a:latin typeface="Calibri"/>
                <a:cs typeface="Calibri"/>
              </a:rPr>
              <a:t>dli.mn.gov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7475">
              <a:lnSpc>
                <a:spcPts val="1240"/>
              </a:lnSpc>
            </a:pPr>
            <a:fld id="{81D60167-4931-47E6-BA6A-407CBD079E47}" type="slidenum">
              <a:rPr spc="-50" dirty="0"/>
              <a:t>9</a:t>
            </a:fld>
            <a:endParaRPr spc="-50" dirty="0"/>
          </a:p>
        </p:txBody>
      </p:sp>
      <p:sp>
        <p:nvSpPr>
          <p:cNvPr id="3" name="object 3"/>
          <p:cNvSpPr txBox="1"/>
          <p:nvPr/>
        </p:nvSpPr>
        <p:spPr>
          <a:xfrm>
            <a:off x="916939" y="1838833"/>
            <a:ext cx="7760970" cy="18851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0029" algn="l"/>
              </a:tabLst>
            </a:pPr>
            <a:r>
              <a:rPr lang="ksw-Mymr-001" sz="2400" dirty="0">
                <a:solidFill>
                  <a:srgbClr val="003864"/>
                </a:solidFill>
                <a:latin typeface="Calibri"/>
                <a:cs typeface="Calibri"/>
              </a:rPr>
              <a:t>ကမံးတံာ်လၢတၢ်ဖံးတၢ်မၤအလီၢ်လၢအဘိၣ်တၢ်ညၣ်တဖၣ်အဂီၢ်တၢ်လၢကဘၣ်မၤဆူညါတဖၣ်</a:t>
            </a:r>
          </a:p>
          <a:p>
            <a:pPr marL="240029" indent="-227329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0029" algn="l"/>
              </a:tabLst>
            </a:pPr>
            <a:endParaRPr lang="ksw-Mymr-001" sz="2400" spc="-10" dirty="0">
              <a:solidFill>
                <a:srgbClr val="003864"/>
              </a:solidFill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0029" algn="l"/>
              </a:tabLst>
            </a:pPr>
            <a:r>
              <a:rPr lang="ksw-Mymr-001" sz="2400" spc="-10" dirty="0">
                <a:solidFill>
                  <a:srgbClr val="003864"/>
                </a:solidFill>
                <a:latin typeface="Calibri"/>
                <a:cs typeface="Calibri"/>
              </a:rPr>
              <a:t>ကွၢ်ဖးဘၣ်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Minn.</a:t>
            </a:r>
            <a:r>
              <a:rPr sz="2400" spc="-65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Stat.</a:t>
            </a:r>
            <a:r>
              <a:rPr sz="2400" spc="-9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3864"/>
                </a:solidFill>
                <a:latin typeface="Calibri"/>
                <a:cs typeface="Calibri"/>
              </a:rPr>
              <a:t>179.876</a:t>
            </a:r>
            <a:r>
              <a:rPr sz="2400" spc="-70" dirty="0">
                <a:solidFill>
                  <a:srgbClr val="003864"/>
                </a:solidFill>
                <a:latin typeface="Calibri"/>
                <a:cs typeface="Calibri"/>
              </a:rPr>
              <a:t> </a:t>
            </a:r>
            <a:r>
              <a:rPr lang="ksw-Mymr-001" sz="2400" spc="-70" dirty="0">
                <a:solidFill>
                  <a:srgbClr val="003864"/>
                </a:solidFill>
                <a:latin typeface="Calibri"/>
                <a:cs typeface="Calibri"/>
              </a:rPr>
              <a:t>လၢတၢ်လိၣ်ဘၣ်တဖၣ်အဂီၢ်ဖဲ</a:t>
            </a:r>
            <a:r>
              <a:rPr sz="2400" spc="-25" dirty="0">
                <a:solidFill>
                  <a:srgbClr val="003864"/>
                </a:solidFill>
                <a:latin typeface="Calibri"/>
                <a:cs typeface="Calibri"/>
              </a:rPr>
              <a:t>	</a:t>
            </a:r>
            <a:r>
              <a:rPr sz="24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revisor.mn.gov/statutes/cite/179.876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3199</TotalTime>
  <Words>16786</Words>
  <Application>Microsoft Office PowerPoint</Application>
  <PresentationFormat>Widescreen</PresentationFormat>
  <Paragraphs>369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1" baseType="lpstr">
      <vt:lpstr>Aptos</vt:lpstr>
      <vt:lpstr>Arial</vt:lpstr>
      <vt:lpstr>Calibri</vt:lpstr>
      <vt:lpstr>Helvetica</vt:lpstr>
      <vt:lpstr>Myanmar Text</vt:lpstr>
      <vt:lpstr>Times New Roman</vt:lpstr>
      <vt:lpstr>Wingdings</vt:lpstr>
      <vt:lpstr>Office Theme</vt:lpstr>
      <vt:lpstr>တၢ်ဒုးသ့ၣ်ညါ-တၢ်သူတၢ်ပာ်ဖျါထီၣ်တခါအံၤ</vt:lpstr>
      <vt:lpstr>PowerPoint Presentation</vt:lpstr>
      <vt:lpstr>PowerPoint Presentation</vt:lpstr>
      <vt:lpstr>တၢ်သိၣ်လိအတၢ်လိၣ်ဘၣ်တဖၣ်</vt:lpstr>
      <vt:lpstr>Minn. Stat. 182.676, တၢ်ပူၤဖျဲးအကမံးတံာ်</vt:lpstr>
      <vt:lpstr>Minn. Stat. 182.676, တၢ်ပူၤဖျဲးအကမံးတံာ်, လဲၤဆူညါ</vt:lpstr>
      <vt:lpstr>တၢ်ပာ်ဃာ်ထုးထီၣ်နီၤဟ့ၣ်တၢ်ဖိတၢ်လံၤအလီၢ်တဖၣ်-တၢ်ပူၤဖျဲးအကမံး တံာ်အတၢ်လိၣ်ဘၣ်လၢကဘၣ်မၤဆူညါ </vt:lpstr>
      <vt:lpstr>နီၢ်တဂၤစုာ်စုာ် NAICS အတၢ်သိၣ်တၢ်သီတၢ်ဘျၢလၢ 30%-ဆူအဖီခိၣ်</vt:lpstr>
      <vt:lpstr>တၢ်မၤအလီၢ်လၢအထုးထီၣ်တၢ်ဖံးတၢ်ညၣ်တဖၣ်-ကမံးတံာ်လိၣ်မၤ၀ဲဒၣ်ဆူညါတဖၣ် </vt:lpstr>
      <vt:lpstr>တၢ်ပူၤဖျဲးအကမံးတံာ်အကရၢဖိတဖၣ်</vt:lpstr>
      <vt:lpstr>တၢ်ပူၤဖျဲးအကမံးတံာ်အကရၢဖိတဖၣ်, လဲၤဆူညါ</vt:lpstr>
      <vt:lpstr>တၢ်ပူၤဖျဲးအကမံးတံာ်အကရၢဖိတဖၣ်, လဲၤဆူညါ</vt:lpstr>
      <vt:lpstr>တၢ်မၤကဲထီၣ်တၢ်ဖံးတၢ်မၤအခိၣ်အဃၢၤလၢအဂ့ၤဒီးအမုာ်အတၢ်ရဲၣ်တၢ်ကျဲၤအတၢ်လိၣ်ဘၣ်</vt:lpstr>
      <vt:lpstr>တၢ်မၤကဲထီၣ်တၢ်ဖံးတၢ်မၤအခိၣ်အဃၢၤလၢအဂ့ၤဒီးအမုာ်အတၢ်ရဲၣ်တၢ်ကျဲၤအတၢ်လိၣ်ဘၣ်, လဲၤဆူညါ ...</vt:lpstr>
      <vt:lpstr>တၢ်မၤကဲထီၣ်တၢ်ဖံးတၢ်မၤအခိၣ်အဃၢၤလၢအဂ့ၤဒီးအမုာ်အတၢ်ရဲၣ်တၢ်ကျဲၤအဂံၢ်ထံး</vt:lpstr>
      <vt:lpstr>NIOSH: တၢ်အမိၢ်ပှၢ်လၢအဘၣ်ထွဲဒီးတၢ်မၤကဲထီၣ်တၢ်ဖံးတၢ်မၤအခိၣ်အဃၢၤ လၢအဂ့ၤဒီးအမုာ်အတၢ်ရဲၣ်တၢ်ကျဲၤတဖၣ်</vt:lpstr>
      <vt:lpstr>[တၢ်မၤအလီၢ်တခါအံၤအ] တၢ်မၤကဲထီၣ်တၢ်ဖံးတၢ်မၤအခိၣ် အဃၢၤလၢအဂ့ၤဒီးအမုာ်အတၢ်ရဲၣ်တၢ်ကျဲၤ</vt:lpstr>
      <vt:lpstr>တၢ်မၤအလီၢ်တခါအံၤအ] တၢ်မၤကဲထီၣ်တၢ်ဖံးတၢ်မၤအခိၣ် အဃၢၤလၢအဂ့ၤဒီးအမုာ်အတၢ်ရဲၣ်တၢ်ကျဲၤ, လဲၤဆူညါ</vt:lpstr>
      <vt:lpstr>တၢ်အိၣ်ဆူၣ်အိၣ်ချ့တၢ်ကွၢ်ထွဲ – NAICS အတၢ်ဘျၢတဖၣ်</vt:lpstr>
      <vt:lpstr>တၢ်ပာ်ဖျါထီၣ်တၢ်ဘၣ်ဒိဘၣ်ထံးဒီးတၢ်လီၤပျံၤအဂၤတဖၣ်</vt:lpstr>
      <vt:lpstr>တၢ်ပာ်ဖျါထီၣ်တၢ်အပနီၣ်တဖၣ်, MSDs အပနီၣ်တဖၣ်</vt:lpstr>
      <vt:lpstr>တၢ်ပာ်ဖျါထီၣ်တၢ်အပနီၣ်တဖၣ်, MSDs အပနီၣ်တဖၣ်, လဲၤဆူညါ</vt:lpstr>
      <vt:lpstr>MDS အပနီၣ်,အက့ၢ်အဂီၤဘၣ်သ့ၣ်သ့ၣ်ကပာ်ဃုာ်</vt:lpstr>
      <vt:lpstr>MSD အပနီၣ်,အက့ၢ်အဂီၤဘၣ်သ့ၣ်သ့ၣ်ကပာ်ဃုာ်</vt:lpstr>
      <vt:lpstr>OSHA တၢ်ပာ်ဃာ်တၢ်မၤနီၣ်မၤဃါအတၢ်လိၣ်ဘၣ်တဖၣ်</vt:lpstr>
      <vt:lpstr>ဂံၢ်ခီၣ်ထံးတၢ်လိၣ်ဘၣ်လၢတၢ်ပာ် OSHA အတၢ်မၤနီၣ်မၤဃါ</vt:lpstr>
      <vt:lpstr>OSHA တၢ်ပာ်တၢ်မၤနီၣ်မၤဃါ-ပှၤမၤတၢ်ဖိအတၢ်ပာ်ဖျါထီၣ် တၢ်ဘၣ်ဒိဘၣ်ထံး,တၢ်ဆူးတၢ်ဆါ </vt:lpstr>
      <vt:lpstr>OSHA တၢ်ပာ်တၢ်မၤနီၣ်မၤဃါ-ပှၤမၤတၢ်ဖိအတၢ်ပာ်ဖျါထီၣ် တၢ်ဘၣ်ဒိဘၣ်ထံး,တၢ်ဆူးတၢ်ဆါ လဲၤဆူညါ</vt:lpstr>
      <vt:lpstr>တၢ်ဟ့ၣ်သဆၣ်ထီၣ်ကမၤတၢ်အတၢ်ရဲၣ်တၢ်ကျဲၤတဖၣ်</vt:lpstr>
      <vt:lpstr>ကျိၤကွာ်လၢတၢ်ကပာ်ဖျါထီၣ်MSDs အက့ၢ်အဂီၤ,တၢ်ပနီၣ် တဖၣ်လၢအဖျါထီၣ်ဆိ</vt:lpstr>
      <vt:lpstr>တၢ်ပာ်ဖျါထီၣ်တၢ်လီၤပျံၤလၢအကဲထီၣ်သးသ့အဂၤတဖၣ်</vt:lpstr>
      <vt:lpstr>တၢ်ပာ်ဖျါထီၣ်တၢ်လီၤပျံၤလၢအကဲထီၣ်သးသ့အဂၤတဖၣ်, လဲၤဆူညါ</vt:lpstr>
      <vt:lpstr>တၢ်ပာ်ဖျါထီၣ်တၢ်လီၤပျံၤလၢအကဲထီၣ်သးသ့အဂၤတဖၣ်, လဲၤဆူညါ</vt:lpstr>
      <vt:lpstr>တၢ်ပာ်ဖျါထီၣ်တၢ်လီၤပျံၤလၢအကဲထီၣ်သးသ့အဂၤတဖၣ်</vt:lpstr>
      <vt:lpstr>ကျိၤကွာ်တဖၣ်လၢတၢ်ကပာ်ဖျါထီၣ်တၢ်လီၤပျံၤလၢအဂၤတဖၣ်</vt:lpstr>
      <vt:lpstr>တၢ်ဖီၣ်ဂၢၢ်ဖီၣ်ဃံးအပတီၢ်တဖၣ်</vt:lpstr>
      <vt:lpstr>တၢ်သူၣ်ထီၣ်ဘှီထီၣ်ဂ့ၢ်၀ီတၢ်ဖီၣ်ဂၢၢ်ဖီၣ်ဃံး</vt:lpstr>
      <vt:lpstr>တၢ်သူၣ်ထီၣ်ဘှီထီၣ်ဂ့ၢ်၀ီတၢ်ဖီၣ်ဂၢၢ်ဖီၣ်ဃံး, လဲၤဆူညါ</vt:lpstr>
      <vt:lpstr>တၢ်သူၣ်ထီၣ်ဘှီထီၣ်ဂ့ၢ်၀ီတၢ်ဖီၣ်ဃံးလၢတၢ်ဖံးတၢ်မၤအခိၣ်အဃၢၤလၢအဂ့ၤဒီးအမုာ်ဂ့ၢ်၀ီအတၢ်လီၤပျံၤတဖၣ်လၢတၢ်ပာ်လီၤအီၤမ့တမ့ၢ်တၢ်ကဘၣ်မၤလၢပှဲၤအီၤ</vt:lpstr>
      <vt:lpstr>တၢ်ရဲၣ်ကျဲၤပၢဆှၢအတၢ်ဖီၣ်ဃံးတဖၣ်</vt:lpstr>
      <vt:lpstr>တၢ်ရဲၣ်ကျဲၤပၢဆှၢအတၢ်ဖီၣ်ဃံးတဖၣ်,လဲၤဆူညါ</vt:lpstr>
      <vt:lpstr>တၢ်ရဲၣ်ကျဲၤပၢဆှၢအတၢ်ဖီၣ်ဃံး၀ဲဒၣ်တၢ်လီၤပျံၤဘၣ်ထွဲဒီးတၢ်ဖံးတၢ်မၤအခိၣ်အဃၢၤလၢအဂ့ၤဒီးအမုာ်,တၢ်ပာ်လီၤဃာ်လၢတၢ်ကဘၣ်မၤလၢပှဲၤအီၤ</vt:lpstr>
      <vt:lpstr>အဒ့. 9, တၢ်ပာ်ဖျါထီၣ်တၢ်န့ၣ်တၢ်ဟ့ၣ်သဆၣ်အီၤလီၤ</vt:lpstr>
      <vt:lpstr>တၢ်ရဲၣ်တၢ်ကျဲၤတဖၣ်, ဖီလစံၣ်တဖၣ်, တၢ်ဖံးတၢ်မၤတဖၣ် လၢဘၣ်သ့ၣ်သ့ၣ်ကမၤဘၣ်ဒိတၢ်ပာ်ဖျါထီၣ်တၢ် </vt:lpstr>
      <vt:lpstr>တၢ်ရဲၣ်တၢ်ကျဲၤတဖၣ်, ဖီလစံၣ်တဖၣ်, တၢ်ဖံးတၢ်မၤတဖၣ် လၢဘၣ်သ့ၣ်သ့ၣ်ကမၤဘၣ်ဒိတၢ်ပာ်ဖျါထီၣ်တၢ် လဲၤဆူညါ </vt:lpstr>
      <vt:lpstr>တၢ်ရဲၣ်တၢ်ကျဲၤတဖၣ်, ဖီလစံၣ်တဖၣ်, တၢ်ဖံးတၢ်မၤတဖၣ် လၢဘၣ်သ့ၣ်သ့ၣ်ကမၤဘၣ်ဒိတၢ်ပာ်ဖျါထီၣ်တၢ် လဲၤဆူညါ </vt:lpstr>
      <vt:lpstr>တၢ်ပာ်ဖျါထီၣ်တၢ်န့ၣ်တၢ်ဟ့ၣ်သဆၣ်ထီၣ်အီၤလီၤ</vt:lpstr>
      <vt:lpstr>တၢ်သိၣ်လိအဘျီလၢတၢ်ကဘၣ်မၤအီၤ</vt:lpstr>
      <vt:lpstr>ဂံၢ်ထံးတၢ်မၤစၢၤအလ့း(ခ)တဖၣ်</vt:lpstr>
      <vt:lpstr>ဂံၢ်ထံးတၢ်မၤစၢၤအလ့း(ခ)တဖၣ်, လဲၤဆူညါ</vt:lpstr>
      <vt:lpstr>MNOSHA တၢ်ဖံးတၢ်မၤအလီၢ်အတၢ်ပူၤဖျဲးအတၢ်တၢၣ်ပီၣ် တဲသကိး</vt:lpstr>
      <vt:lpstr>တၢ်ဘိးဘၣ်ဒုးသ့ၣ်ညါ</vt:lpstr>
      <vt:lpstr>တၢ်ဘျုး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Template:  2023 Minnesot OSHA ergonomics employee training</dc:title>
  <dc:creator>Minnesota OSHA Workplace Safety Consultation, Minnesota Department of Labor and Industry</dc:creator>
  <cp:lastModifiedBy>OBrien, Jenny (DLI)</cp:lastModifiedBy>
  <cp:revision>23</cp:revision>
  <dcterms:created xsi:type="dcterms:W3CDTF">2024-04-11T13:39:40Z</dcterms:created>
  <dcterms:modified xsi:type="dcterms:W3CDTF">2024-05-21T18:44:00Z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0x01010090DFDE64AAE0974A8908DD3553DDBF03</vt:lpwstr>
  </property>
  <property fmtid="{D5CDD505-2E9C-101B-9397-08002B2CF9AE}" pid="3" name="Created">
    <vt:filetime>2024-04-05T00:00:00Z</vt:filetime>
  </property>
  <property fmtid="{D5CDD505-2E9C-101B-9397-08002B2CF9AE}" pid="4" name="Creator">
    <vt:lpwstr>Acrobat PDFMaker 23 for PowerPoint</vt:lpwstr>
  </property>
  <property fmtid="{D5CDD505-2E9C-101B-9397-08002B2CF9AE}" pid="5" name="LastSaved">
    <vt:filetime>2024-04-11T00:00:00Z</vt:filetime>
  </property>
  <property fmtid="{D5CDD505-2E9C-101B-9397-08002B2CF9AE}" pid="6" name="Producer">
    <vt:lpwstr>Adobe PDF Library 23.8.75</vt:lpwstr>
  </property>
</Properties>
</file>