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30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310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8" r:id="rId57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402" y="-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125320" y="2174760"/>
            <a:ext cx="1939320" cy="219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000" cy="3975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D7C1793-24E7-4102-B751-7EB0BB617F36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125320" y="2174760"/>
            <a:ext cx="1939320" cy="219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000" cy="3975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87DF119-1B4D-419F-8CE8-80DB1A2E2C7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125320" y="2174760"/>
            <a:ext cx="1939320" cy="219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000" cy="3975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B3B6FB5B-F335-4C1C-905F-AA5509C0C04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125320" y="2174760"/>
            <a:ext cx="1939320" cy="219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000" cy="3975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EA250F1-2AC2-40DA-9F31-ED86C0460CD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6" hidden="1"/>
          <p:cNvSpPr/>
          <p:nvPr/>
        </p:nvSpPr>
        <p:spPr>
          <a:xfrm>
            <a:off x="0" y="1216080"/>
            <a:ext cx="12190320" cy="117720"/>
          </a:xfrm>
          <a:custGeom>
            <a:avLst/>
            <a:gdLst>
              <a:gd name="textAreaLeft" fmla="*/ 0 w 12190320"/>
              <a:gd name="textAreaRight" fmla="*/ 12192120 w 12190320"/>
              <a:gd name="textAreaTop" fmla="*/ 0 h 117720"/>
              <a:gd name="textAreaBottom" fmla="*/ 119520 h 117720"/>
            </a:gdLst>
            <a:ahLst/>
            <a:cxnLst/>
            <a:rect l="textAreaLeft" t="textAreaTop" r="textAreaRight" b="textAreaBottom"/>
            <a:pathLst>
              <a:path w="12192000" h="119380">
                <a:moveTo>
                  <a:pt x="12192000" y="0"/>
                </a:moveTo>
                <a:lnTo>
                  <a:pt x="0" y="0"/>
                </a:lnTo>
                <a:lnTo>
                  <a:pt x="0" y="118872"/>
                </a:lnTo>
                <a:lnTo>
                  <a:pt x="12192000" y="118872"/>
                </a:lnTo>
                <a:lnTo>
                  <a:pt x="12192000" y="0"/>
                </a:lnTo>
                <a:close/>
              </a:path>
            </a:pathLst>
          </a:custGeom>
          <a:solidFill>
            <a:srgbClr val="78BD2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bg object 17" hidden="1"/>
          <p:cNvSpPr/>
          <p:nvPr/>
        </p:nvSpPr>
        <p:spPr>
          <a:xfrm>
            <a:off x="0" y="0"/>
            <a:ext cx="12190320" cy="1215000"/>
          </a:xfrm>
          <a:custGeom>
            <a:avLst/>
            <a:gdLst>
              <a:gd name="textAreaLeft" fmla="*/ 0 w 12190320"/>
              <a:gd name="textAreaRight" fmla="*/ 12192120 w 12190320"/>
              <a:gd name="textAreaTop" fmla="*/ 0 h 1215000"/>
              <a:gd name="textAreaBottom" fmla="*/ 1216800 h 1215000"/>
            </a:gdLst>
            <a:ahLst/>
            <a:cxnLst/>
            <a:rect l="textAreaLeft" t="textAreaTop" r="textAreaRight" b="textAreaBottom"/>
            <a:pathLst>
              <a:path w="12192000" h="1216660">
                <a:moveTo>
                  <a:pt x="12192000" y="0"/>
                </a:moveTo>
                <a:lnTo>
                  <a:pt x="0" y="0"/>
                </a:lnTo>
                <a:lnTo>
                  <a:pt x="0" y="1216152"/>
                </a:lnTo>
                <a:lnTo>
                  <a:pt x="12192000" y="121615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8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bg object 16"/>
          <p:cNvSpPr/>
          <p:nvPr/>
        </p:nvSpPr>
        <p:spPr>
          <a:xfrm>
            <a:off x="0" y="3384720"/>
            <a:ext cx="12190320" cy="3471480"/>
          </a:xfrm>
          <a:custGeom>
            <a:avLst/>
            <a:gdLst>
              <a:gd name="textAreaLeft" fmla="*/ 0 w 12190320"/>
              <a:gd name="textAreaRight" fmla="*/ 12192120 w 12190320"/>
              <a:gd name="textAreaTop" fmla="*/ 0 h 3471480"/>
              <a:gd name="textAreaBottom" fmla="*/ 3473280 h 3471480"/>
            </a:gdLst>
            <a:ahLst/>
            <a:cxnLst/>
            <a:rect l="textAreaLeft" t="textAreaTop" r="textAreaRight" b="textAreaBottom"/>
            <a:pathLst>
              <a:path w="12192000" h="3473450">
                <a:moveTo>
                  <a:pt x="0" y="3473196"/>
                </a:moveTo>
                <a:lnTo>
                  <a:pt x="12192000" y="3473196"/>
                </a:lnTo>
                <a:lnTo>
                  <a:pt x="12192000" y="0"/>
                </a:lnTo>
                <a:lnTo>
                  <a:pt x="0" y="0"/>
                </a:lnTo>
                <a:lnTo>
                  <a:pt x="0" y="3473196"/>
                </a:lnTo>
                <a:close/>
              </a:path>
            </a:pathLst>
          </a:custGeom>
          <a:solidFill>
            <a:srgbClr val="E8E8E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bg object 17"/>
          <p:cNvSpPr/>
          <p:nvPr/>
        </p:nvSpPr>
        <p:spPr>
          <a:xfrm>
            <a:off x="0" y="0"/>
            <a:ext cx="12190320" cy="1650600"/>
          </a:xfrm>
          <a:custGeom>
            <a:avLst/>
            <a:gdLst>
              <a:gd name="textAreaLeft" fmla="*/ 0 w 12190320"/>
              <a:gd name="textAreaRight" fmla="*/ 12192120 w 12190320"/>
              <a:gd name="textAreaTop" fmla="*/ 0 h 1650600"/>
              <a:gd name="textAreaBottom" fmla="*/ 1652400 h 1650600"/>
            </a:gdLst>
            <a:ahLst/>
            <a:cxnLst/>
            <a:rect l="textAreaLeft" t="textAreaTop" r="textAreaRight" b="textAreaBottom"/>
            <a:pathLst>
              <a:path w="12192000" h="1652270">
                <a:moveTo>
                  <a:pt x="12192000" y="0"/>
                </a:moveTo>
                <a:lnTo>
                  <a:pt x="0" y="0"/>
                </a:lnTo>
                <a:lnTo>
                  <a:pt x="0" y="1652015"/>
                </a:lnTo>
                <a:lnTo>
                  <a:pt x="12192000" y="1652015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" name="bg object 18"/>
          <p:cNvPicPr/>
          <p:nvPr/>
        </p:nvPicPr>
        <p:blipFill>
          <a:blip r:embed="rId3"/>
          <a:stretch/>
        </p:blipFill>
        <p:spPr>
          <a:xfrm>
            <a:off x="8424720" y="367200"/>
            <a:ext cx="3181680" cy="926280"/>
          </a:xfrm>
          <a:prstGeom prst="rect">
            <a:avLst/>
          </a:prstGeom>
          <a:ln w="0">
            <a:noFill/>
          </a:ln>
        </p:spPr>
      </p:pic>
      <p:sp>
        <p:nvSpPr>
          <p:cNvPr id="5" name="bg object 19"/>
          <p:cNvSpPr/>
          <p:nvPr/>
        </p:nvSpPr>
        <p:spPr>
          <a:xfrm>
            <a:off x="0" y="1652040"/>
            <a:ext cx="12190320" cy="1731240"/>
          </a:xfrm>
          <a:custGeom>
            <a:avLst/>
            <a:gdLst>
              <a:gd name="textAreaLeft" fmla="*/ 0 w 12190320"/>
              <a:gd name="textAreaRight" fmla="*/ 12192120 w 12190320"/>
              <a:gd name="textAreaTop" fmla="*/ 0 h 1731240"/>
              <a:gd name="textAreaBottom" fmla="*/ 1733040 h 1731240"/>
            </a:gdLst>
            <a:ahLst/>
            <a:cxnLst/>
            <a:rect l="textAreaLeft" t="textAreaTop" r="textAreaRight" b="textAreaBottom"/>
            <a:pathLst>
              <a:path w="12192000" h="1732914">
                <a:moveTo>
                  <a:pt x="12192000" y="0"/>
                </a:moveTo>
                <a:lnTo>
                  <a:pt x="0" y="0"/>
                </a:lnTo>
                <a:lnTo>
                  <a:pt x="0" y="1732788"/>
                </a:lnTo>
                <a:lnTo>
                  <a:pt x="12192000" y="1732788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8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125320" y="2174760"/>
            <a:ext cx="1939320" cy="219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000" cy="3975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Seventh Outline Level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ftr" idx="1"/>
          </p:nvPr>
        </p:nvSpPr>
        <p:spPr>
          <a:xfrm>
            <a:off x="4145400" y="6378120"/>
            <a:ext cx="3899520" cy="34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9" name="PlaceHolder 4"/>
          <p:cNvSpPr>
            <a:spLocks noGrp="1"/>
          </p:cNvSpPr>
          <p:nvPr>
            <p:ph type="sldNum" idx="2"/>
          </p:nvPr>
        </p:nvSpPr>
        <p:spPr>
          <a:xfrm>
            <a:off x="11067120" y="6463800"/>
            <a:ext cx="244440" cy="17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173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52">
                <a:solidFill>
                  <a:schemeClr val="dk1"/>
                </a:solidFill>
                <a:latin typeface="Calibri"/>
              </a:defRPr>
            </a:lvl1pPr>
          </a:lstStyle>
          <a:p>
            <a:pPr marL="1173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943DBC43-39DD-4BB2-934E-D65704A02610}" type="slidenum">
              <a:rPr lang="en-US" sz="1200" b="0" strike="noStrike" spc="-52">
                <a:solidFill>
                  <a:schemeClr val="dk1"/>
                </a:solidFill>
                <a:latin typeface="Calibri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dt" idx="3"/>
          </p:nvPr>
        </p:nvSpPr>
        <p:spPr>
          <a:xfrm>
            <a:off x="609480" y="6378120"/>
            <a:ext cx="2802240" cy="34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g object 16"/>
          <p:cNvSpPr/>
          <p:nvPr/>
        </p:nvSpPr>
        <p:spPr>
          <a:xfrm>
            <a:off x="0" y="1216080"/>
            <a:ext cx="12190320" cy="117720"/>
          </a:xfrm>
          <a:custGeom>
            <a:avLst/>
            <a:gdLst>
              <a:gd name="textAreaLeft" fmla="*/ 0 w 12190320"/>
              <a:gd name="textAreaRight" fmla="*/ 12192120 w 12190320"/>
              <a:gd name="textAreaTop" fmla="*/ 0 h 117720"/>
              <a:gd name="textAreaBottom" fmla="*/ 119520 h 117720"/>
            </a:gdLst>
            <a:ahLst/>
            <a:cxnLst/>
            <a:rect l="textAreaLeft" t="textAreaTop" r="textAreaRight" b="textAreaBottom"/>
            <a:pathLst>
              <a:path w="12192000" h="119380">
                <a:moveTo>
                  <a:pt x="12192000" y="0"/>
                </a:moveTo>
                <a:lnTo>
                  <a:pt x="0" y="0"/>
                </a:lnTo>
                <a:lnTo>
                  <a:pt x="0" y="118872"/>
                </a:lnTo>
                <a:lnTo>
                  <a:pt x="12192000" y="118872"/>
                </a:lnTo>
                <a:lnTo>
                  <a:pt x="12192000" y="0"/>
                </a:lnTo>
                <a:close/>
              </a:path>
            </a:pathLst>
          </a:custGeom>
          <a:solidFill>
            <a:srgbClr val="78BD2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" name="bg object 17"/>
          <p:cNvSpPr/>
          <p:nvPr/>
        </p:nvSpPr>
        <p:spPr>
          <a:xfrm>
            <a:off x="0" y="0"/>
            <a:ext cx="12190320" cy="1215000"/>
          </a:xfrm>
          <a:custGeom>
            <a:avLst/>
            <a:gdLst>
              <a:gd name="textAreaLeft" fmla="*/ 0 w 12190320"/>
              <a:gd name="textAreaRight" fmla="*/ 12192120 w 12190320"/>
              <a:gd name="textAreaTop" fmla="*/ 0 h 1215000"/>
              <a:gd name="textAreaBottom" fmla="*/ 1216800 h 1215000"/>
            </a:gdLst>
            <a:ahLst/>
            <a:cxnLst/>
            <a:rect l="textAreaLeft" t="textAreaTop" r="textAreaRight" b="textAreaBottom"/>
            <a:pathLst>
              <a:path w="12192000" h="1216660">
                <a:moveTo>
                  <a:pt x="12192000" y="0"/>
                </a:moveTo>
                <a:lnTo>
                  <a:pt x="0" y="0"/>
                </a:lnTo>
                <a:lnTo>
                  <a:pt x="0" y="1216152"/>
                </a:lnTo>
                <a:lnTo>
                  <a:pt x="12192000" y="121615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8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125320" y="2174760"/>
            <a:ext cx="1939320" cy="219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000" cy="3975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Seventh Outline Level</a:t>
            </a:r>
          </a:p>
        </p:txBody>
      </p:sp>
      <p:sp>
        <p:nvSpPr>
          <p:cNvPr id="17" name="PlaceHolder 3"/>
          <p:cNvSpPr>
            <a:spLocks noGrp="1"/>
          </p:cNvSpPr>
          <p:nvPr>
            <p:ph type="ftr" idx="4"/>
          </p:nvPr>
        </p:nvSpPr>
        <p:spPr>
          <a:xfrm>
            <a:off x="4145400" y="6378120"/>
            <a:ext cx="3899520" cy="34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8" name="PlaceHolder 4"/>
          <p:cNvSpPr>
            <a:spLocks noGrp="1"/>
          </p:cNvSpPr>
          <p:nvPr>
            <p:ph type="sldNum" idx="5"/>
          </p:nvPr>
        </p:nvSpPr>
        <p:spPr>
          <a:xfrm>
            <a:off x="11067120" y="6463800"/>
            <a:ext cx="244440" cy="17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173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52">
                <a:solidFill>
                  <a:schemeClr val="dk1"/>
                </a:solidFill>
                <a:latin typeface="Calibri"/>
              </a:defRPr>
            </a:lvl1pPr>
          </a:lstStyle>
          <a:p>
            <a:pPr marL="1173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C58EB92C-F002-4538-9C2A-9FF854185194}" type="slidenum">
              <a:rPr lang="en-US" sz="1200" b="0" strike="noStrike" spc="-52">
                <a:solidFill>
                  <a:schemeClr val="dk1"/>
                </a:solidFill>
                <a:latin typeface="Calibri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5"/>
          <p:cNvSpPr>
            <a:spLocks noGrp="1"/>
          </p:cNvSpPr>
          <p:nvPr>
            <p:ph type="dt" idx="6"/>
          </p:nvPr>
        </p:nvSpPr>
        <p:spPr>
          <a:xfrm>
            <a:off x="609480" y="6378120"/>
            <a:ext cx="2802240" cy="34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g object 16"/>
          <p:cNvSpPr/>
          <p:nvPr/>
        </p:nvSpPr>
        <p:spPr>
          <a:xfrm>
            <a:off x="0" y="1216080"/>
            <a:ext cx="12190320" cy="117720"/>
          </a:xfrm>
          <a:custGeom>
            <a:avLst/>
            <a:gdLst>
              <a:gd name="textAreaLeft" fmla="*/ 0 w 12190320"/>
              <a:gd name="textAreaRight" fmla="*/ 12192120 w 12190320"/>
              <a:gd name="textAreaTop" fmla="*/ 0 h 117720"/>
              <a:gd name="textAreaBottom" fmla="*/ 119520 h 117720"/>
            </a:gdLst>
            <a:ahLst/>
            <a:cxnLst/>
            <a:rect l="textAreaLeft" t="textAreaTop" r="textAreaRight" b="textAreaBottom"/>
            <a:pathLst>
              <a:path w="12192000" h="119380">
                <a:moveTo>
                  <a:pt x="12192000" y="0"/>
                </a:moveTo>
                <a:lnTo>
                  <a:pt x="0" y="0"/>
                </a:lnTo>
                <a:lnTo>
                  <a:pt x="0" y="118872"/>
                </a:lnTo>
                <a:lnTo>
                  <a:pt x="12192000" y="118872"/>
                </a:lnTo>
                <a:lnTo>
                  <a:pt x="12192000" y="0"/>
                </a:lnTo>
                <a:close/>
              </a:path>
            </a:pathLst>
          </a:custGeom>
          <a:solidFill>
            <a:srgbClr val="78BD2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bg object 17"/>
          <p:cNvSpPr/>
          <p:nvPr/>
        </p:nvSpPr>
        <p:spPr>
          <a:xfrm>
            <a:off x="0" y="0"/>
            <a:ext cx="12190320" cy="1215000"/>
          </a:xfrm>
          <a:custGeom>
            <a:avLst/>
            <a:gdLst>
              <a:gd name="textAreaLeft" fmla="*/ 0 w 12190320"/>
              <a:gd name="textAreaRight" fmla="*/ 12192120 w 12190320"/>
              <a:gd name="textAreaTop" fmla="*/ 0 h 1215000"/>
              <a:gd name="textAreaBottom" fmla="*/ 1216800 h 1215000"/>
            </a:gdLst>
            <a:ahLst/>
            <a:cxnLst/>
            <a:rect l="textAreaLeft" t="textAreaTop" r="textAreaRight" b="textAreaBottom"/>
            <a:pathLst>
              <a:path w="12192000" h="1216660">
                <a:moveTo>
                  <a:pt x="12192000" y="0"/>
                </a:moveTo>
                <a:lnTo>
                  <a:pt x="0" y="0"/>
                </a:lnTo>
                <a:lnTo>
                  <a:pt x="0" y="1216152"/>
                </a:lnTo>
                <a:lnTo>
                  <a:pt x="12192000" y="121615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8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125320" y="2174760"/>
            <a:ext cx="1939320" cy="219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000" cy="3975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Seventh Outline Level</a:t>
            </a:r>
          </a:p>
        </p:txBody>
      </p:sp>
      <p:sp>
        <p:nvSpPr>
          <p:cNvPr id="26" name="PlaceHolder 3"/>
          <p:cNvSpPr>
            <a:spLocks noGrp="1"/>
          </p:cNvSpPr>
          <p:nvPr>
            <p:ph type="ftr" idx="7"/>
          </p:nvPr>
        </p:nvSpPr>
        <p:spPr>
          <a:xfrm>
            <a:off x="4145400" y="6378120"/>
            <a:ext cx="3899520" cy="34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27" name="PlaceHolder 4"/>
          <p:cNvSpPr>
            <a:spLocks noGrp="1"/>
          </p:cNvSpPr>
          <p:nvPr>
            <p:ph type="sldNum" idx="8"/>
          </p:nvPr>
        </p:nvSpPr>
        <p:spPr>
          <a:xfrm>
            <a:off x="11067120" y="6463800"/>
            <a:ext cx="244440" cy="17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173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52">
                <a:solidFill>
                  <a:schemeClr val="dk1"/>
                </a:solidFill>
                <a:latin typeface="Calibri"/>
              </a:defRPr>
            </a:lvl1pPr>
          </a:lstStyle>
          <a:p>
            <a:pPr marL="1173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47FFD7DC-FACE-44F9-9F23-9DA39BB832C1}" type="slidenum">
              <a:rPr lang="en-US" sz="1200" b="0" strike="noStrike" spc="-52">
                <a:solidFill>
                  <a:schemeClr val="dk1"/>
                </a:solidFill>
                <a:latin typeface="Calibri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dt" idx="9"/>
          </p:nvPr>
        </p:nvSpPr>
        <p:spPr>
          <a:xfrm>
            <a:off x="609480" y="6378120"/>
            <a:ext cx="2802240" cy="34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g object 16"/>
          <p:cNvSpPr/>
          <p:nvPr/>
        </p:nvSpPr>
        <p:spPr>
          <a:xfrm>
            <a:off x="0" y="1216080"/>
            <a:ext cx="12190320" cy="117720"/>
          </a:xfrm>
          <a:custGeom>
            <a:avLst/>
            <a:gdLst>
              <a:gd name="textAreaLeft" fmla="*/ 0 w 12190320"/>
              <a:gd name="textAreaRight" fmla="*/ 12192120 w 12190320"/>
              <a:gd name="textAreaTop" fmla="*/ 0 h 117720"/>
              <a:gd name="textAreaBottom" fmla="*/ 119520 h 117720"/>
            </a:gdLst>
            <a:ahLst/>
            <a:cxnLst/>
            <a:rect l="textAreaLeft" t="textAreaTop" r="textAreaRight" b="textAreaBottom"/>
            <a:pathLst>
              <a:path w="12192000" h="119380">
                <a:moveTo>
                  <a:pt x="12192000" y="0"/>
                </a:moveTo>
                <a:lnTo>
                  <a:pt x="0" y="0"/>
                </a:lnTo>
                <a:lnTo>
                  <a:pt x="0" y="118872"/>
                </a:lnTo>
                <a:lnTo>
                  <a:pt x="12192000" y="118872"/>
                </a:lnTo>
                <a:lnTo>
                  <a:pt x="12192000" y="0"/>
                </a:lnTo>
                <a:close/>
              </a:path>
            </a:pathLst>
          </a:custGeom>
          <a:solidFill>
            <a:srgbClr val="78BD2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bg object 17"/>
          <p:cNvSpPr/>
          <p:nvPr/>
        </p:nvSpPr>
        <p:spPr>
          <a:xfrm>
            <a:off x="0" y="0"/>
            <a:ext cx="12190320" cy="1215000"/>
          </a:xfrm>
          <a:custGeom>
            <a:avLst/>
            <a:gdLst>
              <a:gd name="textAreaLeft" fmla="*/ 0 w 12190320"/>
              <a:gd name="textAreaRight" fmla="*/ 12192120 w 12190320"/>
              <a:gd name="textAreaTop" fmla="*/ 0 h 1215000"/>
              <a:gd name="textAreaBottom" fmla="*/ 1216800 h 1215000"/>
            </a:gdLst>
            <a:ahLst/>
            <a:cxnLst/>
            <a:rect l="textAreaLeft" t="textAreaTop" r="textAreaRight" b="textAreaBottom"/>
            <a:pathLst>
              <a:path w="12192000" h="1216660">
                <a:moveTo>
                  <a:pt x="12192000" y="0"/>
                </a:moveTo>
                <a:lnTo>
                  <a:pt x="0" y="0"/>
                </a:lnTo>
                <a:lnTo>
                  <a:pt x="0" y="1216152"/>
                </a:lnTo>
                <a:lnTo>
                  <a:pt x="12192000" y="121615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8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125320" y="2174760"/>
            <a:ext cx="1939320" cy="219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000" cy="3975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Seventh Outline Level</a:t>
            </a:r>
          </a:p>
        </p:txBody>
      </p:sp>
      <p:sp>
        <p:nvSpPr>
          <p:cNvPr id="35" name="PlaceHolder 3"/>
          <p:cNvSpPr>
            <a:spLocks noGrp="1"/>
          </p:cNvSpPr>
          <p:nvPr>
            <p:ph type="ftr" idx="10"/>
          </p:nvPr>
        </p:nvSpPr>
        <p:spPr>
          <a:xfrm>
            <a:off x="4145400" y="6378120"/>
            <a:ext cx="3899520" cy="34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36" name="PlaceHolder 4"/>
          <p:cNvSpPr>
            <a:spLocks noGrp="1"/>
          </p:cNvSpPr>
          <p:nvPr>
            <p:ph type="sldNum" idx="11"/>
          </p:nvPr>
        </p:nvSpPr>
        <p:spPr>
          <a:xfrm>
            <a:off x="11067120" y="6463800"/>
            <a:ext cx="244440" cy="17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173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52">
                <a:solidFill>
                  <a:schemeClr val="dk1"/>
                </a:solidFill>
                <a:latin typeface="Calibri"/>
              </a:defRPr>
            </a:lvl1pPr>
          </a:lstStyle>
          <a:p>
            <a:pPr marL="1173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50529407-450C-4A69-8500-6212A956E2AA}" type="slidenum">
              <a:rPr lang="en-US" sz="1200" b="0" strike="noStrike" spc="-52">
                <a:solidFill>
                  <a:schemeClr val="dk1"/>
                </a:solidFill>
                <a:latin typeface="Calibri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dt" idx="12"/>
          </p:nvPr>
        </p:nvSpPr>
        <p:spPr>
          <a:xfrm>
            <a:off x="609480" y="6378120"/>
            <a:ext cx="2802240" cy="34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niosh/topics/ergonomics/ergoprimer/default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niosh/topics/ergonomics/ergoprimer/step7.html" TargetMode="External"/><Relationship Id="rId3" Type="http://schemas.openxmlformats.org/officeDocument/2006/relationships/hyperlink" Target="https://www.cdc.gov/niosh/topics/ergonomics/ergoprimer/step2.html" TargetMode="External"/><Relationship Id="rId7" Type="http://schemas.openxmlformats.org/officeDocument/2006/relationships/hyperlink" Target="https://www.cdc.gov/niosh/topics/ergonomics/ergoprimer/step6.html" TargetMode="External"/><Relationship Id="rId2" Type="http://schemas.openxmlformats.org/officeDocument/2006/relationships/hyperlink" Target="https://www.cdc.gov/niosh/topics/ergonomics/ergoprimer/step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niosh/topics/ergonomics/ergoprimer/step5.html" TargetMode="External"/><Relationship Id="rId5" Type="http://schemas.openxmlformats.org/officeDocument/2006/relationships/hyperlink" Target="https://www.cdc.gov/niosh/topics/ergonomics/ergoprimer/step4.html" TargetMode="External"/><Relationship Id="rId4" Type="http://schemas.openxmlformats.org/officeDocument/2006/relationships/hyperlink" Target="https://www.cdc.gov/niosh/topics/ergonomics/ergoprimer/step3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li.mn.gov/business/workplace-safety-and-health/mnosha-wsc-safe-patient-handl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sha.gov/laws-regs/regulations/standardnumber/190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sha.gov/laws-regs/regulations/standardnumber/1904/1904.35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laws-regs/standardinterpretations/2012-03-12-0" TargetMode="External"/><Relationship Id="rId2" Type="http://schemas.openxmlformats.org/officeDocument/2006/relationships/hyperlink" Target="https://www.osha.gov/laws-regs/standardinterpretations/2018-10-1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ohsonline.com/Articles/2013/06/01/Building-a-Culture-of-Safety.aspx" TargetMode="External"/><Relationship Id="rId2" Type="http://schemas.openxmlformats.org/officeDocument/2006/relationships/hyperlink" Target="https://www.osha.gov/sites/default/files/publications/OSHA3905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sha.gov/laws-regs/standardinterpretations/2012-03-12-0" TargetMode="External"/><Relationship Id="rId4" Type="http://schemas.openxmlformats.org/officeDocument/2006/relationships/hyperlink" Target="https://www.safetyandhealthmagazine.com/articles/designing-a-safety-incentive-program-2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fetyandhealthmagazine.com/articles/6-important-actions-to-move-safety-forward-2" TargetMode="External"/><Relationship Id="rId2" Type="http://schemas.openxmlformats.org/officeDocument/2006/relationships/hyperlink" Target="https://www.osha.gov/sites/default/files/2018-12/fy11_sh-22224-11_3_Accident_Investigation_Form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sha.gov/sites/default/files/publications/small-business.pdf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fetyandhealthmagazine.com/articles/6843--articles-6843-everybody-gets-to-go-home-in-one-piece" TargetMode="External"/><Relationship Id="rId2" Type="http://schemas.openxmlformats.org/officeDocument/2006/relationships/hyperlink" Target="https://www.nsc.org/Portals/0/Documents/WorkplaceTrainingDocuments/Near-Miss-Reporting-Systems.pdf?ver=2018-03-09-133018-013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ergonomics/identify-problems#report-injuries" TargetMode="External"/><Relationship Id="rId7" Type="http://schemas.openxmlformats.org/officeDocument/2006/relationships/hyperlink" Target="https://www.osha.gov/sites/default/files/2_Reporting_Safety_And_Health_Concerns.pdf" TargetMode="External"/><Relationship Id="rId2" Type="http://schemas.openxmlformats.org/officeDocument/2006/relationships/hyperlink" Target="https://www.bls.gov/web/osh/table-1-industry-rates-national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sha.gov/laws-regs/regulations/standardnumber/1904/1904.35" TargetMode="External"/><Relationship Id="rId5" Type="http://schemas.openxmlformats.org/officeDocument/2006/relationships/hyperlink" Target="https://rmi.colostate.edu/ergonomics/injuries-and-injury-prevention/musculoskeletal-disorders-risk-factors-reporting/" TargetMode="External"/><Relationship Id="rId4" Type="http://schemas.openxmlformats.org/officeDocument/2006/relationships/hyperlink" Target="https://www.dir.ca.gov/chswc/woshtep/iipp/materials/SB_Factsheet_H_ErgonomicHazards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iosh/topics/hierarchy/default.html" TargetMode="External"/><Relationship Id="rId7" Type="http://schemas.openxmlformats.org/officeDocument/2006/relationships/hyperlink" Target="https://www.osha.gov/safety-management/additional-resources-by-topic#reporting" TargetMode="External"/><Relationship Id="rId2" Type="http://schemas.openxmlformats.org/officeDocument/2006/relationships/hyperlink" Target="https://www.osha.gov/sites/default/files/1a_Review_Hazard_Information_From_Worker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niosh/engcontrols/" TargetMode="External"/><Relationship Id="rId5" Type="http://schemas.openxmlformats.org/officeDocument/2006/relationships/hyperlink" Target="https://www.osha.gov/ergonomics/control-hazards" TargetMode="External"/><Relationship Id="rId4" Type="http://schemas.openxmlformats.org/officeDocument/2006/relationships/hyperlink" Target="https://www.cdc.gov/workplacehealthpromotion/health-strategies/musculoskeletal-disorders/index.html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mailto:osha.consultation@state.mn.us" TargetMode="External"/><Relationship Id="rId2" Type="http://schemas.openxmlformats.org/officeDocument/2006/relationships/hyperlink" Target="https://www.dli.mn.gov/about-department/our-areas-service/minnesota-osha-workplace-safety-consultation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li.mn.gov/business/safety-and-health-work" TargetMode="External"/><Relationship Id="rId2" Type="http://schemas.openxmlformats.org/officeDocument/2006/relationships/hyperlink" Target="mailto:osha.compliance@state.mn.us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mailto:osha.compliance@state.mn.us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visor.mn.gov/statutes/cite/182.67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visor.mn.gov/statutes/cite/179.87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172528"/>
            <a:ext cx="11990520" cy="969752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Txog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: Siv </a:t>
            </a:r>
            <a:r>
              <a:rPr lang="en-US" sz="3600" spc="-12" dirty="0">
                <a:solidFill>
                  <a:schemeClr val="lt1"/>
                </a:solidFill>
                <a:latin typeface="Calibri"/>
              </a:rPr>
              <a:t>cov </a:t>
            </a:r>
            <a:r>
              <a:rPr lang="en-US" sz="3600" spc="-12" dirty="0" err="1">
                <a:solidFill>
                  <a:schemeClr val="lt1"/>
                </a:solidFill>
                <a:latin typeface="Calibri"/>
              </a:rPr>
              <a:t>ntawv</a:t>
            </a:r>
            <a:r>
              <a:rPr lang="en-US" sz="3600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spc="-12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600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spc="-12" dirty="0" err="1">
                <a:solidFill>
                  <a:schemeClr val="lt1"/>
                </a:solidFill>
                <a:latin typeface="Calibri"/>
              </a:rPr>
              <a:t>ntawm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nov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object 3"/>
          <p:cNvSpPr/>
          <p:nvPr/>
        </p:nvSpPr>
        <p:spPr>
          <a:xfrm>
            <a:off x="916920" y="1838880"/>
            <a:ext cx="9932760" cy="421900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ntawv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slides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kab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xiav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nyob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saum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toj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muab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cob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feem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xyuam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ntu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xyaum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lawv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ntawv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slide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dabtsi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nyob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(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tsuas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xim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dawb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sau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ntawv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xim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dub)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rau cov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lawv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npaj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xyaum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raws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tsab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cai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+mj-lt"/>
                <a:ea typeface="Microsoft YaHei"/>
              </a:rPr>
              <a:t>Minnesota</a:t>
            </a:r>
            <a:r>
              <a:rPr lang="en-US" sz="2400" b="0" strike="noStrike" spc="-86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+mj-lt"/>
                <a:ea typeface="Microsoft YaHei"/>
              </a:rPr>
              <a:t>Statutes</a:t>
            </a:r>
            <a:r>
              <a:rPr lang="en-US" sz="2400" b="0" strike="noStrike" spc="-100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+mj-lt"/>
                <a:ea typeface="Microsoft YaHei"/>
              </a:rPr>
              <a:t>182.677,</a:t>
            </a:r>
            <a:r>
              <a:rPr lang="en-US" sz="2400" b="0" strike="noStrike" spc="-80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+mj-lt"/>
                <a:ea typeface="Microsoft YaHei"/>
              </a:rPr>
              <a:t>subdivision</a:t>
            </a:r>
            <a:r>
              <a:rPr lang="en-US" sz="2400" b="0" strike="noStrike" spc="-7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26" dirty="0">
                <a:solidFill>
                  <a:srgbClr val="003864"/>
                </a:solidFill>
                <a:latin typeface="+mj-lt"/>
                <a:ea typeface="Microsoft YaHei"/>
              </a:rPr>
              <a:t>4, </a:t>
            </a:r>
            <a:r>
              <a:rPr lang="en-US" sz="2400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Q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hia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txog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ua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hauj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lwm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kom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haum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thiab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zoo rau cov 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neeg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ua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hauj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b="0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lwm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(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Ergonomics)</a:t>
            </a:r>
            <a:r>
              <a:rPr lang="en-US" sz="2400" b="0" strike="noStrike" spc="-97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–</a:t>
            </a:r>
            <a:r>
              <a:rPr lang="en-US" sz="2400" b="0" strike="noStrike" spc="-60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cob </a:t>
            </a:r>
            <a:r>
              <a:rPr lang="en-US" sz="2400" b="0" strike="noStrike" spc="-60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qhia</a:t>
            </a:r>
            <a:r>
              <a:rPr lang="en-US" sz="2400" b="0" strike="noStrike" spc="-60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cov </a:t>
            </a:r>
            <a:r>
              <a:rPr lang="en-US" sz="2400" b="0" strike="noStrike" spc="-60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neeg</a:t>
            </a:r>
            <a:r>
              <a:rPr lang="en-US" sz="2400" b="0" strike="noStrike" spc="-60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60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ua</a:t>
            </a:r>
            <a:r>
              <a:rPr lang="en-US" sz="2400" b="0" strike="noStrike" spc="-60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60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hauj</a:t>
            </a:r>
            <a:r>
              <a:rPr lang="en-US" sz="2400" b="0" strike="noStrike" spc="-60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60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.</a:t>
            </a:r>
            <a:endParaRPr lang="en-US" sz="2400" b="0" strike="noStrike" spc="-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Tag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nrho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cov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tag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nrho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ntu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xyaum</a:t>
            </a:r>
            <a:r>
              <a:rPr lang="en-US" sz="24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2" name="object 4"/>
          <p:cNvSpPr/>
          <p:nvPr/>
        </p:nvSpPr>
        <p:spPr>
          <a:xfrm>
            <a:off x="5757480" y="6425640"/>
            <a:ext cx="675720" cy="19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object 5"/>
          <p:cNvSpPr/>
          <p:nvPr/>
        </p:nvSpPr>
        <p:spPr>
          <a:xfrm>
            <a:off x="11172240" y="6425640"/>
            <a:ext cx="101880" cy="19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200" b="0" strike="noStrike" spc="-52">
                <a:solidFill>
                  <a:srgbClr val="000000"/>
                </a:solidFill>
                <a:latin typeface="Calibri"/>
              </a:rPr>
              <a:t>1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568520" cy="115704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spc="-12" dirty="0" err="1">
                <a:latin typeface="Calibri"/>
              </a:rPr>
              <a:t>C</a:t>
            </a:r>
            <a:r>
              <a:rPr lang="en-US" sz="3600" b="0" strike="noStrike" spc="-12" dirty="0" err="1">
                <a:latin typeface="Calibri"/>
              </a:rPr>
              <a:t>ov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neeg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nyob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hauv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pawg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neeg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saib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xyuas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kev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ruaj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ntseg</a:t>
            </a:r>
            <a:endParaRPr lang="en-US" sz="3600" b="0" strike="noStrike" spc="-1" dirty="0">
              <a:latin typeface="Calibri"/>
            </a:endParaRPr>
          </a:p>
        </p:txBody>
      </p:sp>
      <p:sp>
        <p:nvSpPr>
          <p:cNvPr id="88" name="object 3"/>
          <p:cNvSpPr/>
          <p:nvPr/>
        </p:nvSpPr>
        <p:spPr>
          <a:xfrm>
            <a:off x="916920" y="1838880"/>
            <a:ext cx="10568520" cy="99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[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npe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tug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twg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nyob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rau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pawg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saib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xyuas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ruaj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ntseg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.]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[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Teev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npe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txoj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]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ldNum" idx="19"/>
          </p:nvPr>
        </p:nvSpPr>
        <p:spPr>
          <a:xfrm>
            <a:off x="11067120" y="6463800"/>
            <a:ext cx="24516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81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rgbClr val="888888"/>
                </a:solidFill>
                <a:latin typeface="Calibri"/>
              </a:defRPr>
            </a:lvl1pPr>
          </a:lstStyle>
          <a:p>
            <a:pPr marL="381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4BAE1453-2D77-4D6F-B2D3-C40350B09492}" type="slidenum">
              <a:rPr lang="en-US" sz="1200" b="0" strike="noStrike" spc="-26">
                <a:solidFill>
                  <a:srgbClr val="888888"/>
                </a:solidFill>
                <a:latin typeface="Calibri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title"/>
          </p:nvPr>
        </p:nvSpPr>
        <p:spPr>
          <a:xfrm>
            <a:off x="897464" y="140040"/>
            <a:ext cx="10922760" cy="115704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spc="-12" dirty="0" err="1">
                <a:latin typeface="Calibri"/>
              </a:rPr>
              <a:t>C</a:t>
            </a:r>
            <a:r>
              <a:rPr lang="en-US" sz="3600" b="0" strike="noStrike" spc="-12" dirty="0" err="1">
                <a:latin typeface="Calibri"/>
              </a:rPr>
              <a:t>ov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neeg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nyob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hauv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pawg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neeg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saib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xyuas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kev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ruaj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ntseg</a:t>
            </a:r>
            <a:r>
              <a:rPr lang="en-US" sz="3600" b="0" strike="noStrike" spc="-12" dirty="0">
                <a:latin typeface="Calibri"/>
              </a:rPr>
              <a:t>, </a:t>
            </a:r>
            <a:r>
              <a:rPr lang="en-US" sz="3600" b="0" strike="noStrike" spc="-12" dirty="0" err="1">
                <a:latin typeface="Calibri"/>
              </a:rPr>
              <a:t>ntxiv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mus</a:t>
            </a:r>
            <a:endParaRPr lang="en-US" sz="3600" b="0" strike="noStrike" spc="-1" dirty="0">
              <a:latin typeface="Calibri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627120" y="1659960"/>
            <a:ext cx="10591920" cy="4078080"/>
          </a:xfrm>
          <a:prstGeom prst="rect">
            <a:avLst/>
          </a:prstGeom>
          <a:noFill/>
          <a:ln w="0">
            <a:noFill/>
          </a:ln>
        </p:spPr>
        <p:txBody>
          <a:bodyPr lIns="0" tIns="191520" rIns="0" bIns="0" anchor="t">
            <a:noAutofit/>
          </a:bodyPr>
          <a:lstStyle/>
          <a:p>
            <a:pPr marL="3024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[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Rau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txoj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1" strike="noStrike" spc="-12" dirty="0" err="1">
                <a:solidFill>
                  <a:srgbClr val="000000"/>
                </a:solidFill>
                <a:latin typeface="Calibri"/>
              </a:rPr>
              <a:t>ntim</a:t>
            </a:r>
            <a:r>
              <a:rPr lang="en-US" sz="2400" b="1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1" strike="noStrike" spc="-12" dirty="0" err="1">
                <a:solidFill>
                  <a:srgbClr val="000000"/>
                </a:solidFill>
                <a:latin typeface="Calibri"/>
              </a:rPr>
              <a:t>nqaij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,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ntxiv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qab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no]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  <a:p>
            <a:pPr marL="529560" indent="-227160" defTabSz="9144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Arial"/>
              <a:buChar char="•"/>
              <a:tabLst>
                <a:tab pos="52956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[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tug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kws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daim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ntawv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pov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thawj</a:t>
            </a:r>
            <a:r>
              <a:rPr lang="en-US" sz="2400" b="0" strike="noStrike" spc="-5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(CPE).]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  <a:p>
            <a:pPr marL="528840" indent="-227160" defTabSz="914400">
              <a:lnSpc>
                <a:spcPct val="100000"/>
              </a:lnSpc>
              <a:spcBef>
                <a:spcPts val="2004"/>
              </a:spcBef>
              <a:buClr>
                <a:srgbClr val="000000"/>
              </a:buClr>
              <a:buFont typeface="Arial"/>
              <a:buChar char="•"/>
              <a:tabLst>
                <a:tab pos="53028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[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tug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kws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daim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ntawv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tso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cai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,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tus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kws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kho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mob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daim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ntawv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pov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thawj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26" dirty="0">
                <a:solidFill>
                  <a:srgbClr val="000000"/>
                </a:solidFill>
                <a:latin typeface="Calibri"/>
              </a:rPr>
              <a:t>board-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certified, es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xum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kom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tau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tus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kws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kho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mob es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keev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muaj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kawm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tshwj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xeeb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txog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cov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tshuaj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noj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rau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ua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.]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  <a:p>
            <a:pPr marL="529560" indent="-227160" defTabSz="914400">
              <a:lnSpc>
                <a:spcPct val="100000"/>
              </a:lnSpc>
              <a:spcBef>
                <a:spcPts val="1996"/>
              </a:spcBef>
              <a:buClr>
                <a:srgbClr val="000000"/>
              </a:buClr>
              <a:buFont typeface="Arial"/>
              <a:buChar char="•"/>
              <a:tabLst>
                <a:tab pos="5310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[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Tsawg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kawg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peb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tus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es tau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kawm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tiav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hoob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kawm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hu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general</a:t>
            </a:r>
            <a:r>
              <a:rPr lang="en-US" sz="2400" b="0" strike="noStrike" spc="-7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industry</a:t>
            </a:r>
            <a:r>
              <a:rPr lang="en-US" sz="2400" b="0" strike="noStrike" spc="-5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outreach es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muaj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pom zoo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los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ntawm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tus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thawj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tswj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commissioner,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ib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tug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ntawd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mas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yuav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tsum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yog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tus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neeg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ua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es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tso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cai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rau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nws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sawv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cev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yog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tias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lub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chaw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ua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yog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lub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chaw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muaj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pom zoo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los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ntawm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pawg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neeg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ua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hu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ua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 collective</a:t>
            </a:r>
            <a:r>
              <a:rPr lang="en-US" sz="2400" b="0" strike="noStrike" spc="-106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bargaining</a:t>
            </a:r>
            <a:r>
              <a:rPr lang="en-US" sz="2400" b="0" strike="noStrike" spc="-97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agreement.]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ldNum" idx="20"/>
          </p:nvPr>
        </p:nvSpPr>
        <p:spPr>
          <a:xfrm>
            <a:off x="11067120" y="6463800"/>
            <a:ext cx="24516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81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rgbClr val="888888"/>
                </a:solidFill>
                <a:latin typeface="Calibri"/>
              </a:defRPr>
            </a:lvl1pPr>
          </a:lstStyle>
          <a:p>
            <a:pPr marL="381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ADC51587-2A0D-4FCC-B2D5-6E4F779B3866}" type="slidenum">
              <a:rPr lang="en-US" sz="1200" b="0" strike="noStrike" spc="-26">
                <a:solidFill>
                  <a:srgbClr val="888888"/>
                </a:solidFill>
                <a:latin typeface="Calibri"/>
              </a:rPr>
              <a:t>12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title"/>
          </p:nvPr>
        </p:nvSpPr>
        <p:spPr>
          <a:xfrm>
            <a:off x="639944" y="184825"/>
            <a:ext cx="11486072" cy="115704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spc="-12" dirty="0" err="1">
                <a:latin typeface="Calibri"/>
              </a:rPr>
              <a:t>C</a:t>
            </a:r>
            <a:r>
              <a:rPr lang="en-US" sz="3600" b="0" strike="noStrike" spc="-12" dirty="0" err="1">
                <a:latin typeface="Calibri"/>
              </a:rPr>
              <a:t>ov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neeg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nyob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hauv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pawg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neeg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saib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xyuas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kev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ruaj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ntseg</a:t>
            </a:r>
            <a:r>
              <a:rPr lang="en-US" sz="3600" b="0" strike="noStrike" spc="-12" dirty="0">
                <a:latin typeface="Calibri"/>
              </a:rPr>
              <a:t>, </a:t>
            </a:r>
            <a:r>
              <a:rPr lang="en-US" sz="3600" b="0" strike="noStrike" spc="-12" dirty="0" err="1">
                <a:latin typeface="Calibri"/>
              </a:rPr>
              <a:t>ntxiv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mus</a:t>
            </a:r>
            <a:endParaRPr lang="en-US" sz="3600" b="0" strike="noStrike" spc="-1" dirty="0">
              <a:latin typeface="Calibri"/>
            </a:endParaRPr>
          </a:p>
        </p:txBody>
      </p:sp>
      <p:sp>
        <p:nvSpPr>
          <p:cNvPr id="94" name="object 3"/>
          <p:cNvSpPr/>
          <p:nvPr/>
        </p:nvSpPr>
        <p:spPr>
          <a:xfrm>
            <a:off x="916920" y="1838880"/>
            <a:ext cx="10932120" cy="75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0" indent="0" defTabSz="914400">
              <a:lnSpc>
                <a:spcPct val="100000"/>
              </a:lnSpc>
              <a:spcBef>
                <a:spcPts val="99"/>
              </a:spcBef>
              <a:buNone/>
            </a:pP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[Rau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txoj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1" strike="noStrike" spc="-12" dirty="0" err="1">
                <a:solidFill>
                  <a:srgbClr val="000000"/>
                </a:solidFill>
                <a:latin typeface="Calibri"/>
              </a:rPr>
              <a:t>tu</a:t>
            </a:r>
            <a:r>
              <a:rPr lang="en-US" sz="2400" b="1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1" strike="noStrike" spc="-12" dirty="0" err="1">
                <a:solidFill>
                  <a:srgbClr val="000000"/>
                </a:solidFill>
                <a:latin typeface="Calibri"/>
              </a:rPr>
              <a:t>neeg</a:t>
            </a:r>
            <a:r>
              <a:rPr lang="en-US" sz="2400" b="1" strike="noStrike" spc="-12" dirty="0">
                <a:solidFill>
                  <a:srgbClr val="000000"/>
                </a:solidFill>
                <a:latin typeface="Calibri"/>
              </a:rPr>
              <a:t> mob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,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ntxiv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qab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no]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55500" indent="-342900" defTabSz="914400">
              <a:lnSpc>
                <a:spcPct val="100000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[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Teev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saib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xyuas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ruaj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ntseg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txog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tu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mob.]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295455" y="-172528"/>
            <a:ext cx="12000117" cy="1268083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spc="-12" dirty="0" err="1">
                <a:solidFill>
                  <a:schemeClr val="bg2"/>
                </a:solidFill>
                <a:latin typeface="Calibri"/>
              </a:rPr>
              <a:t>Q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hov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qhoos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kas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txog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qhov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chaw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ua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ua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hauj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lwm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kom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haum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thiab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zoo rau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lawv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(</a:t>
            </a:r>
            <a:r>
              <a:rPr lang="en-US" sz="3600" b="0" strike="noStrike" spc="-1" dirty="0">
                <a:solidFill>
                  <a:schemeClr val="bg2"/>
                </a:solidFill>
                <a:latin typeface="Calibri"/>
              </a:rPr>
              <a:t>ergonomics</a:t>
            </a:r>
            <a:r>
              <a:rPr lang="en-US" sz="3600" b="0" strike="noStrike" spc="-80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program); </a:t>
            </a:r>
            <a:r>
              <a:rPr lang="en-US" sz="3600" b="0" strike="noStrike" spc="-171" dirty="0" err="1">
                <a:solidFill>
                  <a:schemeClr val="lt1"/>
                </a:solidFill>
                <a:latin typeface="Calibri"/>
              </a:rPr>
              <a:t>yuav</a:t>
            </a:r>
            <a:r>
              <a:rPr lang="en-US" sz="3600" b="0" strike="noStrike" spc="-17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71" dirty="0" err="1">
                <a:solidFill>
                  <a:schemeClr val="lt1"/>
                </a:solidFill>
                <a:latin typeface="Calibri"/>
              </a:rPr>
              <a:t>tsum</a:t>
            </a:r>
            <a:r>
              <a:rPr lang="en-US" sz="3600" b="0" strike="noStrike" spc="-17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71" dirty="0" err="1">
                <a:solidFill>
                  <a:schemeClr val="lt1"/>
                </a:solidFill>
                <a:latin typeface="Calibri"/>
              </a:rPr>
              <a:t>kom</a:t>
            </a:r>
            <a:r>
              <a:rPr lang="en-US" sz="3600" b="0" strike="noStrike" spc="-17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71" dirty="0" err="1">
                <a:solidFill>
                  <a:schemeClr val="lt1"/>
                </a:solidFill>
                <a:latin typeface="Calibri"/>
              </a:rPr>
              <a:t>muaj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6" name="object 3"/>
          <p:cNvSpPr/>
          <p:nvPr/>
        </p:nvSpPr>
        <p:spPr>
          <a:xfrm>
            <a:off x="405442" y="1371600"/>
            <a:ext cx="11395494" cy="47319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Ib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qhoos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kas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chaw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zoo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lawv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(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ergonomics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program);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yog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ib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qho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txheej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txheem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nrhiav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pom,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txheeb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xyuas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tswj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tau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chaw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tej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yam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phom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sij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,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feem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ntau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rau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mob rau cov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pob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qij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txha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cov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leeg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(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musculoskeletal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disorders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)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12600" defTabSz="914400">
              <a:lnSpc>
                <a:spcPct val="100000"/>
              </a:lnSpc>
              <a:spcBef>
                <a:spcPts val="2001"/>
              </a:spcBef>
              <a:tabLst>
                <a:tab pos="24120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program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xws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li: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469800" indent="-45720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AutoNum type="arabicParenR"/>
              <a:tabLst>
                <a:tab pos="46980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ib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ntsuam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xyuas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paub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mob rau cov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pob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qij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txha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cov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leeg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(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musculoskeletal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disorders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)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hauv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lub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chaw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469440" indent="-45648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AutoNum type="arabicParenR"/>
              <a:tabLst>
                <a:tab pos="46944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pib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ib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kawm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kawm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ntu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zus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rau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chaw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zoo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lawv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(ergonomic)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nws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txiaj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ntsim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suav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nrog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tseem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ceeb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tus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ntxwv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mob rau cov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pob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qij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txha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cov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leeg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(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musculoskeletal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disorders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)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thaum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tseem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ntxov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469800" indent="-45720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AutoNum type="arabicParenR" startAt="3"/>
              <a:tabLst>
                <a:tab pos="469800" algn="l"/>
              </a:tabLst>
            </a:pP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ib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txheej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txheem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paub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tseeb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tias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tus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ntxwv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mob rau cov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pob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qij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txha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cov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leeg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(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musculoskeletal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disorders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)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thaum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tseem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ntxov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yuav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tiv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thaiv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los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yog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txo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yam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ntxwv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mob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tsis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txhob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mob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ntxiv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,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tsis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txhob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mob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ntawd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mob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heev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tshaj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tuaj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them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nyiaj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rau cov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sij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hawm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es </a:t>
            </a:r>
            <a:r>
              <a:rPr lang="en-US" sz="2000" b="0" strike="noStrike" spc="-80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mob.  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12450" y="0"/>
            <a:ext cx="11967099" cy="1233577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2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200" spc="-12" dirty="0" err="1">
                <a:solidFill>
                  <a:schemeClr val="bg2"/>
                </a:solidFill>
                <a:latin typeface="Calibri"/>
              </a:rPr>
              <a:t>Q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hov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qhoos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kas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qhia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txog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qhov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chaw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ua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ua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hauj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lwm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kom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haum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thiab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zoo rau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lawv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(</a:t>
            </a:r>
            <a:r>
              <a:rPr lang="en-US" sz="3200" b="0" strike="noStrike" spc="-1" dirty="0">
                <a:solidFill>
                  <a:schemeClr val="bg2"/>
                </a:solidFill>
                <a:latin typeface="Calibri"/>
              </a:rPr>
              <a:t>ergonomics</a:t>
            </a:r>
            <a:r>
              <a:rPr lang="en-US" sz="3200" b="0" strike="noStrike" spc="-80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program); </a:t>
            </a:r>
            <a:r>
              <a:rPr lang="en-US" sz="3200" b="0" strike="noStrike" spc="-171" dirty="0" err="1">
                <a:solidFill>
                  <a:schemeClr val="lt1"/>
                </a:solidFill>
                <a:latin typeface="Calibri"/>
              </a:rPr>
              <a:t>yuav</a:t>
            </a:r>
            <a:r>
              <a:rPr lang="en-US" sz="3200" b="0" strike="noStrike" spc="-17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200" b="0" strike="noStrike" spc="-171" dirty="0" err="1">
                <a:solidFill>
                  <a:schemeClr val="lt1"/>
                </a:solidFill>
                <a:latin typeface="Calibri"/>
              </a:rPr>
              <a:t>tsum</a:t>
            </a:r>
            <a:r>
              <a:rPr lang="en-US" sz="3200" b="0" strike="noStrike" spc="-17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200" b="0" strike="noStrike" spc="-171" dirty="0" err="1">
                <a:solidFill>
                  <a:schemeClr val="lt1"/>
                </a:solidFill>
                <a:latin typeface="Calibri"/>
              </a:rPr>
              <a:t>kom</a:t>
            </a:r>
            <a:r>
              <a:rPr lang="en-US" sz="3200" b="0" strike="noStrike" spc="-17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200" b="0" strike="noStrike" spc="-171" dirty="0" err="1">
                <a:solidFill>
                  <a:schemeClr val="lt1"/>
                </a:solidFill>
                <a:latin typeface="Calibri"/>
              </a:rPr>
              <a:t>muaj</a:t>
            </a:r>
            <a:r>
              <a:rPr lang="en-US" sz="3200" b="0" strike="noStrike" spc="-171" dirty="0">
                <a:solidFill>
                  <a:schemeClr val="lt1"/>
                </a:solidFill>
                <a:latin typeface="Calibri"/>
              </a:rPr>
              <a:t>, </a:t>
            </a:r>
            <a:r>
              <a:rPr lang="en-US" sz="3200" b="0" strike="noStrike" spc="-171" dirty="0" err="1">
                <a:solidFill>
                  <a:schemeClr val="lt1"/>
                </a:solidFill>
                <a:latin typeface="Calibri"/>
              </a:rPr>
              <a:t>ntxiv</a:t>
            </a:r>
            <a:r>
              <a:rPr lang="en-US" sz="3200" b="0" strike="noStrike" spc="-17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200" b="0" strike="noStrike" spc="-171" dirty="0" err="1">
                <a:solidFill>
                  <a:schemeClr val="lt1"/>
                </a:solidFill>
                <a:latin typeface="Calibri"/>
              </a:rPr>
              <a:t>mus</a:t>
            </a:r>
            <a:endParaRPr lang="en-US" sz="32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8" name="object 3"/>
          <p:cNvSpPr/>
          <p:nvPr/>
        </p:nvSpPr>
        <p:spPr>
          <a:xfrm>
            <a:off x="916920" y="1653480"/>
            <a:ext cx="10351800" cy="421900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469800" indent="-45720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OpenSymbol"/>
              <a:buAutoNum type="arabicParenR" startAt="4"/>
              <a:tabLst>
                <a:tab pos="4698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txheej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rau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daws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teeb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zaum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tswj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tshem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mob rau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pob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qij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txha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leeg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(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musculoskeletal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disorders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)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pem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lwm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indent="-45648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OpenSymbol"/>
              <a:buAutoNum type="arabicParenR" startAt="4"/>
              <a:tabLst>
                <a:tab pos="469440" algn="l"/>
              </a:tabLst>
            </a:pP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cov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txheej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txheem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tseeb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tias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txhim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kho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plag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tsev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, cov chaw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kho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loj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tsev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raws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li cov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hom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phiaj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spc="-26" dirty="0">
                <a:solidFill>
                  <a:srgbClr val="003864"/>
                </a:solidFill>
                <a:latin typeface="Calibri"/>
              </a:rPr>
              <a:t> chaw;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thiab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indent="-45648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OpenSymbol"/>
              <a:buAutoNum type="arabicParenR" startAt="6"/>
              <a:tabLst>
                <a:tab pos="46944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ntsuam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xyuas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xyoos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zaug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zoo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(ergonomic)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thaum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twg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qho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hloov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tshwm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sim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nyob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32620" y="-163515"/>
            <a:ext cx="11381040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Cov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ntaub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ntawv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ntxiv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rau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qhov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chaw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ua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hauj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lwm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kom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haum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thiab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zoo rau </a:t>
            </a:r>
            <a:r>
              <a:rPr lang="en-US" sz="3600" b="0" strike="noStrike" spc="-12" dirty="0" err="1">
                <a:solidFill>
                  <a:schemeClr val="bg2"/>
                </a:solidFill>
                <a:latin typeface="Calibri"/>
              </a:rPr>
              <a:t>lawv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 (</a:t>
            </a:r>
            <a:r>
              <a:rPr lang="en-US" sz="3600" b="0" strike="noStrike" spc="-1" dirty="0">
                <a:solidFill>
                  <a:schemeClr val="bg2"/>
                </a:solidFill>
                <a:latin typeface="Calibri"/>
              </a:rPr>
              <a:t>ergonomics</a:t>
            </a:r>
            <a:r>
              <a:rPr lang="en-US" sz="3600" b="0" strike="noStrike" spc="-80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600" b="0" strike="noStrike" spc="-12" dirty="0">
                <a:solidFill>
                  <a:schemeClr val="bg2"/>
                </a:solidFill>
                <a:latin typeface="Calibri"/>
              </a:rPr>
              <a:t>program)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0" name="object 3"/>
          <p:cNvSpPr/>
          <p:nvPr/>
        </p:nvSpPr>
        <p:spPr>
          <a:xfrm>
            <a:off x="447840" y="1838880"/>
            <a:ext cx="11550600" cy="38496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kas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zoo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(ergonomic program)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qho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txheej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txheem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nrhiav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pom,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txheeb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xyuas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tswj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feem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ntau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mob rau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pob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qij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txha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leeg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(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musculoskeletal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disorders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saib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xyuas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ruaj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ntseg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hu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National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Institute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for</a:t>
            </a:r>
            <a:r>
              <a:rPr lang="en-US" sz="2400" b="0" strike="noStrike" spc="-7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Occupational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Safety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and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Health</a:t>
            </a:r>
            <a:r>
              <a:rPr lang="en-US" sz="2400" b="0" strike="noStrike" spc="-8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(NIOSH)</a:t>
            </a:r>
            <a:r>
              <a:rPr lang="en-US" sz="2400" b="0" strike="noStrike" spc="-8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ergonomics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program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zoo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pab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tiv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75" dirty="0" err="1">
                <a:solidFill>
                  <a:srgbClr val="003864"/>
                </a:solidFill>
                <a:latin typeface="Calibri"/>
              </a:rPr>
              <a:t>thaiv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mob rau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pob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qij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txha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</a:rPr>
              <a:t>leeg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 (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musculoskeletal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disorders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</a:rPr>
              <a:t>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Saib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cdc.gov/</a:t>
            </a:r>
            <a:r>
              <a:rPr lang="en-US" sz="2400" b="0" u="sng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niosh</a:t>
            </a:r>
            <a:r>
              <a:rPr lang="en-US" sz="24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/topics/ergonomics/</a:t>
            </a:r>
            <a:r>
              <a:rPr lang="en-US" sz="2400" b="0" u="sng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ergoprimer</a:t>
            </a:r>
            <a:r>
              <a:rPr lang="en-US" sz="2400" b="0" strike="noStrike" spc="-92" dirty="0">
                <a:solidFill>
                  <a:srgbClr val="0562C1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ntau dua.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55850" y="59921"/>
            <a:ext cx="12115440" cy="115704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2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NIOSH:</a:t>
            </a:r>
            <a:r>
              <a:rPr lang="en-US" sz="3200" spc="-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2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Cov </a:t>
            </a:r>
            <a:r>
              <a:rPr lang="en-US" sz="32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nqi</a:t>
            </a:r>
            <a:r>
              <a:rPr lang="en-US" sz="32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2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lus</a:t>
            </a:r>
            <a:r>
              <a:rPr lang="en-US" sz="32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2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ntawm</a:t>
            </a:r>
            <a:r>
              <a:rPr lang="en-US" sz="32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2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qhov</a:t>
            </a:r>
            <a:r>
              <a:rPr lang="en-US" sz="32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2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qhoos</a:t>
            </a:r>
            <a:r>
              <a:rPr lang="en-US" sz="32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kas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qhia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txog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ua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hauj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lwm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kom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haum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thiab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zoo rau </a:t>
            </a:r>
            <a:r>
              <a:rPr lang="en-US" sz="3200" b="0" strike="noStrike" spc="-12" dirty="0" err="1">
                <a:solidFill>
                  <a:schemeClr val="bg2"/>
                </a:solidFill>
                <a:latin typeface="Calibri"/>
              </a:rPr>
              <a:t>lawv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 (</a:t>
            </a:r>
            <a:r>
              <a:rPr lang="en-US" sz="3200" b="0" strike="noStrike" spc="-1" dirty="0">
                <a:solidFill>
                  <a:schemeClr val="bg2"/>
                </a:solidFill>
                <a:latin typeface="Calibri"/>
              </a:rPr>
              <a:t>ergonomics</a:t>
            </a:r>
            <a:r>
              <a:rPr lang="en-US" sz="3200" b="0" strike="noStrike" spc="-80" dirty="0">
                <a:solidFill>
                  <a:schemeClr val="bg2"/>
                </a:solidFill>
                <a:latin typeface="Calibri"/>
              </a:rPr>
              <a:t> </a:t>
            </a:r>
            <a:r>
              <a:rPr lang="en-US" sz="3200" b="0" strike="noStrike" spc="-12" dirty="0">
                <a:solidFill>
                  <a:schemeClr val="bg2"/>
                </a:solidFill>
                <a:latin typeface="Calibri"/>
              </a:rPr>
              <a:t>program)</a:t>
            </a:r>
            <a:endParaRPr lang="en-US" sz="32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2" name="object 3"/>
          <p:cNvSpPr/>
          <p:nvPr/>
        </p:nvSpPr>
        <p:spPr>
          <a:xfrm>
            <a:off x="586740" y="1313137"/>
            <a:ext cx="5179080" cy="22081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  <a:tab pos="1231200" algn="l"/>
              </a:tabLst>
            </a:pP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Step</a:t>
            </a:r>
            <a:r>
              <a:rPr lang="en-US" sz="2400" u="sng" spc="-7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lang="en-US" sz="2400" u="sng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1: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	Identify</a:t>
            </a:r>
            <a:r>
              <a:rPr lang="en-US" sz="2400" u="sng" spc="-4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risk</a:t>
            </a:r>
            <a:r>
              <a:rPr lang="en-US" sz="2400" u="sng" spc="-6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factors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lang="en-US" b="0" strike="noStrike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[</a:t>
            </a:r>
            <a:r>
              <a:rPr lang="en-US" b="0" strike="noStrike" spc="-35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Kauj</a:t>
            </a:r>
            <a:r>
              <a:rPr lang="en-US" b="0" strike="noStrike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35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ruam</a:t>
            </a:r>
            <a:r>
              <a:rPr lang="en-US" b="0" strike="noStrike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1: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Kom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paub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txog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tej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yam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ua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rau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muaj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kev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phom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sij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]</a:t>
            </a:r>
            <a:endParaRPr lang="en-US" b="0" strike="noStrike" spc="-1" dirty="0">
              <a:solidFill>
                <a:srgbClr val="000000"/>
              </a:solidFill>
              <a:latin typeface="+mj-lt"/>
            </a:endParaRPr>
          </a:p>
          <a:p>
            <a:pPr marL="239400" indent="-227160"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840" algn="l"/>
                <a:tab pos="1231200" algn="l"/>
              </a:tabLst>
            </a:pP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Step</a:t>
            </a:r>
            <a:r>
              <a:rPr lang="en-US"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lang="en-US"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2: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	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Involve</a:t>
            </a:r>
            <a:r>
              <a:rPr lang="en-US" sz="2400" u="sng" spc="-5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and</a:t>
            </a:r>
            <a:r>
              <a:rPr lang="en-US" sz="2400" u="sng" spc="-7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train</a:t>
            </a:r>
            <a:r>
              <a:rPr lang="en-US" sz="2400" u="sng" spc="-8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management</a:t>
            </a:r>
            <a:r>
              <a:rPr lang="en-US" sz="2400" spc="-10" dirty="0">
                <a:solidFill>
                  <a:srgbClr val="0562C1"/>
                </a:solidFill>
                <a:latin typeface="Calibri"/>
                <a:cs typeface="Calibri"/>
              </a:rPr>
              <a:t> 	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and</a:t>
            </a:r>
            <a:r>
              <a:rPr lang="en-US" sz="2400" u="sng" spc="-5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workers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lang="en-US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  <a:cs typeface="Calibri"/>
              </a:rPr>
              <a:t>[</a:t>
            </a:r>
            <a:r>
              <a:rPr lang="en-US" b="0" strike="noStrike" spc="-35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Kauj</a:t>
            </a:r>
            <a:r>
              <a:rPr lang="en-US" b="0" strike="noStrike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35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ruam</a:t>
            </a:r>
            <a:r>
              <a:rPr lang="en-US" b="0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2: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Muaj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kev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koom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tes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thiab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cob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qhia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rau cov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nai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saib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hauj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lwm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thiab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cov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neeg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ua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hauj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lwm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]</a:t>
            </a:r>
            <a:endParaRPr lang="en-US" sz="2400" b="0" strike="noStrike" spc="-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03" name="object 4"/>
          <p:cNvSpPr/>
          <p:nvPr/>
        </p:nvSpPr>
        <p:spPr>
          <a:xfrm>
            <a:off x="586739" y="3748395"/>
            <a:ext cx="4970681" cy="10283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  <a:tab pos="1231200" algn="l"/>
              </a:tabLst>
            </a:pP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Step</a:t>
            </a:r>
            <a:r>
              <a:rPr lang="en-US" sz="2400" u="sng" spc="-7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lang="en-US" sz="2400" u="sng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3: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	Collect</a:t>
            </a:r>
            <a:r>
              <a:rPr lang="en-US"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health</a:t>
            </a:r>
            <a:r>
              <a:rPr lang="en-US" sz="2400" u="sng" spc="-5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and</a:t>
            </a:r>
            <a:r>
              <a:rPr lang="en-US" sz="2400" u="sng" spc="-4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medical</a:t>
            </a:r>
            <a:r>
              <a:rPr lang="en-US" sz="2400" spc="-10" dirty="0">
                <a:solidFill>
                  <a:srgbClr val="0562C1"/>
                </a:solidFill>
                <a:latin typeface="Calibri"/>
                <a:cs typeface="Calibri"/>
                <a:hlinkClick r:id="rId4"/>
              </a:rPr>
              <a:t> 	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evidence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lang="en-US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  <a:cs typeface="Calibri"/>
              </a:rPr>
              <a:t>[</a:t>
            </a:r>
            <a:r>
              <a:rPr lang="en-US" b="0" strike="noStrike" spc="-35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Kauj</a:t>
            </a:r>
            <a:r>
              <a:rPr lang="en-US" b="0" strike="noStrike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35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ruam</a:t>
            </a:r>
            <a:r>
              <a:rPr lang="en-US" b="0" strike="noStrike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3: 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Kev cov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pov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thawj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txog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kev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mob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thiab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kuaj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mob] </a:t>
            </a:r>
            <a:endParaRPr lang="en-US" sz="2400" b="0" strike="noStrike" spc="-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04" name="object 5"/>
          <p:cNvSpPr/>
          <p:nvPr/>
        </p:nvSpPr>
        <p:spPr>
          <a:xfrm>
            <a:off x="586739" y="4935589"/>
            <a:ext cx="5354221" cy="13053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  <a:tab pos="1231920" algn="l"/>
              </a:tabLst>
            </a:pP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Step</a:t>
            </a:r>
            <a:r>
              <a:rPr lang="en-US"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lang="en-US"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4: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	Implement</a:t>
            </a:r>
            <a:r>
              <a:rPr lang="en-US" sz="2400" u="sng" spc="-9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your</a:t>
            </a:r>
            <a:r>
              <a:rPr lang="en-US" sz="2400" u="sng" spc="-9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ergonomics</a:t>
            </a:r>
            <a:r>
              <a:rPr lang="en-US" sz="2400" spc="-10" dirty="0">
                <a:solidFill>
                  <a:srgbClr val="0562C1"/>
                </a:solidFill>
                <a:latin typeface="Calibri"/>
                <a:cs typeface="Calibri"/>
              </a:rPr>
              <a:t> 	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program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lang="en-US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[</a:t>
            </a:r>
            <a:r>
              <a:rPr lang="en-US" b="0" strike="noStrike" spc="-35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Kauj</a:t>
            </a:r>
            <a:r>
              <a:rPr lang="en-US" b="0" strike="noStrike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</a:t>
            </a:r>
            <a:r>
              <a:rPr lang="en-US" b="0" strike="noStrike" spc="-35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ruam</a:t>
            </a:r>
            <a:r>
              <a:rPr lang="en-US" b="0" strike="noStrike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</a:rPr>
              <a:t> 4: 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Siv cov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tswv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yim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rau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koj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  <a:ea typeface="Microsoft YaHei"/>
              </a:rPr>
              <a:t>qhov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  <a:ea typeface="Microsoft YaHe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  <a:ea typeface="Microsoft YaHei"/>
              </a:rPr>
              <a:t>qhoos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  <a:ea typeface="Microsoft YaHei"/>
              </a:rPr>
              <a:t> kas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qhia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txog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ua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hauj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lwm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kom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haum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thiab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zoo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rau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lawv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]</a:t>
            </a:r>
            <a:endParaRPr lang="en-US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105" name="object 6"/>
          <p:cNvSpPr/>
          <p:nvPr/>
        </p:nvSpPr>
        <p:spPr>
          <a:xfrm>
            <a:off x="6244559" y="1398304"/>
            <a:ext cx="5766927" cy="948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  <a:tab pos="1231920" algn="l"/>
              </a:tabLst>
            </a:pP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Step</a:t>
            </a:r>
            <a:r>
              <a:rPr lang="en-US"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lang="en-US"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5: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	</a:t>
            </a:r>
            <a:r>
              <a:rPr lang="en-US"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Evaluate</a:t>
            </a:r>
            <a:r>
              <a:rPr lang="en-US" sz="2400" u="sng" spc="-7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your</a:t>
            </a:r>
            <a:r>
              <a:rPr lang="en-US" sz="2400" u="sng" spc="-7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ergonomics</a:t>
            </a:r>
            <a:r>
              <a:rPr lang="en-US" sz="2400" spc="-10" dirty="0">
                <a:solidFill>
                  <a:srgbClr val="0562C1"/>
                </a:solidFill>
                <a:latin typeface="Calibri"/>
                <a:cs typeface="Calibri"/>
                <a:hlinkClick r:id="rId6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program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lang="en-US" b="0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[</a:t>
            </a:r>
            <a:r>
              <a:rPr lang="en-US" b="0" strike="noStrike" spc="-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Kauj</a:t>
            </a:r>
            <a:r>
              <a:rPr lang="en-US" b="0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b="0" strike="noStrike" spc="-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ruam</a:t>
            </a:r>
            <a:r>
              <a:rPr lang="en-US" b="0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5: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Luj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xyuas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koj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  <a:ea typeface="Microsoft YaHei"/>
              </a:rPr>
              <a:t>qhov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  <a:ea typeface="Microsoft YaHe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  <a:ea typeface="Microsoft YaHei"/>
              </a:rPr>
              <a:t>qhoos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  <a:ea typeface="Microsoft YaHei"/>
              </a:rPr>
              <a:t> kas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qhia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txog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ua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hauj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lwm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kom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haum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thiab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zoo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rau</a:t>
            </a:r>
            <a:r>
              <a:rPr lang="en-US" b="0" strike="noStrike" spc="-12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070C0"/>
                </a:solidFill>
                <a:latin typeface="Calibri"/>
              </a:rPr>
              <a:t>lawv</a:t>
            </a:r>
            <a:r>
              <a:rPr lang="en-US" spc="-12" dirty="0">
                <a:solidFill>
                  <a:srgbClr val="0070C0"/>
                </a:solidFill>
                <a:latin typeface="Calibri"/>
              </a:rPr>
              <a:t>]</a:t>
            </a:r>
            <a:endParaRPr lang="en-US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object 7"/>
          <p:cNvSpPr/>
          <p:nvPr/>
        </p:nvSpPr>
        <p:spPr>
          <a:xfrm>
            <a:off x="6180439" y="2528524"/>
            <a:ext cx="5688252" cy="16131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39400" indent="-227160"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840" algn="l"/>
                <a:tab pos="1231920" algn="l"/>
              </a:tabLst>
            </a:pP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Step</a:t>
            </a:r>
            <a:r>
              <a:rPr lang="en-US"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 </a:t>
            </a:r>
            <a:r>
              <a:rPr lang="en-US"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6: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	Promote</a:t>
            </a:r>
            <a:r>
              <a:rPr lang="en-US" sz="2400" u="sng" spc="-9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worker</a:t>
            </a:r>
            <a:r>
              <a:rPr lang="en-US" sz="2400" u="sng" spc="-10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recovery</a:t>
            </a:r>
            <a:r>
              <a:rPr lang="en-US" sz="2400" spc="-10" dirty="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through</a:t>
            </a:r>
            <a:r>
              <a:rPr lang="en-US" sz="2400" u="sng" spc="-6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 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health</a:t>
            </a:r>
            <a:r>
              <a:rPr lang="en-US" sz="2400" u="sng" spc="-8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 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care</a:t>
            </a:r>
            <a:r>
              <a:rPr lang="en-US" sz="2400" u="sng" spc="-5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management</a:t>
            </a:r>
            <a:r>
              <a:rPr lang="en-US" sz="2400" u="sng" spc="-8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 </a:t>
            </a:r>
            <a:r>
              <a:rPr lang="en-US"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and</a:t>
            </a:r>
            <a:r>
              <a:rPr lang="en-US" sz="2400" spc="-25" dirty="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lang="en-US"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return-to-work</a:t>
            </a:r>
            <a:r>
              <a:rPr lang="en-US"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lang="en-US" sz="1600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[</a:t>
            </a:r>
            <a:r>
              <a:rPr lang="en-US" sz="1600" spc="-20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Kauj</a:t>
            </a:r>
            <a:r>
              <a:rPr lang="en-US" sz="1600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lang="en-US" sz="1600" spc="-20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ruam</a:t>
            </a:r>
            <a:r>
              <a:rPr lang="en-US" sz="1600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6: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Txhawb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cov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neeg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ua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hauj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lwm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es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raug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mov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kom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khees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los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ntawm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siv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kev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kho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mob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saib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xyuas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thiab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rov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qab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mus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ua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hauj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z="1600" b="0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lwm</a:t>
            </a:r>
            <a:r>
              <a:rPr lang="en-US" sz="1600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]</a:t>
            </a:r>
            <a:r>
              <a:rPr lang="en-US" sz="1600" b="0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object 8"/>
          <p:cNvSpPr/>
          <p:nvPr/>
        </p:nvSpPr>
        <p:spPr>
          <a:xfrm>
            <a:off x="6180439" y="4323028"/>
            <a:ext cx="5206551" cy="19517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  <a:tab pos="1231920" algn="l"/>
              </a:tabLst>
            </a:pP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Step</a:t>
            </a:r>
            <a:r>
              <a:rPr lang="en-US"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 </a:t>
            </a:r>
            <a:r>
              <a:rPr lang="en-US"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7: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	Maintain</a:t>
            </a:r>
            <a:r>
              <a:rPr lang="en-US" sz="2400" u="sng" spc="-1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management</a:t>
            </a:r>
            <a:r>
              <a:rPr lang="en-US" sz="2400" spc="-10" dirty="0">
                <a:solidFill>
                  <a:srgbClr val="0562C1"/>
                </a:solidFill>
                <a:latin typeface="Calibri"/>
                <a:cs typeface="Calibri"/>
              </a:rPr>
              <a:t> 	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commitment</a:t>
            </a:r>
            <a:r>
              <a:rPr lang="en-US" sz="2400" u="sng" spc="-1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 </a:t>
            </a:r>
            <a:r>
              <a:rPr lang="en-US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and</a:t>
            </a:r>
            <a:r>
              <a:rPr lang="en-US" sz="2400" u="sng" spc="-7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 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employee</a:t>
            </a:r>
            <a:r>
              <a:rPr lang="en-US" sz="2400" spc="-10" dirty="0">
                <a:solidFill>
                  <a:srgbClr val="0562C1"/>
                </a:solidFill>
                <a:latin typeface="Calibri"/>
                <a:cs typeface="Calibri"/>
              </a:rPr>
              <a:t> 	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involvement</a:t>
            </a:r>
            <a:r>
              <a:rPr lang="en-US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 </a:t>
            </a:r>
            <a:r>
              <a:rPr lang="en-US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[</a:t>
            </a:r>
            <a:r>
              <a:rPr lang="en-US" spc="-10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Kauj</a:t>
            </a:r>
            <a:r>
              <a:rPr lang="en-US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lang="en-US" spc="-10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ruam</a:t>
            </a:r>
            <a:r>
              <a:rPr lang="en-US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7:</a:t>
            </a:r>
            <a:r>
              <a:rPr lang="en-US" sz="2400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Kom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muaj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kev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cog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lus</a:t>
            </a:r>
            <a:r>
              <a:rPr lang="en-US" b="0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b="0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tia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s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yuav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tsum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tau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ceev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kev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txhim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kho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los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ntawm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cov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nai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saib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hauj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lwm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thiab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kom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cov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neeg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ua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hauj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lwm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muaj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feem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xyuam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 </a:t>
            </a:r>
            <a:r>
              <a:rPr lang="en-US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nrog</a:t>
            </a:r>
            <a:r>
              <a:rPr lang="en-US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</a:rPr>
              <a:t>]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object 9"/>
          <p:cNvSpPr/>
          <p:nvPr/>
        </p:nvSpPr>
        <p:spPr>
          <a:xfrm>
            <a:off x="5757480" y="6425640"/>
            <a:ext cx="675720" cy="19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object 10"/>
          <p:cNvSpPr/>
          <p:nvPr/>
        </p:nvSpPr>
        <p:spPr>
          <a:xfrm>
            <a:off x="11094480" y="6425640"/>
            <a:ext cx="180000" cy="19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200" b="0" strike="noStrike" spc="-26">
                <a:solidFill>
                  <a:srgbClr val="000000"/>
                </a:solidFill>
                <a:latin typeface="Calibri"/>
              </a:rPr>
              <a:t>16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0" y="-151304"/>
            <a:ext cx="12192120" cy="1599120"/>
          </a:xfrm>
          <a:prstGeom prst="rect">
            <a:avLst/>
          </a:prstGeom>
          <a:noFill/>
          <a:ln w="0">
            <a:noFill/>
          </a:ln>
        </p:spPr>
        <p:txBody>
          <a:bodyPr lIns="0" tIns="454680" rIns="0" bIns="0" anchor="t">
            <a:noAutofit/>
          </a:bodyPr>
          <a:lstStyle/>
          <a:p>
            <a:pPr marL="1188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" dirty="0">
                <a:latin typeface="Calibri"/>
              </a:rPr>
              <a:t>[</a:t>
            </a:r>
            <a:r>
              <a:rPr lang="en-US" sz="3600" b="0" strike="noStrike" spc="-12" dirty="0" err="1">
                <a:latin typeface="Calibri"/>
              </a:rPr>
              <a:t>Lub</a:t>
            </a:r>
            <a:r>
              <a:rPr lang="en-US" sz="3600" b="0" strike="noStrike" spc="-12" dirty="0">
                <a:latin typeface="Calibri"/>
              </a:rPr>
              <a:t> chaw </a:t>
            </a:r>
            <a:r>
              <a:rPr lang="en-US" sz="3600" b="0" strike="noStrike" spc="-12" dirty="0" err="1">
                <a:latin typeface="Calibri"/>
              </a:rPr>
              <a:t>ua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hauj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lwm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nov</a:t>
            </a:r>
            <a:r>
              <a:rPr lang="en-US" sz="3600" b="0" strike="noStrike" spc="-12" dirty="0">
                <a:latin typeface="Calibri"/>
              </a:rPr>
              <a:t>]</a:t>
            </a:r>
            <a:r>
              <a:rPr lang="en-US" sz="3600" b="0" strike="noStrike" spc="-114" dirty="0">
                <a:latin typeface="Calibri"/>
              </a:rPr>
              <a:t> </a:t>
            </a:r>
            <a:r>
              <a:rPr lang="en-US" sz="3600" b="0" strike="noStrike" spc="-114" dirty="0" err="1">
                <a:latin typeface="Calibri"/>
              </a:rPr>
              <a:t>qhov</a:t>
            </a:r>
            <a:r>
              <a:rPr lang="en-US" sz="3600" b="0" strike="noStrike" spc="-114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qhoos</a:t>
            </a:r>
            <a:r>
              <a:rPr lang="en-US" sz="3600" b="0" strike="noStrike" spc="-12" dirty="0">
                <a:latin typeface="Calibri"/>
              </a:rPr>
              <a:t> kas </a:t>
            </a:r>
            <a:r>
              <a:rPr lang="en-US" sz="3600" b="0" strike="noStrike" spc="-12" dirty="0" err="1">
                <a:latin typeface="Calibri"/>
              </a:rPr>
              <a:t>qhia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txog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qhov</a:t>
            </a:r>
            <a:r>
              <a:rPr lang="en-US" sz="3600" b="0" strike="noStrike" spc="-12" dirty="0">
                <a:latin typeface="Calibri"/>
              </a:rPr>
              <a:t> chaw </a:t>
            </a:r>
            <a:r>
              <a:rPr lang="en-US" sz="3600" b="0" strike="noStrike" spc="-12" dirty="0" err="1">
                <a:latin typeface="Calibri"/>
              </a:rPr>
              <a:t>ua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hauj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lwm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kom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haum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 err="1">
                <a:latin typeface="Calibri"/>
              </a:rPr>
              <a:t>thiab</a:t>
            </a:r>
            <a:r>
              <a:rPr lang="en-US" sz="3600" b="0" strike="noStrike" spc="-12" dirty="0">
                <a:latin typeface="Calibri"/>
              </a:rPr>
              <a:t> zoo rau </a:t>
            </a:r>
            <a:r>
              <a:rPr lang="en-US" sz="3600" b="0" strike="noStrike" spc="-12" dirty="0" err="1">
                <a:latin typeface="Calibri"/>
              </a:rPr>
              <a:t>lawv</a:t>
            </a:r>
            <a:r>
              <a:rPr lang="en-US" sz="3600" b="0" strike="noStrike" spc="-12" dirty="0">
                <a:latin typeface="Calibri"/>
              </a:rPr>
              <a:t> </a:t>
            </a:r>
            <a:r>
              <a:rPr lang="en-US" sz="3600" b="0" strike="noStrike" spc="-12" dirty="0">
                <a:solidFill>
                  <a:schemeClr val="bg1"/>
                </a:solidFill>
                <a:latin typeface="Calibri"/>
              </a:rPr>
              <a:t>ergonomic program) </a:t>
            </a:r>
            <a:endParaRPr lang="en-US" sz="3600" b="0" strike="noStrike" spc="-1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11" name="object 3"/>
          <p:cNvSpPr/>
          <p:nvPr/>
        </p:nvSpPr>
        <p:spPr>
          <a:xfrm>
            <a:off x="804952" y="1371600"/>
            <a:ext cx="10839651" cy="52654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63360" defTabSz="914400">
              <a:lnSpc>
                <a:spcPct val="100000"/>
              </a:lnSpc>
              <a:spcBef>
                <a:spcPts val="99"/>
              </a:spcBef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[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lus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qhia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meej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txog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qhoos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kas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twg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qab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no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tias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pab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tau li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cas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.]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indent="-456480" defTabSz="914400">
              <a:lnSpc>
                <a:spcPct val="100000"/>
              </a:lnSpc>
              <a:spcBef>
                <a:spcPts val="2395"/>
              </a:spcBef>
              <a:buClr>
                <a:srgbClr val="000000"/>
              </a:buClr>
              <a:buFont typeface="OpenSymbol"/>
              <a:buAutoNum type="arabicPeriod"/>
              <a:tabLst>
                <a:tab pos="46944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ntsuam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xyuas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mob rau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pob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qij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txha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leeg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(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musculoskeletal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disorders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) 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hauv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chaw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indent="-457200" defTabSz="914400">
              <a:lnSpc>
                <a:spcPct val="100000"/>
              </a:lnSpc>
              <a:spcBef>
                <a:spcPts val="2004"/>
              </a:spcBef>
              <a:buClr>
                <a:srgbClr val="000000"/>
              </a:buClr>
              <a:buFont typeface="OpenSymbol"/>
              <a:buAutoNum type="arabicPeriod" startAt="2"/>
              <a:tabLst>
                <a:tab pos="46944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ntu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zus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ergonomic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txiaj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ntsim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nrog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tseem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ceeb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ntxwv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mob rau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pob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qij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txha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leeg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(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musculoskeletal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disorders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)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thaum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tseem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ntxov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indent="-457200" defTabSz="9144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OpenSymbol"/>
              <a:buAutoNum type="arabicPeriod" startAt="2"/>
              <a:tabLst>
                <a:tab pos="46944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txheej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tseeb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tias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ntxwv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mob rau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pob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qij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txha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leeg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(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musculoskeletal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disorders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)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thaum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tseem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ntxov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tiv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thaiv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ntxwv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ntxiv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,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ntawd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heev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tshaj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tuaj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them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nyiaj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rau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hawm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mob. 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229640" y="0"/>
            <a:ext cx="11462425" cy="1599120"/>
          </a:xfrm>
          <a:prstGeom prst="rect">
            <a:avLst/>
          </a:prstGeom>
          <a:noFill/>
          <a:ln w="0">
            <a:noFill/>
          </a:ln>
        </p:spPr>
        <p:txBody>
          <a:bodyPr lIns="0" tIns="454680" rIns="0" bIns="0" anchor="t">
            <a:noAutofit/>
          </a:bodyPr>
          <a:lstStyle/>
          <a:p>
            <a:pPr marL="1188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latin typeface="Calibri"/>
                <a:ea typeface="Microsoft YaHei"/>
              </a:rPr>
              <a:t>[</a:t>
            </a:r>
            <a:r>
              <a:rPr lang="en-US" sz="2800" b="0" strike="noStrike" spc="-12" dirty="0">
                <a:latin typeface="Calibri"/>
                <a:ea typeface="Microsoft YaHei"/>
              </a:rPr>
              <a:t>chaw </a:t>
            </a:r>
            <a:r>
              <a:rPr lang="en-US" sz="2800" b="0" strike="noStrike" spc="-12" dirty="0" err="1">
                <a:latin typeface="Calibri"/>
                <a:ea typeface="Microsoft YaHei"/>
              </a:rPr>
              <a:t>ua</a:t>
            </a:r>
            <a:r>
              <a:rPr lang="en-US" sz="2800" b="0" strike="noStrike" spc="-12" dirty="0">
                <a:latin typeface="Calibri"/>
                <a:ea typeface="Microsoft YaHei"/>
              </a:rPr>
              <a:t> </a:t>
            </a:r>
            <a:r>
              <a:rPr lang="en-US" sz="2800" b="0" strike="noStrike" spc="-12" dirty="0" err="1">
                <a:latin typeface="Calibri"/>
                <a:ea typeface="Microsoft YaHei"/>
              </a:rPr>
              <a:t>hauj</a:t>
            </a:r>
            <a:r>
              <a:rPr lang="en-US" sz="2800" b="0" strike="noStrike" spc="-12" dirty="0">
                <a:latin typeface="Calibri"/>
                <a:ea typeface="Microsoft YaHei"/>
              </a:rPr>
              <a:t> </a:t>
            </a:r>
            <a:r>
              <a:rPr lang="en-US" sz="2800" b="0" strike="noStrike" spc="-12" dirty="0" err="1">
                <a:latin typeface="Calibri"/>
                <a:ea typeface="Microsoft YaHei"/>
              </a:rPr>
              <a:t>lwm</a:t>
            </a:r>
            <a:r>
              <a:rPr lang="en-US" sz="2800" b="0" strike="noStrike" spc="-12" dirty="0">
                <a:latin typeface="Calibri"/>
                <a:ea typeface="Microsoft YaHei"/>
              </a:rPr>
              <a:t> </a:t>
            </a:r>
            <a:r>
              <a:rPr lang="en-US" sz="2800" b="0" strike="noStrike" spc="-12" dirty="0" err="1">
                <a:latin typeface="Calibri"/>
                <a:ea typeface="Microsoft YaHei"/>
              </a:rPr>
              <a:t>nov</a:t>
            </a:r>
            <a:r>
              <a:rPr lang="en-US" sz="2800" b="0" strike="noStrike" spc="-12" dirty="0">
                <a:latin typeface="Calibri"/>
                <a:ea typeface="Microsoft YaHei"/>
              </a:rPr>
              <a:t>]</a:t>
            </a:r>
            <a:r>
              <a:rPr lang="en-US" sz="2800" b="0" strike="noStrike" spc="-131" dirty="0">
                <a:latin typeface="Calibri"/>
                <a:ea typeface="Microsoft YaHei"/>
              </a:rPr>
              <a:t> </a:t>
            </a:r>
            <a:r>
              <a:rPr lang="en-US" sz="2800" b="0" strike="noStrike" spc="-114" dirty="0" err="1">
                <a:latin typeface="Calibri"/>
              </a:rPr>
              <a:t>qhov</a:t>
            </a:r>
            <a:r>
              <a:rPr lang="en-US" sz="2800" b="0" strike="noStrike" spc="-114" dirty="0">
                <a:latin typeface="Calibri"/>
              </a:rPr>
              <a:t> </a:t>
            </a:r>
            <a:r>
              <a:rPr lang="en-US" sz="2800" b="0" strike="noStrike" spc="-12" dirty="0" err="1">
                <a:latin typeface="Calibri"/>
              </a:rPr>
              <a:t>qhoos</a:t>
            </a:r>
            <a:r>
              <a:rPr lang="en-US" sz="2800" b="0" strike="noStrike" spc="-12" dirty="0">
                <a:latin typeface="Calibri"/>
              </a:rPr>
              <a:t> kas </a:t>
            </a:r>
            <a:r>
              <a:rPr lang="en-US" sz="2800" b="0" strike="noStrike" spc="-12" dirty="0" err="1">
                <a:latin typeface="Calibri"/>
              </a:rPr>
              <a:t>qhia</a:t>
            </a:r>
            <a:r>
              <a:rPr lang="en-US" sz="2800" b="0" strike="noStrike" spc="-12" dirty="0">
                <a:latin typeface="Calibri"/>
              </a:rPr>
              <a:t> </a:t>
            </a:r>
            <a:r>
              <a:rPr lang="en-US" sz="2800" b="0" strike="noStrike" spc="-12" dirty="0" err="1">
                <a:latin typeface="Calibri"/>
              </a:rPr>
              <a:t>txog</a:t>
            </a:r>
            <a:r>
              <a:rPr lang="en-US" sz="2800" b="0" strike="noStrike" spc="-12" dirty="0">
                <a:latin typeface="Calibri"/>
              </a:rPr>
              <a:t> </a:t>
            </a:r>
            <a:r>
              <a:rPr lang="en-US" sz="2800" b="0" strike="noStrike" spc="-12" dirty="0" err="1">
                <a:latin typeface="Calibri"/>
              </a:rPr>
              <a:t>qhov</a:t>
            </a:r>
            <a:r>
              <a:rPr lang="en-US" sz="2800" b="0" strike="noStrike" spc="-12" dirty="0">
                <a:latin typeface="Calibri"/>
              </a:rPr>
              <a:t> chaw </a:t>
            </a:r>
            <a:r>
              <a:rPr lang="en-US" sz="2800" b="0" strike="noStrike" spc="-12" dirty="0" err="1">
                <a:latin typeface="Calibri"/>
              </a:rPr>
              <a:t>ua</a:t>
            </a:r>
            <a:r>
              <a:rPr lang="en-US" sz="2800" b="0" strike="noStrike" spc="-12" dirty="0">
                <a:latin typeface="Calibri"/>
              </a:rPr>
              <a:t> </a:t>
            </a:r>
            <a:r>
              <a:rPr lang="en-US" sz="2800" b="0" strike="noStrike" spc="-12" dirty="0" err="1">
                <a:latin typeface="Calibri"/>
              </a:rPr>
              <a:t>hauj</a:t>
            </a:r>
            <a:r>
              <a:rPr lang="en-US" sz="2800" b="0" strike="noStrike" spc="-12" dirty="0">
                <a:latin typeface="Calibri"/>
              </a:rPr>
              <a:t> </a:t>
            </a:r>
            <a:r>
              <a:rPr lang="en-US" sz="2800" b="0" strike="noStrike" spc="-12" dirty="0" err="1">
                <a:latin typeface="Calibri"/>
              </a:rPr>
              <a:t>lwm</a:t>
            </a:r>
            <a:r>
              <a:rPr lang="en-US" sz="2800" b="0" strike="noStrike" spc="-12" dirty="0">
                <a:latin typeface="Calibri"/>
              </a:rPr>
              <a:t> </a:t>
            </a:r>
            <a:r>
              <a:rPr lang="en-US" sz="2800" b="0" strike="noStrike" spc="-12" dirty="0" err="1">
                <a:latin typeface="Calibri"/>
              </a:rPr>
              <a:t>kom</a:t>
            </a:r>
            <a:r>
              <a:rPr lang="en-US" sz="2800" b="0" strike="noStrike" spc="-12" dirty="0">
                <a:latin typeface="Calibri"/>
              </a:rPr>
              <a:t> </a:t>
            </a:r>
            <a:r>
              <a:rPr lang="en-US" sz="2800" b="0" strike="noStrike" spc="-12" dirty="0" err="1">
                <a:latin typeface="Calibri"/>
              </a:rPr>
              <a:t>haum</a:t>
            </a:r>
            <a:r>
              <a:rPr lang="en-US" sz="2800" b="0" strike="noStrike" spc="-12" dirty="0">
                <a:latin typeface="Calibri"/>
              </a:rPr>
              <a:t> </a:t>
            </a:r>
            <a:r>
              <a:rPr lang="en-US" sz="2800" b="0" strike="noStrike" spc="-12" dirty="0" err="1">
                <a:latin typeface="Calibri"/>
              </a:rPr>
              <a:t>thiab</a:t>
            </a:r>
            <a:r>
              <a:rPr lang="en-US" sz="2800" b="0" strike="noStrike" spc="-12" dirty="0">
                <a:latin typeface="Calibri"/>
              </a:rPr>
              <a:t> zoo rau </a:t>
            </a:r>
            <a:r>
              <a:rPr lang="en-US" sz="2800" b="0" strike="noStrike" spc="-12" dirty="0" err="1">
                <a:latin typeface="Calibri"/>
              </a:rPr>
              <a:t>lawv</a:t>
            </a:r>
            <a:r>
              <a:rPr lang="en-US" sz="2800" b="0" strike="noStrike" spc="-12" dirty="0">
                <a:latin typeface="Calibri"/>
              </a:rPr>
              <a:t> (ergonomic program)</a:t>
            </a:r>
            <a:r>
              <a:rPr lang="en-US" sz="2800" b="0" strike="noStrike" spc="-12" dirty="0">
                <a:latin typeface="Calibri"/>
                <a:ea typeface="Microsoft YaHei"/>
              </a:rPr>
              <a:t>,</a:t>
            </a:r>
            <a:r>
              <a:rPr lang="en-US" sz="2800" b="0" strike="noStrike" spc="-140" dirty="0">
                <a:latin typeface="Calibri"/>
                <a:ea typeface="Microsoft YaHei"/>
              </a:rPr>
              <a:t> </a:t>
            </a:r>
            <a:r>
              <a:rPr lang="en-US" sz="2800" b="0" strike="noStrike" spc="-12" dirty="0" err="1">
                <a:latin typeface="Calibri"/>
                <a:ea typeface="Microsoft YaHei"/>
              </a:rPr>
              <a:t>mus</a:t>
            </a:r>
            <a:r>
              <a:rPr lang="en-US" sz="2800" b="0" strike="noStrike" spc="-12" dirty="0">
                <a:latin typeface="Calibri"/>
                <a:ea typeface="Microsoft YaHei"/>
              </a:rPr>
              <a:t> </a:t>
            </a:r>
            <a:r>
              <a:rPr lang="en-US" sz="2800" b="0" strike="noStrike" spc="-12" dirty="0" err="1">
                <a:latin typeface="Calibri"/>
                <a:ea typeface="Microsoft YaHei"/>
              </a:rPr>
              <a:t>ntxiv</a:t>
            </a:r>
            <a:endParaRPr lang="en-US" sz="2800" b="0" strike="noStrike" spc="-1" dirty="0">
              <a:latin typeface="Calibri"/>
            </a:endParaRPr>
          </a:p>
        </p:txBody>
      </p:sp>
      <p:sp>
        <p:nvSpPr>
          <p:cNvPr id="113" name="object 3"/>
          <p:cNvSpPr/>
          <p:nvPr/>
        </p:nvSpPr>
        <p:spPr>
          <a:xfrm>
            <a:off x="327804" y="1440000"/>
            <a:ext cx="11266098" cy="462680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2200" b="0" strike="noStrike" spc="-1" dirty="0">
                <a:solidFill>
                  <a:srgbClr val="000000"/>
                </a:solidFill>
                <a:latin typeface="+mj-lt"/>
                <a:ea typeface="Microsoft YaHei"/>
              </a:rPr>
              <a:t>[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Cov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lus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qhia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meej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txog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qhov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qhoos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kas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ntawm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ib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lub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chaw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twg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hauv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qab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no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tias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pab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tau li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cas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.]</a:t>
            </a:r>
          </a:p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endParaRPr lang="en-US" sz="2200" b="0" strike="noStrike" spc="-1" dirty="0">
              <a:solidFill>
                <a:srgbClr val="000000"/>
              </a:solidFill>
              <a:latin typeface="+mj-lt"/>
            </a:endParaRPr>
          </a:p>
          <a:p>
            <a:pPr marL="548640" indent="-457200" defTabSz="91440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OpenSymbol"/>
              <a:buAutoNum type="arabicPeriod" startAt="4"/>
              <a:tabLst>
                <a:tab pos="469800" algn="l"/>
              </a:tabLst>
            </a:pPr>
            <a:r>
              <a:rPr lang="en-US" sz="2200" spc="-12" dirty="0" err="1">
                <a:latin typeface="+mj-lt"/>
                <a:ea typeface="Microsoft YaHei"/>
              </a:rPr>
              <a:t>I</a:t>
            </a:r>
            <a:r>
              <a:rPr lang="en-US" sz="2200" b="0" strike="noStrike" spc="-12" dirty="0" err="1">
                <a:latin typeface="+mj-lt"/>
                <a:ea typeface="Microsoft YaHei"/>
              </a:rPr>
              <a:t>b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qho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txheej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txheem</a:t>
            </a:r>
            <a:r>
              <a:rPr lang="en-US" sz="2200" b="0" strike="noStrike" spc="-12" dirty="0">
                <a:latin typeface="+mj-lt"/>
                <a:ea typeface="Microsoft YaHei"/>
              </a:rPr>
              <a:t> rau cov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neeg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ua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hauj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lwm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kom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lawv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muab</a:t>
            </a:r>
            <a:r>
              <a:rPr lang="en-US" sz="2200" b="0" strike="noStrike" spc="-12" dirty="0">
                <a:latin typeface="+mj-lt"/>
                <a:ea typeface="Microsoft YaHei"/>
              </a:rPr>
              <a:t> tau cov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hauv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kev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daws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teeb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meem</a:t>
            </a:r>
            <a:r>
              <a:rPr lang="en-US" sz="2200" b="0" strike="noStrike" spc="-12" dirty="0">
                <a:latin typeface="+mj-lt"/>
                <a:ea typeface="Microsoft YaHei"/>
              </a:rPr>
              <a:t> es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tej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zaum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kuj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siv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kom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txo</a:t>
            </a:r>
            <a:r>
              <a:rPr lang="en-US" sz="2200" b="0" strike="noStrike" spc="-12" dirty="0">
                <a:latin typeface="+mj-lt"/>
                <a:ea typeface="Microsoft YaHei"/>
              </a:rPr>
              <a:t> tau,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tswj</a:t>
            </a:r>
            <a:r>
              <a:rPr lang="en-US" sz="2200" b="0" strike="noStrike" spc="-12" dirty="0">
                <a:latin typeface="+mj-lt"/>
                <a:ea typeface="Microsoft YaHei"/>
              </a:rPr>
              <a:t> tau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los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yog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tshem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tawm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latin typeface="+mj-lt"/>
                <a:ea typeface="Microsoft YaHei"/>
              </a:rPr>
              <a:t>qhov</a:t>
            </a:r>
            <a:r>
              <a:rPr lang="en-US" sz="2200" b="0" strike="noStrike" spc="-12" dirty="0">
                <a:latin typeface="+mj-lt"/>
                <a:ea typeface="Microsoft YaHei"/>
              </a:rPr>
              <a:t> </a:t>
            </a:r>
            <a:r>
              <a:rPr lang="en-US" sz="2200" b="0" strike="noStrike" spc="-80" dirty="0" err="1">
                <a:latin typeface="+mj-lt"/>
                <a:ea typeface="Microsoft YaHei"/>
              </a:rPr>
              <a:t>muaj</a:t>
            </a:r>
            <a:r>
              <a:rPr lang="en-US" sz="2200" b="0" strike="noStrike" spc="-80" dirty="0">
                <a:latin typeface="+mj-lt"/>
                <a:ea typeface="Microsoft YaHei"/>
              </a:rPr>
              <a:t> </a:t>
            </a:r>
            <a:r>
              <a:rPr lang="en-US" sz="2200" b="0" strike="noStrike" spc="-80" dirty="0" err="1">
                <a:latin typeface="+mj-lt"/>
                <a:ea typeface="Microsoft YaHei"/>
              </a:rPr>
              <a:t>kev</a:t>
            </a:r>
            <a:r>
              <a:rPr lang="en-US" sz="2200" b="0" strike="noStrike" spc="-80" dirty="0">
                <a:latin typeface="+mj-lt"/>
                <a:ea typeface="Microsoft YaHei"/>
              </a:rPr>
              <a:t> mob rau cov </a:t>
            </a:r>
            <a:r>
              <a:rPr lang="en-US" sz="2200" b="0" strike="noStrike" spc="-80" dirty="0" err="1">
                <a:latin typeface="+mj-lt"/>
                <a:ea typeface="Microsoft YaHei"/>
              </a:rPr>
              <a:t>pob</a:t>
            </a:r>
            <a:r>
              <a:rPr lang="en-US" sz="2200" b="0" strike="noStrike" spc="-80" dirty="0">
                <a:latin typeface="+mj-lt"/>
                <a:ea typeface="Microsoft YaHei"/>
              </a:rPr>
              <a:t> </a:t>
            </a:r>
            <a:r>
              <a:rPr lang="en-US" sz="2200" b="0" strike="noStrike" spc="-80" dirty="0" err="1">
                <a:latin typeface="+mj-lt"/>
                <a:ea typeface="Microsoft YaHei"/>
              </a:rPr>
              <a:t>qij</a:t>
            </a:r>
            <a:r>
              <a:rPr lang="en-US" sz="2200" b="0" strike="noStrike" spc="-80" dirty="0">
                <a:latin typeface="+mj-lt"/>
                <a:ea typeface="Microsoft YaHei"/>
              </a:rPr>
              <a:t> </a:t>
            </a:r>
            <a:r>
              <a:rPr lang="en-US" sz="2200" b="0" strike="noStrike" spc="-80" dirty="0" err="1">
                <a:latin typeface="+mj-lt"/>
                <a:ea typeface="Microsoft YaHei"/>
              </a:rPr>
              <a:t>txha</a:t>
            </a:r>
            <a:r>
              <a:rPr lang="en-US" sz="2200" b="0" strike="noStrike" spc="-80" dirty="0">
                <a:latin typeface="+mj-lt"/>
                <a:ea typeface="Microsoft YaHei"/>
              </a:rPr>
              <a:t> </a:t>
            </a:r>
            <a:r>
              <a:rPr lang="en-US" sz="2200" b="0" strike="noStrike" spc="-80" dirty="0" err="1">
                <a:latin typeface="+mj-lt"/>
                <a:ea typeface="Microsoft YaHei"/>
              </a:rPr>
              <a:t>thiab</a:t>
            </a:r>
            <a:r>
              <a:rPr lang="en-US" sz="2200" b="0" strike="noStrike" spc="-80" dirty="0">
                <a:latin typeface="+mj-lt"/>
                <a:ea typeface="Microsoft YaHei"/>
              </a:rPr>
              <a:t> cov </a:t>
            </a:r>
            <a:r>
              <a:rPr lang="en-US" sz="2200" b="0" strike="noStrike" spc="-80" dirty="0" err="1">
                <a:latin typeface="+mj-lt"/>
                <a:ea typeface="Microsoft YaHei"/>
              </a:rPr>
              <a:t>leeg</a:t>
            </a:r>
            <a:r>
              <a:rPr lang="en-US" sz="2200" b="0" strike="noStrike" spc="-80" dirty="0">
                <a:latin typeface="+mj-lt"/>
                <a:ea typeface="Microsoft YaHei"/>
              </a:rPr>
              <a:t> (</a:t>
            </a:r>
            <a:r>
              <a:rPr lang="en-US" sz="2200" b="0" strike="noStrike" spc="-12" dirty="0">
                <a:latin typeface="+mj-lt"/>
                <a:ea typeface="Microsoft YaHei"/>
              </a:rPr>
              <a:t>musculoskeletal</a:t>
            </a:r>
            <a:r>
              <a:rPr lang="en-US" sz="2200" b="0" strike="noStrike" spc="-92" dirty="0">
                <a:latin typeface="+mj-lt"/>
                <a:ea typeface="Microsoft YaHei"/>
              </a:rPr>
              <a:t> </a:t>
            </a:r>
            <a:r>
              <a:rPr lang="en-US" sz="2200" b="0" strike="noStrike" spc="-12" dirty="0">
                <a:latin typeface="+mj-lt"/>
                <a:ea typeface="Microsoft YaHei"/>
              </a:rPr>
              <a:t>disorders</a:t>
            </a:r>
            <a:r>
              <a:rPr lang="en-US" sz="2200" b="0" strike="noStrike" spc="-80" dirty="0">
                <a:latin typeface="+mj-lt"/>
                <a:ea typeface="Microsoft YaHei"/>
              </a:rPr>
              <a:t>) </a:t>
            </a:r>
            <a:r>
              <a:rPr lang="en-US" sz="2200" b="0" strike="noStrike" spc="-80" dirty="0" err="1">
                <a:latin typeface="+mj-lt"/>
                <a:ea typeface="Microsoft YaHei"/>
              </a:rPr>
              <a:t>pem</a:t>
            </a:r>
            <a:r>
              <a:rPr lang="en-US" sz="2200" b="0" strike="noStrike" spc="-80" dirty="0">
                <a:latin typeface="+mj-lt"/>
                <a:ea typeface="Microsoft YaHei"/>
              </a:rPr>
              <a:t> </a:t>
            </a:r>
            <a:r>
              <a:rPr lang="en-US" sz="2200" b="0" strike="noStrike" spc="-80" dirty="0" err="1">
                <a:latin typeface="+mj-lt"/>
                <a:ea typeface="Microsoft YaHei"/>
              </a:rPr>
              <a:t>hauj</a:t>
            </a:r>
            <a:r>
              <a:rPr lang="en-US" sz="2200" b="0" strike="noStrike" spc="-80" dirty="0">
                <a:latin typeface="+mj-lt"/>
                <a:ea typeface="Microsoft YaHei"/>
              </a:rPr>
              <a:t> </a:t>
            </a:r>
            <a:r>
              <a:rPr lang="en-US" sz="2200" b="0" strike="noStrike" spc="-80" dirty="0" err="1">
                <a:latin typeface="+mj-lt"/>
                <a:ea typeface="Microsoft YaHei"/>
              </a:rPr>
              <a:t>lwm</a:t>
            </a:r>
            <a:endParaRPr lang="en-US" sz="2200" spc="-80" dirty="0">
              <a:latin typeface="+mj-lt"/>
              <a:ea typeface="Microsoft YaHei"/>
            </a:endParaRPr>
          </a:p>
          <a:p>
            <a:pPr marL="548640" indent="-457200" defTabSz="91440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OpenSymbol"/>
              <a:buAutoNum type="arabicPeriod" startAt="4"/>
              <a:tabLst>
                <a:tab pos="469800" algn="l"/>
              </a:tabLst>
            </a:pPr>
            <a:r>
              <a:rPr lang="en-US" sz="2200" spc="-26" dirty="0">
                <a:latin typeface="+mj-lt"/>
              </a:rPr>
              <a:t>C</a:t>
            </a:r>
            <a:r>
              <a:rPr lang="en-US" sz="2200" b="0" strike="noStrike" spc="-26" dirty="0">
                <a:latin typeface="+mj-lt"/>
              </a:rPr>
              <a:t>ov </a:t>
            </a:r>
            <a:r>
              <a:rPr lang="en-US" sz="2200" b="0" strike="noStrike" spc="-26" dirty="0" err="1">
                <a:latin typeface="+mj-lt"/>
              </a:rPr>
              <a:t>txheej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txheem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kom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paub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tseeb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tias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qhov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txhim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kho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hauv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tej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plag</a:t>
            </a:r>
            <a:r>
              <a:rPr lang="en-US" sz="2200" b="0" strike="noStrike" spc="-26" dirty="0">
                <a:latin typeface="+mj-lt"/>
              </a:rPr>
              <a:t> </a:t>
            </a:r>
            <a:r>
              <a:rPr lang="en-US" sz="2200" b="0" strike="noStrike" spc="-26" dirty="0" err="1">
                <a:latin typeface="+mj-lt"/>
              </a:rPr>
              <a:t>tsev</a:t>
            </a:r>
            <a:r>
              <a:rPr lang="en-US" sz="2200" spc="-26" dirty="0">
                <a:latin typeface="+mj-lt"/>
              </a:rPr>
              <a:t>, cov chaw </a:t>
            </a:r>
            <a:r>
              <a:rPr lang="en-US" sz="2200" spc="-26" dirty="0" err="1">
                <a:latin typeface="+mj-lt"/>
              </a:rPr>
              <a:t>ua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hauj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lwm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thiab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kho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tej</a:t>
            </a:r>
            <a:r>
              <a:rPr lang="en-US" sz="2200" spc="-26" dirty="0">
                <a:latin typeface="+mj-lt"/>
              </a:rPr>
              <a:t> yam </a:t>
            </a:r>
            <a:r>
              <a:rPr lang="en-US" sz="2200" spc="-26" dirty="0" err="1">
                <a:latin typeface="+mj-lt"/>
              </a:rPr>
              <a:t>loj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hauv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lub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tsev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ua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hauj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lwm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yuav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tsum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kom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ua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raws</a:t>
            </a:r>
            <a:r>
              <a:rPr lang="en-US" sz="2200" spc="-26" dirty="0">
                <a:latin typeface="+mj-lt"/>
              </a:rPr>
              <a:t> li cov </a:t>
            </a:r>
            <a:r>
              <a:rPr lang="en-US" sz="2200" spc="-26" dirty="0" err="1">
                <a:latin typeface="+mj-lt"/>
              </a:rPr>
              <a:t>hom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phiaj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ntawm</a:t>
            </a:r>
            <a:r>
              <a:rPr lang="en-US" sz="2200" spc="-26" dirty="0">
                <a:latin typeface="+mj-lt"/>
              </a:rPr>
              <a:t> </a:t>
            </a:r>
            <a:r>
              <a:rPr lang="en-US" sz="2200" spc="-26" dirty="0" err="1">
                <a:latin typeface="+mj-lt"/>
              </a:rPr>
              <a:t>lub</a:t>
            </a:r>
            <a:r>
              <a:rPr lang="en-US" sz="2200" spc="-26" dirty="0">
                <a:latin typeface="+mj-lt"/>
              </a:rPr>
              <a:t> chaw; </a:t>
            </a:r>
            <a:r>
              <a:rPr lang="en-US" sz="2200" spc="-26" dirty="0" err="1">
                <a:latin typeface="+mj-lt"/>
              </a:rPr>
              <a:t>thiab</a:t>
            </a:r>
            <a:endParaRPr lang="en-US" sz="2200" b="0" strike="noStrike" spc="-1" dirty="0">
              <a:latin typeface="+mj-lt"/>
            </a:endParaRPr>
          </a:p>
          <a:p>
            <a:pPr marL="548640" indent="-457200" defTabSz="9144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OpenSymbol"/>
              <a:buAutoNum type="arabicPeriod" startAt="6"/>
              <a:tabLst>
                <a:tab pos="548640" algn="l"/>
              </a:tabLst>
            </a:pPr>
            <a:r>
              <a:rPr lang="en-US" sz="2200" spc="-12" dirty="0" err="1">
                <a:latin typeface="+mj-lt"/>
              </a:rPr>
              <a:t>N</a:t>
            </a:r>
            <a:r>
              <a:rPr lang="en-US" sz="2200" b="0" strike="noStrike" spc="-12" dirty="0" err="1">
                <a:latin typeface="+mj-lt"/>
              </a:rPr>
              <a:t>tsuam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xyuas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ib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xyoos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ib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zaug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txog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qhov</a:t>
            </a:r>
            <a:r>
              <a:rPr lang="en-US" sz="2200" b="0" strike="noStrike" spc="-12" dirty="0">
                <a:latin typeface="+mj-lt"/>
              </a:rPr>
              <a:t> chaw </a:t>
            </a:r>
            <a:r>
              <a:rPr lang="en-US" sz="2200" b="0" strike="noStrike" spc="-12" dirty="0" err="1">
                <a:latin typeface="+mj-lt"/>
              </a:rPr>
              <a:t>ua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ua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hauj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lwm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kom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haum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thiab</a:t>
            </a:r>
            <a:r>
              <a:rPr lang="en-US" sz="2200" b="0" strike="noStrike" spc="-12" dirty="0">
                <a:latin typeface="+mj-lt"/>
              </a:rPr>
              <a:t> zoo rau </a:t>
            </a:r>
            <a:r>
              <a:rPr lang="en-US" sz="2200" b="0" strike="noStrike" spc="-12" dirty="0" err="1">
                <a:latin typeface="+mj-lt"/>
              </a:rPr>
              <a:t>lawv</a:t>
            </a:r>
            <a:r>
              <a:rPr lang="en-US" sz="2200" b="0" strike="noStrike" spc="-12" dirty="0">
                <a:latin typeface="+mj-lt"/>
              </a:rPr>
              <a:t> (ergonomic) </a:t>
            </a:r>
            <a:r>
              <a:rPr lang="en-US" sz="2200" b="0" strike="noStrike" spc="-75" dirty="0" err="1">
                <a:latin typeface="+mj-lt"/>
              </a:rPr>
              <a:t>thiab</a:t>
            </a:r>
            <a:r>
              <a:rPr lang="en-US" sz="2200" b="0" strike="noStrike" spc="-75" dirty="0">
                <a:latin typeface="+mj-lt"/>
              </a:rPr>
              <a:t> </a:t>
            </a:r>
            <a:r>
              <a:rPr lang="en-US" sz="2200" b="0" strike="noStrike" spc="-75" dirty="0" err="1">
                <a:latin typeface="+mj-lt"/>
              </a:rPr>
              <a:t>thaum</a:t>
            </a:r>
            <a:r>
              <a:rPr lang="en-US" sz="2200" b="0" strike="noStrike" spc="-75" dirty="0">
                <a:latin typeface="+mj-lt"/>
              </a:rPr>
              <a:t> </a:t>
            </a:r>
            <a:r>
              <a:rPr lang="en-US" sz="2200" b="0" strike="noStrike" spc="-75" dirty="0" err="1">
                <a:latin typeface="+mj-lt"/>
              </a:rPr>
              <a:t>twg</a:t>
            </a:r>
            <a:r>
              <a:rPr lang="en-US" sz="2200" b="0" strike="noStrike" spc="-75" dirty="0">
                <a:latin typeface="+mj-lt"/>
              </a:rPr>
              <a:t> </a:t>
            </a:r>
            <a:r>
              <a:rPr lang="en-US" sz="2200" b="0" strike="noStrike" spc="-75" dirty="0" err="1">
                <a:latin typeface="+mj-lt"/>
              </a:rPr>
              <a:t>muaj</a:t>
            </a:r>
            <a:r>
              <a:rPr lang="en-US" sz="2200" b="0" strike="noStrike" spc="-75" dirty="0">
                <a:latin typeface="+mj-lt"/>
              </a:rPr>
              <a:t> </a:t>
            </a:r>
            <a:r>
              <a:rPr lang="en-US" sz="2200" b="0" strike="noStrike" spc="-75" dirty="0" err="1">
                <a:latin typeface="+mj-lt"/>
              </a:rPr>
              <a:t>ib</a:t>
            </a:r>
            <a:r>
              <a:rPr lang="en-US" sz="2200" b="0" strike="noStrike" spc="-75" dirty="0">
                <a:latin typeface="+mj-lt"/>
              </a:rPr>
              <a:t> </a:t>
            </a:r>
            <a:r>
              <a:rPr lang="en-US" sz="2200" b="0" strike="noStrike" spc="-75" dirty="0" err="1">
                <a:latin typeface="+mj-lt"/>
              </a:rPr>
              <a:t>qho</a:t>
            </a:r>
            <a:r>
              <a:rPr lang="en-US" sz="2200" b="0" strike="noStrike" spc="-75" dirty="0">
                <a:latin typeface="+mj-lt"/>
              </a:rPr>
              <a:t> </a:t>
            </a:r>
            <a:r>
              <a:rPr lang="en-US" sz="2200" b="0" strike="noStrike" spc="-75" dirty="0" err="1">
                <a:latin typeface="+mj-lt"/>
              </a:rPr>
              <a:t>hloov</a:t>
            </a:r>
            <a:r>
              <a:rPr lang="en-US" sz="2200" b="0" strike="noStrike" spc="-75" dirty="0">
                <a:latin typeface="+mj-lt"/>
              </a:rPr>
              <a:t> </a:t>
            </a:r>
            <a:r>
              <a:rPr lang="en-US" sz="2200" b="0" strike="noStrike" spc="-75" dirty="0" err="1">
                <a:latin typeface="+mj-lt"/>
              </a:rPr>
              <a:t>tshwm</a:t>
            </a:r>
            <a:r>
              <a:rPr lang="en-US" sz="2200" b="0" strike="noStrike" spc="-75" dirty="0">
                <a:latin typeface="+mj-lt"/>
              </a:rPr>
              <a:t> sim </a:t>
            </a:r>
            <a:r>
              <a:rPr lang="en-US" sz="2200" b="0" strike="noStrike" spc="-75" dirty="0" err="1">
                <a:latin typeface="+mj-lt"/>
              </a:rPr>
              <a:t>nyob</a:t>
            </a:r>
            <a:r>
              <a:rPr lang="en-US" sz="2200" b="0" strike="noStrike" spc="-75" dirty="0">
                <a:latin typeface="+mj-lt"/>
              </a:rPr>
              <a:t> rau </a:t>
            </a:r>
            <a:r>
              <a:rPr lang="en-US" sz="2200" b="0" strike="noStrike" spc="-75" dirty="0" err="1">
                <a:latin typeface="+mj-lt"/>
              </a:rPr>
              <a:t>hauv</a:t>
            </a:r>
            <a:r>
              <a:rPr lang="en-US" sz="2200" b="0" strike="noStrike" spc="-75" dirty="0">
                <a:latin typeface="+mj-lt"/>
              </a:rPr>
              <a:t> </a:t>
            </a:r>
            <a:r>
              <a:rPr lang="en-US" sz="2200" b="0" strike="noStrike" spc="-75" dirty="0" err="1">
                <a:latin typeface="+mj-lt"/>
              </a:rPr>
              <a:t>qhov</a:t>
            </a:r>
            <a:r>
              <a:rPr lang="en-US" sz="2200" b="0" strike="noStrike" spc="-75" dirty="0">
                <a:latin typeface="+mj-lt"/>
              </a:rPr>
              <a:t> chaw </a:t>
            </a:r>
            <a:r>
              <a:rPr lang="en-US" sz="2200" b="0" strike="noStrike" spc="-75" dirty="0" err="1">
                <a:latin typeface="+mj-lt"/>
              </a:rPr>
              <a:t>ua</a:t>
            </a:r>
            <a:r>
              <a:rPr lang="en-US" sz="2200" b="0" strike="noStrike" spc="-75" dirty="0">
                <a:latin typeface="+mj-lt"/>
              </a:rPr>
              <a:t> </a:t>
            </a:r>
            <a:r>
              <a:rPr lang="en-US" sz="2200" b="0" strike="noStrike" spc="-75" dirty="0" err="1">
                <a:latin typeface="+mj-lt"/>
              </a:rPr>
              <a:t>hauj</a:t>
            </a:r>
            <a:r>
              <a:rPr lang="en-US" sz="2200" b="0" strike="noStrike" spc="-75" dirty="0">
                <a:latin typeface="+mj-lt"/>
              </a:rPr>
              <a:t> </a:t>
            </a:r>
            <a:r>
              <a:rPr lang="en-US" sz="2200" b="0" strike="noStrike" spc="-75" dirty="0" err="1">
                <a:latin typeface="+mj-lt"/>
              </a:rPr>
              <a:t>lwm</a:t>
            </a:r>
            <a:r>
              <a:rPr lang="en-US" sz="2200" b="0" strike="noStrike" spc="-75" dirty="0">
                <a:latin typeface="+mj-lt"/>
              </a:rPr>
              <a:t>. </a:t>
            </a:r>
          </a:p>
          <a:p>
            <a:pPr marL="548640" indent="-457200" defTabSz="9144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OpenSymbol"/>
              <a:buAutoNum type="arabicPeriod" startAt="6"/>
              <a:tabLst>
                <a:tab pos="548640" algn="l"/>
              </a:tabLst>
            </a:pP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Yuav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cas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thiaj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li </a:t>
            </a:r>
            <a:r>
              <a:rPr lang="en-US" sz="2200" b="0" strike="noStrike" spc="-12" dirty="0" err="1">
                <a:solidFill>
                  <a:srgbClr val="000000"/>
                </a:solidFill>
                <a:latin typeface="+mj-lt"/>
                <a:ea typeface="Microsoft YaHei"/>
              </a:rPr>
              <a:t>nrhiav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14" dirty="0" err="1">
                <a:solidFill>
                  <a:srgbClr val="000000"/>
                </a:solidFill>
                <a:latin typeface="+mj-lt"/>
              </a:rPr>
              <a:t>qhov</a:t>
            </a:r>
            <a:r>
              <a:rPr lang="en-US" sz="2200" b="0" strike="noStrike" spc="-114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qhoos</a:t>
            </a:r>
            <a:r>
              <a:rPr lang="en-US" sz="2200" b="0" strike="noStrike" spc="-12" dirty="0">
                <a:latin typeface="+mj-lt"/>
              </a:rPr>
              <a:t> kas </a:t>
            </a:r>
            <a:r>
              <a:rPr lang="en-US" sz="2200" b="0" strike="noStrike" spc="-12" dirty="0" err="1">
                <a:latin typeface="+mj-lt"/>
              </a:rPr>
              <a:t>qhia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txog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qhov</a:t>
            </a:r>
            <a:r>
              <a:rPr lang="en-US" sz="2200" b="0" strike="noStrike" spc="-12" dirty="0">
                <a:latin typeface="+mj-lt"/>
              </a:rPr>
              <a:t> chaw </a:t>
            </a:r>
            <a:r>
              <a:rPr lang="en-US" sz="2200" b="0" strike="noStrike" spc="-12" dirty="0" err="1">
                <a:latin typeface="+mj-lt"/>
              </a:rPr>
              <a:t>ua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hauj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lwm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kom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haum</a:t>
            </a:r>
            <a:r>
              <a:rPr lang="en-US" sz="2200" b="0" strike="noStrike" spc="-12" dirty="0">
                <a:latin typeface="+mj-lt"/>
              </a:rPr>
              <a:t> </a:t>
            </a:r>
            <a:r>
              <a:rPr lang="en-US" sz="2200" b="0" strike="noStrike" spc="-12" dirty="0" err="1">
                <a:latin typeface="+mj-lt"/>
              </a:rPr>
              <a:t>thiab</a:t>
            </a:r>
            <a:r>
              <a:rPr lang="en-US" sz="2200" b="0" strike="noStrike" spc="-12" dirty="0">
                <a:latin typeface="+mj-lt"/>
              </a:rPr>
              <a:t> zoo rau </a:t>
            </a:r>
            <a:r>
              <a:rPr lang="en-US" sz="2200" b="0" strike="noStrike" spc="-12" dirty="0" err="1">
                <a:latin typeface="+mj-lt"/>
              </a:rPr>
              <a:t>lawv</a:t>
            </a:r>
            <a:r>
              <a:rPr lang="en-US" sz="2200" b="0" strike="noStrike" spc="-12" dirty="0">
                <a:latin typeface="+mj-lt"/>
              </a:rPr>
              <a:t> (</a:t>
            </a:r>
            <a:r>
              <a:rPr lang="en-US" sz="2200" b="0" strike="noStrike" spc="-12" dirty="0">
                <a:solidFill>
                  <a:srgbClr val="000000"/>
                </a:solidFill>
                <a:latin typeface="+mj-lt"/>
                <a:ea typeface="Microsoft YaHei"/>
              </a:rPr>
              <a:t>ergonomics program)</a:t>
            </a:r>
            <a:endParaRPr lang="en-US" sz="2200" b="0" strike="noStrike" spc="-1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720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" dirty="0" err="1">
                <a:solidFill>
                  <a:schemeClr val="lt1"/>
                </a:solidFill>
                <a:latin typeface="Calibri"/>
              </a:rPr>
              <a:t>Tsev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" dirty="0" err="1">
                <a:solidFill>
                  <a:schemeClr val="lt1"/>
                </a:solidFill>
                <a:latin typeface="Calibri"/>
              </a:rPr>
              <a:t>kho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" dirty="0" err="1">
                <a:solidFill>
                  <a:schemeClr val="lt1"/>
                </a:solidFill>
                <a:latin typeface="Calibri"/>
              </a:rPr>
              <a:t>mos</a:t>
            </a:r>
            <a:r>
              <a:rPr lang="en-US" sz="3600" b="0" strike="noStrike" spc="-75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– Cov </a:t>
            </a:r>
            <a:r>
              <a:rPr lang="en-US" sz="3600" b="0" strike="noStrike" spc="-1" dirty="0" err="1">
                <a:solidFill>
                  <a:schemeClr val="lt1"/>
                </a:solidFill>
                <a:latin typeface="Calibri"/>
              </a:rPr>
              <a:t>lej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 cim</a:t>
            </a:r>
            <a:r>
              <a:rPr lang="en-US" sz="3600" b="0" strike="noStrike" spc="-46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NAICS</a:t>
            </a:r>
            <a:r>
              <a:rPr lang="en-US" sz="3600" b="0" strike="noStrike" spc="-55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codes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5" name="object 4"/>
          <p:cNvSpPr/>
          <p:nvPr/>
        </p:nvSpPr>
        <p:spPr>
          <a:xfrm>
            <a:off x="5757480" y="6463800"/>
            <a:ext cx="67572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sldNum" idx="21"/>
          </p:nvPr>
        </p:nvSpPr>
        <p:spPr>
          <a:xfrm>
            <a:off x="11067120" y="6463800"/>
            <a:ext cx="24516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E1BDF1E8-C235-49D1-952E-973EADBE1462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19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object 3"/>
          <p:cNvSpPr/>
          <p:nvPr/>
        </p:nvSpPr>
        <p:spPr>
          <a:xfrm>
            <a:off x="916920" y="1838880"/>
            <a:ext cx="10039680" cy="311100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Rau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mob,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saib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xyuas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mob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phais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heev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mob 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rau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pob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qij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txha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leeg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(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musculoskeletal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disorders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)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Tej yam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s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aib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xyuas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phais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hauv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Minn.</a:t>
            </a:r>
            <a:r>
              <a:rPr lang="en-US" sz="2400" b="0" strike="noStrike" spc="-8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Stat.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182.6553.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  <a:tab pos="611424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ntau dua,</a:t>
            </a:r>
            <a:r>
              <a:rPr lang="en-US" sz="2400" b="0" strike="noStrike" spc="-6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mus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saib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hauv</a:t>
            </a:r>
            <a:r>
              <a:rPr lang="en-US" sz="2400" b="0" strike="noStrike" spc="-4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MNOSHA</a:t>
            </a:r>
            <a:r>
              <a:rPr lang="en-US" sz="2400" b="0" u="sng" strike="noStrike" spc="-5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400" b="0" u="sng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WSC: </a:t>
            </a:r>
            <a:r>
              <a:rPr lang="en-US" sz="24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Safe</a:t>
            </a:r>
            <a:r>
              <a:rPr lang="en-US" sz="2400" b="0" u="sng" strike="noStrike" spc="-46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400" b="0" u="sng" strike="noStrike" spc="-26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patient-</a:t>
            </a:r>
            <a:r>
              <a:rPr lang="en-US" sz="24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handling</a:t>
            </a:r>
            <a:r>
              <a:rPr lang="en-US" sz="2400" b="0" strike="noStrike" spc="-55" dirty="0">
                <a:solidFill>
                  <a:srgbClr val="0562C1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vas sab.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object 2"/>
          <p:cNvPicPr/>
          <p:nvPr/>
        </p:nvPicPr>
        <p:blipFill>
          <a:blip r:embed="rId2"/>
          <a:stretch/>
        </p:blipFill>
        <p:spPr>
          <a:xfrm>
            <a:off x="483120" y="5724000"/>
            <a:ext cx="3182400" cy="927000"/>
          </a:xfrm>
          <a:prstGeom prst="rect">
            <a:avLst/>
          </a:prstGeom>
          <a:ln w="0">
            <a:noFill/>
          </a:ln>
        </p:spPr>
      </p:pic>
      <p:grpSp>
        <p:nvGrpSpPr>
          <p:cNvPr id="45" name="object 3"/>
          <p:cNvGrpSpPr/>
          <p:nvPr/>
        </p:nvGrpSpPr>
        <p:grpSpPr>
          <a:xfrm>
            <a:off x="0" y="4773240"/>
            <a:ext cx="12191040" cy="2084400"/>
            <a:chOff x="0" y="4773240"/>
            <a:chExt cx="12191040" cy="2084400"/>
          </a:xfrm>
        </p:grpSpPr>
        <p:pic>
          <p:nvPicPr>
            <p:cNvPr id="46" name="object 4"/>
            <p:cNvPicPr/>
            <p:nvPr/>
          </p:nvPicPr>
          <p:blipFill>
            <a:blip r:embed="rId3"/>
            <a:stretch/>
          </p:blipFill>
          <p:spPr>
            <a:xfrm>
              <a:off x="9942480" y="5957280"/>
              <a:ext cx="1868760" cy="6300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7" name="object 5"/>
            <p:cNvSpPr/>
            <p:nvPr/>
          </p:nvSpPr>
          <p:spPr>
            <a:xfrm>
              <a:off x="0" y="4773240"/>
              <a:ext cx="12191040" cy="2084400"/>
            </a:xfrm>
            <a:custGeom>
              <a:avLst/>
              <a:gdLst>
                <a:gd name="textAreaLeft" fmla="*/ 0 w 12191040"/>
                <a:gd name="textAreaRight" fmla="*/ 12192120 w 12191040"/>
                <a:gd name="textAreaTop" fmla="*/ 0 h 2084400"/>
                <a:gd name="textAreaBottom" fmla="*/ 2085480 h 2084400"/>
              </a:gdLst>
              <a:ahLst/>
              <a:cxnLst/>
              <a:rect l="textAreaLeft" t="textAreaTop" r="textAreaRight" b="textAreaBottom"/>
              <a:pathLst>
                <a:path w="12192000" h="2085340">
                  <a:moveTo>
                    <a:pt x="12192000" y="0"/>
                  </a:moveTo>
                  <a:lnTo>
                    <a:pt x="0" y="0"/>
                  </a:lnTo>
                  <a:lnTo>
                    <a:pt x="0" y="2084831"/>
                  </a:lnTo>
                  <a:lnTo>
                    <a:pt x="12192000" y="208483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8E8E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 defTabSz="914400"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8" name="object 6"/>
          <p:cNvGrpSpPr/>
          <p:nvPr/>
        </p:nvGrpSpPr>
        <p:grpSpPr>
          <a:xfrm>
            <a:off x="0" y="3600"/>
            <a:ext cx="12191040" cy="4772160"/>
            <a:chOff x="0" y="3600"/>
            <a:chExt cx="12191040" cy="4772160"/>
          </a:xfrm>
        </p:grpSpPr>
        <p:pic>
          <p:nvPicPr>
            <p:cNvPr id="49" name="object 7"/>
            <p:cNvPicPr/>
            <p:nvPr/>
          </p:nvPicPr>
          <p:blipFill>
            <a:blip r:embed="rId4"/>
            <a:stretch/>
          </p:blipFill>
          <p:spPr>
            <a:xfrm>
              <a:off x="0" y="3600"/>
              <a:ext cx="12191040" cy="36979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50" name="object 8"/>
            <p:cNvSpPr/>
            <p:nvPr/>
          </p:nvSpPr>
          <p:spPr>
            <a:xfrm>
              <a:off x="0" y="3481560"/>
              <a:ext cx="12191040" cy="1294200"/>
            </a:xfrm>
            <a:custGeom>
              <a:avLst/>
              <a:gdLst>
                <a:gd name="textAreaLeft" fmla="*/ 0 w 12191040"/>
                <a:gd name="textAreaRight" fmla="*/ 12192120 w 12191040"/>
                <a:gd name="textAreaTop" fmla="*/ 0 h 1294200"/>
                <a:gd name="textAreaBottom" fmla="*/ 1295280 h 1294200"/>
              </a:gdLst>
              <a:ahLst/>
              <a:cxnLst/>
              <a:rect l="textAreaLeft" t="textAreaTop" r="textAreaRight" b="textAreaBottom"/>
              <a:pathLst>
                <a:path w="12192000" h="1295400">
                  <a:moveTo>
                    <a:pt x="12192000" y="0"/>
                  </a:moveTo>
                  <a:lnTo>
                    <a:pt x="0" y="0"/>
                  </a:lnTo>
                  <a:lnTo>
                    <a:pt x="0" y="1295399"/>
                  </a:lnTo>
                  <a:lnTo>
                    <a:pt x="12192000" y="12953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386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 defTabSz="914400">
                <a:lnSpc>
                  <a:spcPct val="100000"/>
                </a:lnSpc>
              </a:pP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</p:grpSp>
      <p:pic>
        <p:nvPicPr>
          <p:cNvPr id="51" name="object 9"/>
          <p:cNvPicPr/>
          <p:nvPr/>
        </p:nvPicPr>
        <p:blipFill>
          <a:blip r:embed="rId5"/>
          <a:stretch/>
        </p:blipFill>
        <p:spPr>
          <a:xfrm>
            <a:off x="483120" y="5724000"/>
            <a:ext cx="3182400" cy="927000"/>
          </a:xfrm>
          <a:prstGeom prst="rect">
            <a:avLst/>
          </a:prstGeom>
          <a:ln w="0">
            <a:noFill/>
          </a:ln>
        </p:spPr>
      </p:pic>
      <p:pic>
        <p:nvPicPr>
          <p:cNvPr id="52" name="object 10"/>
          <p:cNvPicPr/>
          <p:nvPr/>
        </p:nvPicPr>
        <p:blipFill>
          <a:blip r:embed="rId6"/>
          <a:stretch/>
        </p:blipFill>
        <p:spPr>
          <a:xfrm>
            <a:off x="9942480" y="5957280"/>
            <a:ext cx="1868760" cy="630000"/>
          </a:xfrm>
          <a:prstGeom prst="rect">
            <a:avLst/>
          </a:prstGeom>
          <a:ln w="0">
            <a:noFill/>
          </a:ln>
        </p:spPr>
      </p:pic>
      <p:sp>
        <p:nvSpPr>
          <p:cNvPr id="53" name="object 11"/>
          <p:cNvSpPr/>
          <p:nvPr/>
        </p:nvSpPr>
        <p:spPr>
          <a:xfrm>
            <a:off x="353520" y="3481560"/>
            <a:ext cx="9935280" cy="111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3600" b="0" strike="noStrike" spc="-12">
                <a:solidFill>
                  <a:srgbClr val="FFFFFF"/>
                </a:solidFill>
                <a:latin typeface="Calibri"/>
              </a:rPr>
              <a:t>2023</a:t>
            </a:r>
            <a:r>
              <a:rPr lang="en-US" sz="3600" b="0" strike="noStrike" spc="-1">
                <a:solidFill>
                  <a:srgbClr val="FFFFFF"/>
                </a:solidFill>
                <a:latin typeface="Calibri"/>
              </a:rPr>
              <a:t> Minnesota</a:t>
            </a:r>
            <a:r>
              <a:rPr lang="en-US" sz="3600" b="0" strike="noStrike" spc="-111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600" b="0" strike="noStrike" spc="-1">
                <a:solidFill>
                  <a:srgbClr val="FFFFFF"/>
                </a:solidFill>
                <a:latin typeface="Calibri"/>
              </a:rPr>
              <a:t>OSHA</a:t>
            </a:r>
            <a:r>
              <a:rPr lang="en-US" sz="3600" b="0" strike="noStrike" spc="-100">
                <a:solidFill>
                  <a:srgbClr val="FFFFFF"/>
                </a:solidFill>
                <a:latin typeface="Calibri"/>
              </a:rPr>
              <a:t> Kev qhia rau cov neeg ua hauj lwm txog lub luag hauj lwm kom haum lawv</a:t>
            </a: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720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tawm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txog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raug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mob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thiab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lwm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yam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phom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sij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9" name="object 4"/>
          <p:cNvSpPr/>
          <p:nvPr/>
        </p:nvSpPr>
        <p:spPr>
          <a:xfrm>
            <a:off x="5757480" y="6463800"/>
            <a:ext cx="67572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sldNum" idx="22"/>
          </p:nvPr>
        </p:nvSpPr>
        <p:spPr>
          <a:xfrm>
            <a:off x="11067120" y="6463800"/>
            <a:ext cx="24516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C2589C62-BD40-4B29-96F7-3D21B6538E36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20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object 3"/>
          <p:cNvSpPr/>
          <p:nvPr/>
        </p:nvSpPr>
        <p:spPr>
          <a:xfrm>
            <a:off x="810360" y="1421640"/>
            <a:ext cx="10712160" cy="458833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Qhov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qhia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tawm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kom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paub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txog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cov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raug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mob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kom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ntxaws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hu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comprehensive injury report mas tseem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ceeb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heev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kom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tau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tiav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lug rau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qhov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txheej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txheem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txog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qhov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chaw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ua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hauj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lwm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kom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haum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thiab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zoo rau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lawv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(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  <a:ea typeface="Microsoft YaHei"/>
              </a:rPr>
              <a:t>ergonomics)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. 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Lub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hom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phiaj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ntawm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qhov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xav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nov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yog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los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twb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zoo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soj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ntsuam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,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kuaj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xyuas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kom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zoo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thiab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kho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qhov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muaj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mob </a:t>
            </a:r>
            <a:r>
              <a:rPr lang="en-US" sz="2200" b="0" strike="noStrike" spc="-80" dirty="0">
                <a:solidFill>
                  <a:srgbClr val="003864"/>
                </a:solidFill>
                <a:latin typeface="+mj-lt"/>
                <a:ea typeface="Microsoft YaHei"/>
              </a:rPr>
              <a:t>rau cov </a:t>
            </a:r>
            <a:r>
              <a:rPr lang="en-US" sz="2200" b="0" strike="noStrike" spc="-80" dirty="0" err="1">
                <a:solidFill>
                  <a:srgbClr val="003864"/>
                </a:solidFill>
                <a:latin typeface="+mj-lt"/>
                <a:ea typeface="Microsoft YaHei"/>
              </a:rPr>
              <a:t>pob</a:t>
            </a:r>
            <a:r>
              <a:rPr lang="en-US" sz="2200" b="0" strike="noStrike" spc="-80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80" dirty="0" err="1">
                <a:solidFill>
                  <a:srgbClr val="003864"/>
                </a:solidFill>
                <a:latin typeface="+mj-lt"/>
                <a:ea typeface="Microsoft YaHei"/>
              </a:rPr>
              <a:t>qij</a:t>
            </a:r>
            <a:r>
              <a:rPr lang="en-US" sz="2200" b="0" strike="noStrike" spc="-80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80" dirty="0" err="1">
                <a:solidFill>
                  <a:srgbClr val="003864"/>
                </a:solidFill>
                <a:latin typeface="+mj-lt"/>
                <a:ea typeface="Microsoft YaHei"/>
              </a:rPr>
              <a:t>txha</a:t>
            </a:r>
            <a:r>
              <a:rPr lang="en-US" sz="2200" b="0" strike="noStrike" spc="-80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80" dirty="0" err="1">
                <a:solidFill>
                  <a:srgbClr val="003864"/>
                </a:solidFill>
                <a:latin typeface="+mj-lt"/>
                <a:ea typeface="Microsoft YaHei"/>
              </a:rPr>
              <a:t>thiab</a:t>
            </a:r>
            <a:r>
              <a:rPr lang="en-US" sz="2200" b="0" strike="noStrike" spc="-80" dirty="0">
                <a:solidFill>
                  <a:srgbClr val="003864"/>
                </a:solidFill>
                <a:latin typeface="+mj-lt"/>
                <a:ea typeface="Microsoft YaHei"/>
              </a:rPr>
              <a:t> cov </a:t>
            </a:r>
            <a:r>
              <a:rPr lang="en-US" sz="2200" b="0" strike="noStrike" spc="-80" dirty="0" err="1">
                <a:solidFill>
                  <a:srgbClr val="003864"/>
                </a:solidFill>
                <a:latin typeface="+mj-lt"/>
                <a:ea typeface="Microsoft YaHei"/>
              </a:rPr>
              <a:t>leeg</a:t>
            </a:r>
            <a:r>
              <a:rPr lang="en-US" sz="2200" b="0" strike="noStrike" spc="-80" dirty="0">
                <a:solidFill>
                  <a:srgbClr val="003864"/>
                </a:solidFill>
                <a:latin typeface="+mj-lt"/>
                <a:ea typeface="Microsoft YaHei"/>
              </a:rPr>
              <a:t> (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musculoskeletal</a:t>
            </a:r>
            <a:r>
              <a:rPr lang="en-US" sz="2200" b="0" strike="noStrike" spc="-9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disorders</a:t>
            </a:r>
            <a:r>
              <a:rPr lang="en-US" sz="2200" b="0" strike="noStrike" spc="-80" dirty="0">
                <a:solidFill>
                  <a:srgbClr val="003864"/>
                </a:solidFill>
                <a:latin typeface="+mj-lt"/>
                <a:ea typeface="Microsoft YaHei"/>
              </a:rPr>
              <a:t>)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endParaRPr lang="en-US" sz="2200" b="0" strike="noStrike" spc="-1" dirty="0">
              <a:solidFill>
                <a:srgbClr val="000000"/>
              </a:solidFill>
              <a:latin typeface="+mj-lt"/>
            </a:endParaRPr>
          </a:p>
          <a:p>
            <a:pPr marL="12600" defTabSz="914400">
              <a:lnSpc>
                <a:spcPct val="100000"/>
              </a:lnSpc>
              <a:spcBef>
                <a:spcPts val="2001"/>
              </a:spcBef>
            </a:pP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Cov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ntaub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ntawv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nov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pab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taw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qhia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tej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yam rau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tes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ntawm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pawg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neeg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qhov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chaw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ua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hauj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lwm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kom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haum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thiab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zoo rau </a:t>
            </a:r>
            <a:r>
              <a:rPr lang="en-US" sz="2200" b="0" strike="noStrike" spc="-12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lawv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(</a:t>
            </a:r>
            <a:r>
              <a:rPr lang="en-US" sz="2200" b="0" strike="noStrike" spc="-12" dirty="0">
                <a:solidFill>
                  <a:schemeClr val="accent1">
                    <a:lumMod val="50000"/>
                  </a:schemeClr>
                </a:solidFill>
                <a:latin typeface="+mj-lt"/>
                <a:ea typeface="Microsoft YaHei"/>
              </a:rPr>
              <a:t>ergonomics)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,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nrog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rau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qhov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cob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qhia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rau cov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kws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kho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mob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thaum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lawv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rov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qab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mus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thiab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txiav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txim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txog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qhov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cov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kom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sib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mentsis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.</a:t>
            </a:r>
            <a:endParaRPr lang="en-US" sz="2200" b="0" strike="noStrike" spc="-1" dirty="0">
              <a:solidFill>
                <a:srgbClr val="000000"/>
              </a:solidFill>
              <a:latin typeface="+mj-lt"/>
            </a:endParaRPr>
          </a:p>
          <a:p>
            <a:pPr marL="12600" defTabSz="914400">
              <a:lnSpc>
                <a:spcPct val="100000"/>
              </a:lnSpc>
              <a:spcBef>
                <a:spcPts val="2004"/>
              </a:spcBef>
            </a:pP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Tsoom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fwv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Federal</a:t>
            </a:r>
            <a:r>
              <a:rPr lang="en-US" sz="2200" b="0" strike="noStrike" spc="-66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32" dirty="0">
                <a:solidFill>
                  <a:srgbClr val="003864"/>
                </a:solidFill>
                <a:latin typeface="+mj-lt"/>
                <a:ea typeface="Microsoft YaHei"/>
              </a:rPr>
              <a:t>OSHA’s 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cov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cai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sau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cia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thiab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qhia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tawm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txog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raug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mob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thiab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mob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nkeeg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+mj-lt"/>
                <a:ea typeface="Microsoft YaHei"/>
              </a:rPr>
              <a:t>(</a:t>
            </a:r>
            <a:r>
              <a:rPr lang="en-US" sz="22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  <a:ea typeface="Microsoft YaHei"/>
                <a:hlinkClick r:id="rId2"/>
              </a:rPr>
              <a:t>29</a:t>
            </a:r>
            <a:r>
              <a:rPr lang="en-US" sz="2200" b="0" u="sng" strike="noStrike" spc="-66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  <a:ea typeface="Microsoft YaHei"/>
                <a:hlinkClick r:id="rId2"/>
              </a:rPr>
              <a:t> </a:t>
            </a:r>
            <a:r>
              <a:rPr lang="en-US" sz="22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  <a:ea typeface="Microsoft YaHei"/>
                <a:hlinkClick r:id="rId2"/>
              </a:rPr>
              <a:t>CFR</a:t>
            </a:r>
            <a:r>
              <a:rPr lang="en-US" sz="2200" b="0" u="sng" strike="noStrike" spc="-7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  <a:ea typeface="Microsoft YaHei"/>
                <a:hlinkClick r:id="rId2"/>
              </a:rPr>
              <a:t> </a:t>
            </a:r>
            <a:r>
              <a:rPr lang="en-US" sz="22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  <a:ea typeface="Microsoft YaHei"/>
                <a:hlinkClick r:id="rId2"/>
              </a:rPr>
              <a:t>Part</a:t>
            </a:r>
            <a:r>
              <a:rPr lang="en-US" sz="2200" b="0" u="sng" strike="noStrike" spc="-6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  <a:ea typeface="Microsoft YaHei"/>
                <a:hlinkClick r:id="rId2"/>
              </a:rPr>
              <a:t> </a:t>
            </a:r>
            <a:r>
              <a:rPr lang="en-US" sz="22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+mj-lt"/>
                <a:ea typeface="Microsoft YaHei"/>
                <a:hlinkClick r:id="rId2"/>
              </a:rPr>
              <a:t>1904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)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hais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kom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cov chaw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yuav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tsum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tau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saub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cia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thiab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qhia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tawm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txog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tau tag sim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neej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,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raug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mob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thiab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muaj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mob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ntsig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txog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txoj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hauj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.</a:t>
            </a:r>
            <a:endParaRPr lang="en-US" sz="2200" b="0" strike="noStrike" spc="-1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46403" y="-67460"/>
            <a:ext cx="11104367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200" b="0" strike="noStrike" spc="-21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200" b="0" strike="noStrike" spc="-2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200" b="0" strike="noStrike" spc="-21" dirty="0" err="1">
                <a:solidFill>
                  <a:schemeClr val="lt1"/>
                </a:solidFill>
                <a:latin typeface="Calibri"/>
              </a:rPr>
              <a:t>tawm</a:t>
            </a:r>
            <a:r>
              <a:rPr lang="en-US" sz="3200" b="0" strike="noStrike" spc="-2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200" b="0" strike="noStrike" spc="-21" dirty="0" err="1">
                <a:solidFill>
                  <a:schemeClr val="lt1"/>
                </a:solidFill>
                <a:latin typeface="Calibri"/>
              </a:rPr>
              <a:t>txog</a:t>
            </a:r>
            <a:r>
              <a:rPr lang="en-US" sz="3200" b="0" strike="noStrike" spc="-21" dirty="0">
                <a:solidFill>
                  <a:schemeClr val="lt1"/>
                </a:solidFill>
                <a:latin typeface="Calibri"/>
              </a:rPr>
              <a:t> cov yam </a:t>
            </a:r>
            <a:r>
              <a:rPr lang="en-US" sz="3200" b="0" strike="noStrike" spc="-21" dirty="0" err="1">
                <a:solidFill>
                  <a:schemeClr val="lt1"/>
                </a:solidFill>
                <a:latin typeface="Calibri"/>
              </a:rPr>
              <a:t>ntxwv</a:t>
            </a:r>
            <a:r>
              <a:rPr lang="en-US" sz="3200" b="0" strike="noStrike" spc="-21" dirty="0">
                <a:solidFill>
                  <a:schemeClr val="lt1"/>
                </a:solidFill>
                <a:latin typeface="Calibri"/>
              </a:rPr>
              <a:t> mob </a:t>
            </a:r>
            <a:r>
              <a:rPr lang="en-US" sz="3200" b="0" strike="noStrike" spc="-21" dirty="0" err="1">
                <a:solidFill>
                  <a:schemeClr val="lt1"/>
                </a:solidFill>
                <a:latin typeface="Calibri"/>
              </a:rPr>
              <a:t>pob</a:t>
            </a:r>
            <a:r>
              <a:rPr lang="en-US" sz="3200" b="0" strike="noStrike" spc="-2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200" b="0" strike="noStrike" spc="-21" dirty="0" err="1">
                <a:solidFill>
                  <a:schemeClr val="lt1"/>
                </a:solidFill>
                <a:latin typeface="Calibri"/>
              </a:rPr>
              <a:t>qij</a:t>
            </a:r>
            <a:r>
              <a:rPr lang="en-US" sz="3200" b="0" strike="noStrike" spc="-2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200" b="0" strike="noStrike" spc="-21" dirty="0" err="1">
                <a:solidFill>
                  <a:schemeClr val="lt1"/>
                </a:solidFill>
                <a:latin typeface="Calibri"/>
              </a:rPr>
              <a:t>txha</a:t>
            </a:r>
            <a:r>
              <a:rPr lang="en-US" sz="3200" b="0" strike="noStrike" spc="-21" dirty="0">
                <a:solidFill>
                  <a:schemeClr val="lt1"/>
                </a:solidFill>
                <a:latin typeface="Calibri"/>
              </a:rPr>
              <a:t> (MSD) </a:t>
            </a:r>
            <a:r>
              <a:rPr lang="en-US" sz="3200" b="0" strike="noStrike" spc="-21" dirty="0" err="1">
                <a:solidFill>
                  <a:schemeClr val="lt1"/>
                </a:solidFill>
                <a:latin typeface="Calibri"/>
              </a:rPr>
              <a:t>thaum</a:t>
            </a:r>
            <a:r>
              <a:rPr lang="en-US" sz="3200" b="0" strike="noStrike" spc="-21" dirty="0">
                <a:solidFill>
                  <a:schemeClr val="lt1"/>
                </a:solidFill>
                <a:latin typeface="Calibri"/>
              </a:rPr>
              <a:t> tseem </a:t>
            </a:r>
            <a:r>
              <a:rPr lang="en-US" sz="3200" b="0" strike="noStrike" spc="-21" dirty="0" err="1">
                <a:solidFill>
                  <a:schemeClr val="lt1"/>
                </a:solidFill>
                <a:latin typeface="Calibri"/>
              </a:rPr>
              <a:t>ntxov</a:t>
            </a:r>
            <a:endParaRPr lang="en-US" sz="32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3" name="object 3"/>
          <p:cNvSpPr/>
          <p:nvPr/>
        </p:nvSpPr>
        <p:spPr>
          <a:xfrm>
            <a:off x="446403" y="1336540"/>
            <a:ext cx="11488145" cy="53577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ntxwv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ntxwv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mob rau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pob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qij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txha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leeg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(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musculoskeletal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disorders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(MSD)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)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spc="-12" dirty="0" err="1">
                <a:solidFill>
                  <a:srgbClr val="003864"/>
                </a:solidFill>
                <a:latin typeface="Calibri"/>
                <a:ea typeface="Microsoft YaHei"/>
              </a:rPr>
              <a:t>t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xhawb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ntxwv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MSD;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ntxwv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MSD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tseem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ntxov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pub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seb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puas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nyiaj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coob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nqi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them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yam zoo li no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tsawg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mob tag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li;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3940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84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rov-qab-mus-ua-hauj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pub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tab tom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nkeeg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363266" y="-149025"/>
            <a:ext cx="11684233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</a:rPr>
              <a:t>tawm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</a:rPr>
              <a:t>txog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</a:rPr>
              <a:t> cov yam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</a:rPr>
              <a:t>ntxwv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</a:rPr>
              <a:t> mob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</a:rPr>
              <a:t>pob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</a:rPr>
              <a:t>qij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</a:rPr>
              <a:t>txha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</a:rPr>
              <a:t> (MSD)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</a:rPr>
              <a:t>thaum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</a:rPr>
              <a:t> tseem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</a:rPr>
              <a:t>ntxov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</a:rPr>
              <a:t>,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</a:rPr>
              <a:t>ntxiv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</a:rPr>
              <a:t>mus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5" name="object 3"/>
          <p:cNvSpPr/>
          <p:nvPr/>
        </p:nvSpPr>
        <p:spPr>
          <a:xfrm>
            <a:off x="916920" y="1838880"/>
            <a:ext cx="9598320" cy="20030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spc="-12" dirty="0">
                <a:solidFill>
                  <a:srgbClr val="003864"/>
                </a:solidFill>
                <a:latin typeface="Calibri"/>
              </a:rPr>
              <a:t>cob </a:t>
            </a:r>
            <a:r>
              <a:rPr lang="en-US" sz="2400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400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tswv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yim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ceev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mob MSD;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thiab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peev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xwm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ntsuam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xyuas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hloov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zoo.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150919" y="17640"/>
            <a:ext cx="11700769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Cov yam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ntxwv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mob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pob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qij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txha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(MSD)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tej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zaum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xws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li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7" name="object 3"/>
          <p:cNvSpPr/>
          <p:nvPr/>
        </p:nvSpPr>
        <p:spPr>
          <a:xfrm>
            <a:off x="917520" y="1421640"/>
            <a:ext cx="4285800" cy="513207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Nkees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ce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mob (mob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zog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spc="-12" dirty="0">
                <a:solidFill>
                  <a:srgbClr val="003864"/>
                </a:solidFill>
                <a:latin typeface="Calibri"/>
              </a:rPr>
              <a:t>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txom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Rhiab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rhiab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Mob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kub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Caus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yaum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object 4"/>
          <p:cNvSpPr/>
          <p:nvPr/>
        </p:nvSpPr>
        <p:spPr>
          <a:xfrm>
            <a:off x="5837378" y="1421640"/>
            <a:ext cx="5437101" cy="50628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7333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spc="-12" dirty="0" err="1">
                <a:solidFill>
                  <a:srgbClr val="003864"/>
                </a:solidFill>
                <a:latin typeface="Calibri"/>
              </a:rPr>
              <a:t>L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oog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txhav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O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Tswj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tus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spc="-12" dirty="0" err="1">
                <a:solidFill>
                  <a:srgbClr val="003864"/>
                </a:solidFill>
                <a:latin typeface="Calibri"/>
              </a:rPr>
              <a:t>L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“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caus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”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zog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tig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zoo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21" dirty="0">
                <a:solidFill>
                  <a:srgbClr val="003864"/>
                </a:solidFill>
                <a:latin typeface="Calibri"/>
              </a:rPr>
              <a:t>Pw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</a:rPr>
              <a:t>tsaug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</a:rPr>
              <a:t>zog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</a:rPr>
              <a:t> vim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</a:rPr>
              <a:t> mob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12600" defTabSz="914400">
              <a:lnSpc>
                <a:spcPct val="100000"/>
              </a:lnSpc>
              <a:spcBef>
                <a:spcPts val="893"/>
              </a:spcBef>
              <a:tabLst>
                <a:tab pos="733320" algn="l"/>
              </a:tabLst>
            </a:pPr>
            <a:r>
              <a:rPr lang="en-US" sz="1200" b="0" strike="noStrike" spc="-12" dirty="0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object 5"/>
          <p:cNvSpPr/>
          <p:nvPr/>
        </p:nvSpPr>
        <p:spPr>
          <a:xfrm>
            <a:off x="11094480" y="6425640"/>
            <a:ext cx="180000" cy="19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200" b="0" strike="noStrike" spc="-26">
                <a:solidFill>
                  <a:srgbClr val="000000"/>
                </a:solidFill>
                <a:latin typeface="Calibri"/>
              </a:rPr>
              <a:t>23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245615" y="33174"/>
            <a:ext cx="11700769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bg1"/>
                </a:solidFill>
                <a:latin typeface="Calibri"/>
              </a:rPr>
              <a:t>Cov yam </a:t>
            </a:r>
            <a:r>
              <a:rPr lang="en-US" sz="3600" b="0" strike="noStrike" spc="-12" dirty="0" err="1">
                <a:solidFill>
                  <a:schemeClr val="bg1"/>
                </a:solidFill>
                <a:latin typeface="Calibri"/>
              </a:rPr>
              <a:t>ntxwv</a:t>
            </a:r>
            <a:r>
              <a:rPr lang="en-US" sz="3600" b="0" strike="noStrike" spc="-12" dirty="0">
                <a:solidFill>
                  <a:schemeClr val="bg1"/>
                </a:solidFill>
                <a:latin typeface="Calibri"/>
              </a:rPr>
              <a:t> mob </a:t>
            </a:r>
            <a:r>
              <a:rPr lang="en-US" sz="3600" b="0" strike="noStrike" spc="-12" dirty="0" err="1">
                <a:solidFill>
                  <a:schemeClr val="bg1"/>
                </a:solidFill>
                <a:latin typeface="Calibri"/>
              </a:rPr>
              <a:t>pob</a:t>
            </a:r>
            <a:r>
              <a:rPr lang="en-US" sz="3600" b="0" strike="noStrike" spc="-12" dirty="0">
                <a:solidFill>
                  <a:schemeClr val="bg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1"/>
                </a:solidFill>
                <a:latin typeface="Calibri"/>
              </a:rPr>
              <a:t>qij</a:t>
            </a:r>
            <a:r>
              <a:rPr lang="en-US" sz="3600" b="0" strike="noStrike" spc="-12" dirty="0">
                <a:solidFill>
                  <a:schemeClr val="bg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1"/>
                </a:solidFill>
                <a:latin typeface="Calibri"/>
              </a:rPr>
              <a:t>txha</a:t>
            </a:r>
            <a:r>
              <a:rPr lang="en-US" sz="3600" b="0" strike="noStrike" spc="-12" dirty="0">
                <a:solidFill>
                  <a:schemeClr val="bg1"/>
                </a:solidFill>
                <a:latin typeface="Calibri"/>
              </a:rPr>
              <a:t> (MS</a:t>
            </a:r>
            <a:r>
              <a:rPr lang="en-US" sz="3600" spc="-12" dirty="0">
                <a:solidFill>
                  <a:schemeClr val="bg1"/>
                </a:solidFill>
                <a:latin typeface="Calibri"/>
              </a:rPr>
              <a:t>D</a:t>
            </a:r>
            <a:r>
              <a:rPr lang="en-US" sz="3600" b="0" strike="noStrike" spc="-12" dirty="0">
                <a:solidFill>
                  <a:schemeClr val="bg1"/>
                </a:solidFill>
                <a:latin typeface="Calibri"/>
              </a:rPr>
              <a:t>) </a:t>
            </a:r>
            <a:r>
              <a:rPr lang="en-US" sz="3600" b="0" strike="noStrike" spc="-12" dirty="0" err="1">
                <a:solidFill>
                  <a:schemeClr val="bg1"/>
                </a:solidFill>
                <a:latin typeface="Calibri"/>
              </a:rPr>
              <a:t>tej</a:t>
            </a:r>
            <a:r>
              <a:rPr lang="en-US" sz="3600" b="0" strike="noStrike" spc="-12" dirty="0">
                <a:solidFill>
                  <a:schemeClr val="bg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1"/>
                </a:solidFill>
                <a:latin typeface="Calibri"/>
              </a:rPr>
              <a:t>zaum</a:t>
            </a:r>
            <a:r>
              <a:rPr lang="en-US" sz="3600" b="0" strike="noStrike" spc="-12" dirty="0">
                <a:solidFill>
                  <a:schemeClr val="bg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1"/>
                </a:solidFill>
                <a:latin typeface="Calibri"/>
              </a:rPr>
              <a:t>muaj</a:t>
            </a:r>
            <a:r>
              <a:rPr lang="en-US" sz="3600" b="0" strike="noStrike" spc="-12" dirty="0">
                <a:solidFill>
                  <a:schemeClr val="bg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bg1"/>
                </a:solidFill>
                <a:latin typeface="Calibri"/>
              </a:rPr>
              <a:t>xws</a:t>
            </a:r>
            <a:r>
              <a:rPr lang="en-US" sz="3600" b="0" strike="noStrike" spc="-12" dirty="0">
                <a:solidFill>
                  <a:schemeClr val="bg1"/>
                </a:solidFill>
                <a:latin typeface="Calibri"/>
              </a:rPr>
              <a:t> li</a:t>
            </a:r>
            <a:endParaRPr lang="en-US" sz="3600" b="0" strike="noStrike" spc="-1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27" name="object 3"/>
          <p:cNvSpPr/>
          <p:nvPr/>
        </p:nvSpPr>
        <p:spPr>
          <a:xfrm>
            <a:off x="898597" y="1488687"/>
            <a:ext cx="4285800" cy="513207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Nkees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ce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mob (mob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zog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spc="-12" dirty="0">
                <a:solidFill>
                  <a:srgbClr val="003864"/>
                </a:solidFill>
                <a:latin typeface="Calibri"/>
              </a:rPr>
              <a:t>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txom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Rhiab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rhiab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Mob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kub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Caus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yaum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object 4"/>
          <p:cNvSpPr/>
          <p:nvPr/>
        </p:nvSpPr>
        <p:spPr>
          <a:xfrm>
            <a:off x="5837378" y="1421640"/>
            <a:ext cx="5437101" cy="50628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7333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spc="-12" dirty="0" err="1">
                <a:solidFill>
                  <a:srgbClr val="003864"/>
                </a:solidFill>
                <a:latin typeface="Calibri"/>
              </a:rPr>
              <a:t>L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oog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txhav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O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Tswj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tus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spc="-12" dirty="0" err="1">
                <a:solidFill>
                  <a:srgbClr val="003864"/>
                </a:solidFill>
                <a:latin typeface="Calibri"/>
              </a:rPr>
              <a:t>L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“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caus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”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zog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tig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zoo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333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733320" algn="l"/>
              </a:tabLst>
            </a:pPr>
            <a:r>
              <a:rPr lang="en-US" sz="2400" b="0" strike="noStrike" spc="-21" dirty="0">
                <a:solidFill>
                  <a:srgbClr val="003864"/>
                </a:solidFill>
                <a:latin typeface="Calibri"/>
              </a:rPr>
              <a:t>Pw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</a:rPr>
              <a:t>tsaug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</a:rPr>
              <a:t>zog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</a:rPr>
              <a:t> vim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</a:rPr>
              <a:t> mob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12600" defTabSz="914400">
              <a:lnSpc>
                <a:spcPct val="100000"/>
              </a:lnSpc>
              <a:spcBef>
                <a:spcPts val="893"/>
              </a:spcBef>
              <a:tabLst>
                <a:tab pos="733320" algn="l"/>
              </a:tabLst>
            </a:pPr>
            <a:r>
              <a:rPr lang="en-US" sz="1200" b="0" strike="noStrike" spc="-12" dirty="0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object 5"/>
          <p:cNvSpPr/>
          <p:nvPr/>
        </p:nvSpPr>
        <p:spPr>
          <a:xfrm>
            <a:off x="11094480" y="6425640"/>
            <a:ext cx="180000" cy="19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200" b="0" strike="noStrike" spc="-26">
                <a:solidFill>
                  <a:srgbClr val="000000"/>
                </a:solidFill>
                <a:latin typeface="Calibri"/>
              </a:rPr>
              <a:t>23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2603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720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OSHA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ceev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cov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ntaub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ntawv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yuav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tsum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muaj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627120" y="1659960"/>
            <a:ext cx="10591920" cy="4078080"/>
          </a:xfrm>
          <a:prstGeom prst="rect">
            <a:avLst/>
          </a:prstGeom>
          <a:noFill/>
          <a:ln w="0">
            <a:noFill/>
          </a:ln>
        </p:spPr>
        <p:txBody>
          <a:bodyPr lIns="0" tIns="191520" rIns="0" bIns="0" anchor="t">
            <a:noAutofit/>
          </a:bodyPr>
          <a:lstStyle/>
          <a:p>
            <a:pPr marL="342900" indent="-342900" defTabSz="914400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tseem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ceeb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tias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cai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1904 rau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ceev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ntaub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ntawv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OSHA es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koj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xav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thaum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soj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ntsuam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xyuas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koj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txheej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txheem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tawm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cov yam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ntxwv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mob rau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pob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qij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txha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80" dirty="0" err="1">
                <a:solidFill>
                  <a:srgbClr val="003864"/>
                </a:solidFill>
                <a:latin typeface="Calibri"/>
                <a:ea typeface="Microsoft YaHei"/>
              </a:rPr>
              <a:t>leeg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(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musculoskeletal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disorders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)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endParaRPr lang="en-US" sz="2400" spc="-1" dirty="0">
              <a:solidFill>
                <a:schemeClr val="dk1"/>
              </a:solidFill>
              <a:latin typeface="Calibri"/>
            </a:endParaRPr>
          </a:p>
          <a:p>
            <a:pPr marL="342900" indent="-342900" defTabSz="914400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Tej co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zaum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sau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OSHA</a:t>
            </a:r>
            <a:r>
              <a:rPr lang="en-US" sz="24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300;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zaum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kuj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theem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ntawd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. 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Nws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tseem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ceeb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koj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nkag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siab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nkeeg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sau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cia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tau.</a:t>
            </a:r>
            <a:endParaRPr lang="en-US" sz="2400" spc="-1" dirty="0">
              <a:solidFill>
                <a:schemeClr val="dk1"/>
              </a:solidFill>
              <a:latin typeface="Calibri"/>
            </a:endParaRPr>
          </a:p>
          <a:p>
            <a:pPr marL="342900" indent="-342900" defTabSz="914400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400" spc="-21" dirty="0">
                <a:solidFill>
                  <a:srgbClr val="003864"/>
                </a:solidFill>
                <a:ea typeface="Microsoft YaHei"/>
              </a:rPr>
              <a:t>OSHA</a:t>
            </a:r>
            <a:r>
              <a:rPr lang="en-US" sz="2400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spc="-12" dirty="0" err="1">
                <a:solidFill>
                  <a:srgbClr val="003864"/>
                </a:solidFill>
                <a:latin typeface="Calibri"/>
                <a:ea typeface="Microsoft YaHei"/>
              </a:rPr>
              <a:t>c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eev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ntaub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ntawv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kuj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koom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tes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ntawm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tus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xav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coj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saib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.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5" name="object 4"/>
          <p:cNvSpPr/>
          <p:nvPr/>
        </p:nvSpPr>
        <p:spPr>
          <a:xfrm>
            <a:off x="5757480" y="6425640"/>
            <a:ext cx="675720" cy="19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object 5"/>
          <p:cNvSpPr/>
          <p:nvPr/>
        </p:nvSpPr>
        <p:spPr>
          <a:xfrm>
            <a:off x="11094480" y="6425640"/>
            <a:ext cx="180000" cy="19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200" b="0" strike="noStrike" spc="-26">
                <a:solidFill>
                  <a:srgbClr val="000000"/>
                </a:solidFill>
                <a:latin typeface="Calibri"/>
              </a:rPr>
              <a:t>25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77969" y="-160928"/>
            <a:ext cx="11415762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Tej yam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yooj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yim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rau 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OSHA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ceev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cov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ntaub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ntawv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yuav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tsum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muaj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8" name="object 3"/>
          <p:cNvSpPr/>
          <p:nvPr/>
        </p:nvSpPr>
        <p:spPr>
          <a:xfrm>
            <a:off x="916920" y="1838880"/>
            <a:ext cx="10196280" cy="44780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feem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xyuam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ceev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yam ntau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. 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lvl="1" indent="-227880" defTabSz="914400">
              <a:lnSpc>
                <a:spcPct val="100000"/>
              </a:lnSpc>
              <a:spcBef>
                <a:spcPts val="1525"/>
              </a:spcBef>
              <a:buClr>
                <a:srgbClr val="003864"/>
              </a:buClr>
              <a:buFont typeface="Wingdings" charset="2"/>
              <a:buChar char=""/>
              <a:tabLst>
                <a:tab pos="469440" algn="l"/>
              </a:tabLst>
            </a:pP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tus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zuj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zus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tias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lawv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cas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thiaj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raug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mob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mob es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ntsig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txoj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koj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lvl="1" indent="-227880" defTabSz="914400">
              <a:lnSpc>
                <a:spcPct val="100000"/>
              </a:lnSpc>
              <a:spcBef>
                <a:spcPts val="1500"/>
              </a:spcBef>
              <a:buClr>
                <a:srgbClr val="003864"/>
              </a:buClr>
              <a:buFont typeface="Wingdings" charset="2"/>
              <a:buChar char=""/>
              <a:tabLst>
                <a:tab pos="469440" algn="l"/>
              </a:tabLst>
            </a:pP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ntaub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spc="-26" dirty="0" err="1">
                <a:solidFill>
                  <a:srgbClr val="003864"/>
                </a:solidFill>
                <a:latin typeface="Calibri"/>
                <a:ea typeface="Microsoft YaHei"/>
              </a:rPr>
              <a:t>nt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awv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rau cov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piav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nyob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koog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ntawv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(b)(1)(iii)</a:t>
            </a:r>
            <a:r>
              <a:rPr lang="en-US" sz="2000" b="0" strike="noStrike" spc="-41" dirty="0">
                <a:solidFill>
                  <a:srgbClr val="003864"/>
                </a:solidFill>
                <a:latin typeface="Calibri"/>
                <a:ea typeface="Microsoft YaHei"/>
              </a:rPr>
              <a:t>   </a:t>
            </a:r>
            <a:r>
              <a:rPr lang="en-US" sz="2000" b="0" strike="noStrike" spc="-41" dirty="0" err="1">
                <a:solidFill>
                  <a:srgbClr val="003864"/>
                </a:solidFill>
                <a:latin typeface="Calibri"/>
                <a:ea typeface="Microsoft YaHei"/>
              </a:rPr>
              <a:t>ntawm</a:t>
            </a:r>
            <a:r>
              <a:rPr lang="en-US" sz="2000" b="0" strike="noStrike" spc="-4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41" dirty="0" err="1">
                <a:solidFill>
                  <a:srgbClr val="003864"/>
                </a:solidFill>
                <a:latin typeface="Calibri"/>
                <a:ea typeface="Microsoft YaHei"/>
              </a:rPr>
              <a:t>ntu</a:t>
            </a:r>
            <a:r>
              <a:rPr lang="en-US" sz="2000" b="0" strike="noStrike" spc="-4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41" dirty="0" err="1">
                <a:solidFill>
                  <a:srgbClr val="003864"/>
                </a:solidFill>
                <a:latin typeface="Calibri"/>
                <a:ea typeface="Microsoft YaHei"/>
              </a:rPr>
              <a:t>nov</a:t>
            </a:r>
            <a:r>
              <a:rPr lang="en-US" sz="2000" b="0" strike="noStrike" spc="-41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469800" lvl="1" indent="-228600" defTabSz="914400">
              <a:lnSpc>
                <a:spcPct val="100000"/>
              </a:lnSpc>
              <a:spcBef>
                <a:spcPts val="1500"/>
              </a:spcBef>
              <a:buClr>
                <a:srgbClr val="003864"/>
              </a:buClr>
              <a:buFont typeface="Wingdings" charset="2"/>
              <a:buChar char=""/>
              <a:tabLst>
                <a:tab pos="46980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ntaub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ntawv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nkeeg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ceev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cia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sawv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lawv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raws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li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piav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nyob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ntawv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(b)(2)</a:t>
            </a:r>
            <a:r>
              <a:rPr lang="en-US" sz="2000" b="0" strike="noStrike" spc="-41" dirty="0">
                <a:solidFill>
                  <a:srgbClr val="003864"/>
                </a:solidFill>
                <a:latin typeface="Calibri"/>
                <a:ea typeface="Microsoft YaHei"/>
              </a:rPr>
              <a:t>  </a:t>
            </a:r>
            <a:r>
              <a:rPr lang="en-US" sz="2000" b="0" strike="noStrike" spc="-41" dirty="0" err="1">
                <a:solidFill>
                  <a:srgbClr val="003864"/>
                </a:solidFill>
                <a:latin typeface="Calibri"/>
                <a:ea typeface="Microsoft YaHei"/>
              </a:rPr>
              <a:t>ntawm</a:t>
            </a:r>
            <a:r>
              <a:rPr lang="en-US" sz="2000" b="0" strike="noStrike" spc="-4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41" dirty="0" err="1">
                <a:solidFill>
                  <a:srgbClr val="003864"/>
                </a:solidFill>
                <a:latin typeface="Calibri"/>
                <a:ea typeface="Microsoft YaHei"/>
              </a:rPr>
              <a:t>ntu</a:t>
            </a:r>
            <a:r>
              <a:rPr lang="en-US" sz="2000" b="0" strike="noStrike" spc="-4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41" dirty="0" err="1">
                <a:solidFill>
                  <a:srgbClr val="003864"/>
                </a:solidFill>
                <a:latin typeface="Calibri"/>
                <a:ea typeface="Microsoft YaHei"/>
              </a:rPr>
              <a:t>nov</a:t>
            </a:r>
            <a:r>
              <a:rPr lang="en-US" sz="2000" b="0" strike="noStrike" spc="-41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76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Saib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1904.35(a)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7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1904.35(a)(3)</a:t>
            </a:r>
            <a:r>
              <a:rPr lang="en-US" sz="2400" b="0" strike="noStrike" spc="-10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ntawm</a:t>
            </a:r>
            <a:r>
              <a:rPr lang="en-US" sz="2400" b="0" strike="noStrike" spc="-6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osha.gov/laws-</a:t>
            </a:r>
            <a:r>
              <a:rPr lang="en-US" sz="2400" b="0" strike="noStrike" spc="-12" dirty="0">
                <a:solidFill>
                  <a:srgbClr val="0562C1"/>
                </a:solidFill>
                <a:latin typeface="Calibri"/>
                <a:ea typeface="Microsoft YaHei"/>
              </a:rPr>
              <a:t> 	</a:t>
            </a:r>
            <a:r>
              <a:rPr lang="en-US" sz="24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regs/regulations/</a:t>
            </a:r>
            <a:r>
              <a:rPr lang="en-US" sz="2400" b="0" u="sng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standardnumber</a:t>
            </a:r>
            <a:r>
              <a:rPr lang="en-US" sz="24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/1904/1904.35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327804" y="17640"/>
            <a:ext cx="11559036" cy="1217880"/>
          </a:xfrm>
          <a:prstGeom prst="rect">
            <a:avLst/>
          </a:prstGeom>
          <a:noFill/>
          <a:ln w="0">
            <a:noFill/>
          </a:ln>
        </p:spPr>
        <p:txBody>
          <a:bodyPr lIns="0" tIns="74160" rIns="0" bIns="0" anchor="t">
            <a:noAutofit/>
          </a:bodyPr>
          <a:lstStyle/>
          <a:p>
            <a:pPr marL="12600" indent="-720" defTabSz="914400">
              <a:lnSpc>
                <a:spcPts val="3889"/>
              </a:lnSpc>
              <a:spcBef>
                <a:spcPts val="584"/>
              </a:spcBef>
              <a:buNone/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lt1"/>
                </a:solidFill>
                <a:latin typeface="Calibri"/>
                <a:ea typeface="Microsoft YaHei"/>
              </a:rPr>
              <a:t>OSHA</a:t>
            </a:r>
            <a:r>
              <a:rPr lang="en-US" sz="3600" b="0" strike="noStrike" spc="-7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cov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ntawv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ceev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cia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–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tus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neeg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ua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hauj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lwm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qhia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tawm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txog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raug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mob,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muaj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mob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0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sldNum" idx="23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A02B9060-A028-488C-8B9B-7A4B43A94DBB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27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2" name="object 3"/>
          <p:cNvSpPr/>
          <p:nvPr/>
        </p:nvSpPr>
        <p:spPr>
          <a:xfrm>
            <a:off x="508958" y="1431790"/>
            <a:ext cx="11144259" cy="46370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Kuv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cas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kuv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thiaj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raug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mob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mob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nkeeg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pem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kuv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?</a:t>
            </a:r>
          </a:p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84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teev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txheej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zoo rau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lawv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nkeeg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pem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sai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thwj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. 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qho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txheej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zoo rau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hloov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pauv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nkeeg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pem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.</a:t>
            </a:r>
          </a:p>
          <a:p>
            <a:pPr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tabLst>
                <a:tab pos="240840" algn="l"/>
              </a:tabLst>
            </a:pP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84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tug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zuj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zus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txheej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nkeeg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pem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tug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lvl="1" indent="-227880" defTabSz="914400">
              <a:lnSpc>
                <a:spcPct val="100000"/>
              </a:lnSpc>
              <a:spcBef>
                <a:spcPts val="1525"/>
              </a:spcBef>
              <a:buClr>
                <a:srgbClr val="003864"/>
              </a:buClr>
              <a:buFont typeface="Wingdings" charset="2"/>
              <a:buChar char=""/>
              <a:tabLst>
                <a:tab pos="469440" algn="l"/>
              </a:tabLst>
            </a:pP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lawv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txoj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cai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nkeeg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pem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;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284672" y="17640"/>
            <a:ext cx="11542143" cy="1217880"/>
          </a:xfrm>
          <a:prstGeom prst="rect">
            <a:avLst/>
          </a:prstGeom>
          <a:noFill/>
          <a:ln w="0">
            <a:noFill/>
          </a:ln>
        </p:spPr>
        <p:txBody>
          <a:bodyPr lIns="0" tIns="74160" rIns="0" bIns="0" anchor="t">
            <a:noAutofit/>
          </a:bodyPr>
          <a:lstStyle/>
          <a:p>
            <a:pPr marL="12600" indent="-720" defTabSz="914400">
              <a:lnSpc>
                <a:spcPts val="3889"/>
              </a:lnSpc>
              <a:spcBef>
                <a:spcPts val="584"/>
              </a:spcBef>
              <a:buNone/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lt1"/>
                </a:solidFill>
                <a:latin typeface="Calibri"/>
                <a:ea typeface="Microsoft YaHei"/>
              </a:rPr>
              <a:t>OSHA</a:t>
            </a:r>
            <a:r>
              <a:rPr lang="en-US" sz="3600" b="0" strike="noStrike" spc="-7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cov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ntawv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ceev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cia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–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tus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neeg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ua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hauj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lwm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qhia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tawm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txog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raug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mob,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muaj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mob,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ntxiv</a:t>
            </a:r>
            <a:r>
              <a:rPr lang="en-US" sz="3600" b="0" strike="noStrike" spc="-2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21" dirty="0" err="1">
                <a:solidFill>
                  <a:schemeClr val="lt1"/>
                </a:solidFill>
                <a:latin typeface="Calibri"/>
                <a:ea typeface="Microsoft YaHei"/>
              </a:rPr>
              <a:t>mus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4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sldNum" idx="24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F1AFB12F-36C5-4DC4-B7C0-2AC80E3F0D6C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28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6" name="object 3"/>
          <p:cNvSpPr/>
          <p:nvPr/>
        </p:nvSpPr>
        <p:spPr>
          <a:xfrm>
            <a:off x="916920" y="1701360"/>
            <a:ext cx="10332720" cy="2378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469800" indent="-228600" defTabSz="914400">
              <a:lnSpc>
                <a:spcPct val="100000"/>
              </a:lnSpc>
              <a:spcBef>
                <a:spcPts val="105"/>
              </a:spcBef>
              <a:buClr>
                <a:srgbClr val="003864"/>
              </a:buClr>
              <a:buFont typeface="Wingdings" charset="2"/>
              <a:buChar char=""/>
              <a:tabLst>
                <a:tab pos="469800" algn="l"/>
              </a:tabLst>
            </a:pP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Cov chaw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txwv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pub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lawv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tu</a:t>
            </a:r>
            <a:r>
              <a:rPr lang="en-US" sz="2000" spc="-12" dirty="0">
                <a:solidFill>
                  <a:srgbClr val="003864"/>
                </a:solidFill>
                <a:latin typeface="Calibri"/>
                <a:ea typeface="Microsoft YaHei"/>
              </a:rPr>
              <a:t>g </a:t>
            </a:r>
            <a:r>
              <a:rPr lang="en-US" sz="2000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tshem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tawm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ntxub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ntxaug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tug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twg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lawv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txoj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cai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nkeeg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pem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.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endParaRPr lang="en-US" sz="2000" spc="-12" dirty="0">
              <a:solidFill>
                <a:srgbClr val="003864"/>
              </a:solidFill>
              <a:latin typeface="Calibri"/>
              <a:ea typeface="Microsoft YaHei"/>
            </a:endParaRPr>
          </a:p>
          <a:p>
            <a:pPr marL="241200" defTabSz="914400">
              <a:lnSpc>
                <a:spcPct val="100000"/>
              </a:lnSpc>
              <a:spcBef>
                <a:spcPts val="105"/>
              </a:spcBef>
              <a:buClr>
                <a:srgbClr val="003864"/>
              </a:buClr>
              <a:tabLst>
                <a:tab pos="46980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>
              <a:spcBef>
                <a:spcPts val="105"/>
              </a:spcBef>
              <a:buClr>
                <a:srgbClr val="003864"/>
              </a:buClr>
              <a:buFont typeface="Arial"/>
              <a:buChar char="•"/>
              <a:tabLst>
                <a:tab pos="4698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pub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spc="-12" dirty="0">
                <a:solidFill>
                  <a:srgbClr val="003864"/>
                </a:solidFill>
                <a:ea typeface="Microsoft YaHei"/>
              </a:rPr>
              <a:t>tug </a:t>
            </a:r>
            <a:r>
              <a:rPr lang="en-US" sz="2400" spc="-12" dirty="0" err="1">
                <a:solidFill>
                  <a:srgbClr val="003864"/>
                </a:solidFill>
                <a:ea typeface="Microsoft YaHei"/>
              </a:rPr>
              <a:t>neeg</a:t>
            </a:r>
            <a:r>
              <a:rPr lang="en-US" sz="2400" spc="-12" dirty="0">
                <a:solidFill>
                  <a:srgbClr val="003864"/>
                </a:solidFill>
                <a:ea typeface="Microsoft YaHei"/>
              </a:rPr>
              <a:t> </a:t>
            </a:r>
            <a:r>
              <a:rPr lang="en-US" sz="2400" spc="-12" dirty="0" err="1">
                <a:solidFill>
                  <a:srgbClr val="003864"/>
                </a:solidFill>
                <a:ea typeface="Microsoft YaHei"/>
              </a:rPr>
              <a:t>tshem</a:t>
            </a:r>
            <a:r>
              <a:rPr lang="en-US" sz="2400" spc="-12" dirty="0">
                <a:solidFill>
                  <a:srgbClr val="003864"/>
                </a:solidFill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lam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ntxub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ntxaug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tug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twg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nkeeg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pem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.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Cov programs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muab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khoom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plig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8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sldNum" idx="25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03E9AC72-F282-4111-AA32-04E201845014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29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254258" y="1390320"/>
            <a:ext cx="10591200" cy="4639544"/>
          </a:xfrm>
          <a:prstGeom prst="rect">
            <a:avLst/>
          </a:prstGeom>
          <a:noFill/>
          <a:ln w="0">
            <a:noFill/>
          </a:ln>
        </p:spPr>
        <p:txBody>
          <a:bodyPr lIns="0" tIns="191520" rIns="0" bIns="0" anchor="t">
            <a:noAutofit/>
          </a:bodyPr>
          <a:lstStyle/>
          <a:p>
            <a:pPr marL="52956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531000" algn="l"/>
              </a:tabLst>
            </a:pP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Cov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qhoos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kas es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muab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khoom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plig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zaum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kuj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lawv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kam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tawm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. Cov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qhoos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kas es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muab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khoom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plig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rau mas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yeej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txwv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ntawm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OSHA,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tabsis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tau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tsim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nws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cuam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tshuam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txo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xav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yam cov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mob.  Cov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cob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paub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tsim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qhoos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kas es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txhawb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tawm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nyob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hauv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qauv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hauv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333333"/>
                </a:solidFill>
                <a:latin typeface="Calibri"/>
                <a:ea typeface="Microsoft YaHei"/>
              </a:rPr>
              <a:t>qab</a:t>
            </a:r>
            <a:r>
              <a:rPr lang="en-US" sz="2400" b="0" strike="noStrike" spc="-12" dirty="0">
                <a:solidFill>
                  <a:srgbClr val="333333"/>
                </a:solidFill>
                <a:latin typeface="Calibri"/>
                <a:ea typeface="Microsoft YaHei"/>
              </a:rPr>
              <a:t> no: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  <a:p>
            <a:pPr marL="759600" lvl="1" indent="-228600" defTabSz="914400">
              <a:lnSpc>
                <a:spcPct val="100000"/>
              </a:lnSpc>
              <a:spcBef>
                <a:spcPts val="1525"/>
              </a:spcBef>
              <a:buClr>
                <a:srgbClr val="003864"/>
              </a:buClr>
              <a:buFont typeface="Wingdings" charset="2"/>
              <a:buChar char=""/>
              <a:tabLst>
                <a:tab pos="759600" algn="l"/>
              </a:tabLst>
            </a:pPr>
            <a:r>
              <a:rPr lang="en-US" sz="2000" b="0" u="sng" strike="noStrike" spc="-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Qhia</a:t>
            </a:r>
            <a:r>
              <a:rPr lang="en-US" sz="20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000" b="0" u="sng" strike="noStrike" spc="-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kom</a:t>
            </a:r>
            <a:r>
              <a:rPr lang="en-US" sz="20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000" b="0" u="sng" strike="noStrike" spc="-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meej</a:t>
            </a:r>
            <a:r>
              <a:rPr lang="en-US" sz="20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000" b="0" u="sng" strike="noStrike" spc="-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txog</a:t>
            </a:r>
            <a:r>
              <a:rPr lang="en-US" sz="20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OSHA’s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lub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luag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hauj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lwm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nyob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hauv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lub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chaw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ua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hauj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lwm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qhov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qhoos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kas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muab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khoom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plig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rau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kev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puaj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phais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thiab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qhov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kev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kuaj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yeeb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tshuaj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tom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qab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muaj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ib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qho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tshwm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sim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nyob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rau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tswj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fwm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ntawm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tsab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cai</a:t>
            </a:r>
            <a:r>
              <a:rPr lang="en-US" sz="20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000" b="0" u="sng" strike="noStrike" spc="-26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0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29</a:t>
            </a:r>
            <a:r>
              <a:rPr lang="en-US" sz="2000" b="0" u="sng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000" b="0" u="sng" strike="noStrike" spc="-26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C.F.R.</a:t>
            </a:r>
            <a:r>
              <a:rPr lang="en-US" sz="2000" b="0" u="sng" strike="noStrike" spc="-4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0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§1904.35(b)(1)(iv)</a:t>
            </a:r>
            <a:r>
              <a:rPr lang="en-US" sz="2000" b="0" strike="noStrike" spc="-12" dirty="0">
                <a:solidFill>
                  <a:srgbClr val="003399"/>
                </a:solidFill>
                <a:latin typeface="Calibri"/>
                <a:ea typeface="Microsoft YaHei"/>
              </a:rPr>
              <a:t>;</a:t>
            </a:r>
            <a:r>
              <a:rPr lang="en-US" sz="2000" b="0" strike="noStrike" spc="-46" dirty="0">
                <a:solidFill>
                  <a:srgbClr val="003399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26" dirty="0" err="1">
                <a:solidFill>
                  <a:srgbClr val="003399"/>
                </a:solidFill>
                <a:latin typeface="Calibri"/>
                <a:ea typeface="Microsoft YaHei"/>
              </a:rPr>
              <a:t>thiab</a:t>
            </a:r>
            <a:endParaRPr lang="en-US" sz="2000" b="0" strike="noStrike" spc="-1" dirty="0">
              <a:solidFill>
                <a:schemeClr val="dk1"/>
              </a:solidFill>
              <a:latin typeface="Calibri"/>
            </a:endParaRPr>
          </a:p>
          <a:p>
            <a:pPr marL="758880" lvl="1" indent="-227880" defTabSz="914400">
              <a:lnSpc>
                <a:spcPct val="100000"/>
              </a:lnSpc>
              <a:spcBef>
                <a:spcPts val="1500"/>
              </a:spcBef>
              <a:buClr>
                <a:srgbClr val="003864"/>
              </a:buClr>
              <a:buFont typeface="Wingdings" charset="2"/>
              <a:buChar char=""/>
              <a:tabLst>
                <a:tab pos="758880" algn="l"/>
              </a:tabLst>
            </a:pP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Cov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cai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thiab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kev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xyaum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ntawm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lub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chaw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ua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hauj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lwm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qhov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qhoos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kas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muab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khoom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plig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thiab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tsis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muab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khoom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plig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rau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kev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puaj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 </a:t>
            </a:r>
            <a:r>
              <a:rPr lang="en-US" sz="2000" b="0" u="sng" strike="noStrike" spc="-3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phais</a:t>
            </a:r>
            <a:r>
              <a:rPr lang="en-US" sz="2000" b="0" u="sng" strike="noStrike" spc="-3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</a:rPr>
              <a:t>.</a:t>
            </a:r>
            <a:endParaRPr lang="en-US" sz="2000" b="0" strike="noStrike" spc="-1" dirty="0">
              <a:solidFill>
                <a:schemeClr val="dk1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object 2"/>
          <p:cNvGrpSpPr/>
          <p:nvPr/>
        </p:nvGrpSpPr>
        <p:grpSpPr>
          <a:xfrm>
            <a:off x="0" y="3477600"/>
            <a:ext cx="12191040" cy="3380040"/>
            <a:chOff x="0" y="3477600"/>
            <a:chExt cx="12191040" cy="3380040"/>
          </a:xfrm>
        </p:grpSpPr>
        <p:sp>
          <p:nvSpPr>
            <p:cNvPr id="55" name="object 3"/>
            <p:cNvSpPr/>
            <p:nvPr/>
          </p:nvSpPr>
          <p:spPr>
            <a:xfrm>
              <a:off x="0" y="4773240"/>
              <a:ext cx="12191040" cy="2084400"/>
            </a:xfrm>
            <a:custGeom>
              <a:avLst/>
              <a:gdLst>
                <a:gd name="textAreaLeft" fmla="*/ 0 w 12191040"/>
                <a:gd name="textAreaRight" fmla="*/ 12192120 w 12191040"/>
                <a:gd name="textAreaTop" fmla="*/ 0 h 2084400"/>
                <a:gd name="textAreaBottom" fmla="*/ 2085480 h 2084400"/>
              </a:gdLst>
              <a:ahLst/>
              <a:cxnLst/>
              <a:rect l="textAreaLeft" t="textAreaTop" r="textAreaRight" b="textAreaBottom"/>
              <a:pathLst>
                <a:path w="12192000" h="2085340">
                  <a:moveTo>
                    <a:pt x="12192000" y="0"/>
                  </a:moveTo>
                  <a:lnTo>
                    <a:pt x="0" y="0"/>
                  </a:lnTo>
                  <a:lnTo>
                    <a:pt x="0" y="2084831"/>
                  </a:lnTo>
                  <a:lnTo>
                    <a:pt x="12192000" y="208483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8E8E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 defTabSz="914400"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6" name="object 4"/>
            <p:cNvSpPr/>
            <p:nvPr/>
          </p:nvSpPr>
          <p:spPr>
            <a:xfrm>
              <a:off x="0" y="3477600"/>
              <a:ext cx="12191040" cy="1294200"/>
            </a:xfrm>
            <a:custGeom>
              <a:avLst/>
              <a:gdLst>
                <a:gd name="textAreaLeft" fmla="*/ 0 w 12191040"/>
                <a:gd name="textAreaRight" fmla="*/ 12192120 w 12191040"/>
                <a:gd name="textAreaTop" fmla="*/ 0 h 1294200"/>
                <a:gd name="textAreaBottom" fmla="*/ 1295280 h 1294200"/>
              </a:gdLst>
              <a:ahLst/>
              <a:cxnLst/>
              <a:rect l="textAreaLeft" t="textAreaTop" r="textAreaRight" b="textAreaBottom"/>
              <a:pathLst>
                <a:path w="12192000" h="1295400">
                  <a:moveTo>
                    <a:pt x="12192000" y="0"/>
                  </a:moveTo>
                  <a:lnTo>
                    <a:pt x="0" y="0"/>
                  </a:lnTo>
                  <a:lnTo>
                    <a:pt x="0" y="1295399"/>
                  </a:lnTo>
                  <a:lnTo>
                    <a:pt x="12192000" y="12953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386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 defTabSz="914400">
                <a:lnSpc>
                  <a:spcPct val="100000"/>
                </a:lnSpc>
              </a:pP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pic>
          <p:nvPicPr>
            <p:cNvPr id="57" name="object 5"/>
            <p:cNvPicPr/>
            <p:nvPr/>
          </p:nvPicPr>
          <p:blipFill>
            <a:blip r:embed="rId2"/>
            <a:stretch/>
          </p:blipFill>
          <p:spPr>
            <a:xfrm>
              <a:off x="483120" y="5724000"/>
              <a:ext cx="3182400" cy="92700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58" name="object 6"/>
          <p:cNvSpPr/>
          <p:nvPr/>
        </p:nvSpPr>
        <p:spPr>
          <a:xfrm>
            <a:off x="-430440" y="3517175"/>
            <a:ext cx="12192000" cy="11322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74160" rIns="0" bIns="0" anchor="t">
            <a:spAutoFit/>
          </a:bodyPr>
          <a:lstStyle/>
          <a:p>
            <a:pPr marL="12600" indent="948600" defTabSz="914400">
              <a:lnSpc>
                <a:spcPts val="3889"/>
              </a:lnSpc>
              <a:spcBef>
                <a:spcPts val="584"/>
              </a:spcBef>
              <a:tabLst>
                <a:tab pos="0" algn="l"/>
              </a:tabLst>
            </a:pP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Kev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qhia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rau cov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neeg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ua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hauj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lwm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-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Lub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luag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hauj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lwm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kom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haum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lawv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    </a:t>
            </a:r>
          </a:p>
          <a:p>
            <a:pPr marL="12600" indent="948600" defTabSz="914400">
              <a:lnSpc>
                <a:spcPts val="3889"/>
              </a:lnSpc>
              <a:spcBef>
                <a:spcPts val="584"/>
              </a:spcBef>
              <a:tabLst>
                <a:tab pos="0" algn="l"/>
              </a:tabLst>
            </a:pP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spc="-100" dirty="0" err="1">
                <a:solidFill>
                  <a:srgbClr val="FFFFFF"/>
                </a:solidFill>
                <a:latin typeface="Calibri"/>
              </a:rPr>
              <a:t>T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sab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00" dirty="0" err="1">
                <a:solidFill>
                  <a:srgbClr val="FFFFFF"/>
                </a:solidFill>
                <a:latin typeface="Calibri"/>
              </a:rPr>
              <a:t>cai</a:t>
            </a:r>
            <a:r>
              <a:rPr lang="en-US" sz="3200" b="0" strike="noStrike" spc="-1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" dirty="0">
                <a:solidFill>
                  <a:srgbClr val="FFFFFF"/>
                </a:solidFill>
                <a:latin typeface="Calibri"/>
              </a:rPr>
              <a:t>Minnesota</a:t>
            </a:r>
            <a:r>
              <a:rPr lang="en-US" sz="3200" b="0" strike="noStrike" spc="-16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" dirty="0">
                <a:solidFill>
                  <a:srgbClr val="FFFFFF"/>
                </a:solidFill>
                <a:latin typeface="Calibri"/>
              </a:rPr>
              <a:t>Statutes</a:t>
            </a:r>
            <a:r>
              <a:rPr lang="en-US" sz="3200" b="0" strike="noStrike" spc="-145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" dirty="0">
                <a:solidFill>
                  <a:srgbClr val="FFFFFF"/>
                </a:solidFill>
                <a:latin typeface="Calibri"/>
              </a:rPr>
              <a:t>182.677,</a:t>
            </a:r>
            <a:r>
              <a:rPr lang="en-US" sz="3200" b="0" strike="noStrike" spc="-14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1" dirty="0">
                <a:solidFill>
                  <a:srgbClr val="FFFFFF"/>
                </a:solidFill>
                <a:latin typeface="Calibri"/>
              </a:rPr>
              <a:t>subdivision</a:t>
            </a:r>
            <a:r>
              <a:rPr lang="en-US" sz="3200" b="0" strike="noStrike" spc="-165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3200" b="0" strike="noStrike" spc="-52" dirty="0">
                <a:solidFill>
                  <a:srgbClr val="FFFFFF"/>
                </a:solidFill>
                <a:latin typeface="Calibri"/>
              </a:rPr>
              <a:t>4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object 7"/>
          <p:cNvSpPr/>
          <p:nvPr/>
        </p:nvSpPr>
        <p:spPr>
          <a:xfrm>
            <a:off x="3027600" y="5059080"/>
            <a:ext cx="6134400" cy="2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800" b="0" strike="noStrike" spc="-1" dirty="0">
                <a:solidFill>
                  <a:srgbClr val="003864"/>
                </a:solidFill>
                <a:latin typeface="Calibri"/>
              </a:rPr>
              <a:t>Minnesota</a:t>
            </a:r>
            <a:r>
              <a:rPr lang="en-US" sz="1800" b="0" strike="noStrike" spc="-4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1800" b="0" strike="noStrike" spc="-1" dirty="0">
                <a:solidFill>
                  <a:srgbClr val="003864"/>
                </a:solidFill>
                <a:latin typeface="Calibri"/>
              </a:rPr>
              <a:t>OSHA</a:t>
            </a:r>
            <a:r>
              <a:rPr lang="en-US" sz="1800" b="0" strike="noStrike" spc="-5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1800" b="0" strike="noStrike" spc="-1" dirty="0">
                <a:solidFill>
                  <a:srgbClr val="003864"/>
                </a:solidFill>
                <a:latin typeface="Calibri"/>
              </a:rPr>
              <a:t>Compliance</a:t>
            </a:r>
            <a:r>
              <a:rPr lang="en-US" sz="1800" b="0" strike="noStrike" spc="-3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1800" b="0" strike="noStrike" spc="-1" dirty="0">
                <a:solidFill>
                  <a:srgbClr val="003864"/>
                </a:solidFill>
                <a:latin typeface="Calibri"/>
              </a:rPr>
              <a:t>|</a:t>
            </a:r>
            <a:r>
              <a:rPr lang="en-US" sz="1800" b="0" strike="noStrike" spc="-5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1800" b="0" strike="noStrike" spc="-1" dirty="0">
                <a:solidFill>
                  <a:srgbClr val="003864"/>
                </a:solidFill>
                <a:latin typeface="Calibri"/>
              </a:rPr>
              <a:t>Department</a:t>
            </a:r>
            <a:r>
              <a:rPr lang="en-US" sz="1800" b="0" strike="noStrike" spc="-4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1800" b="0" strike="noStrike" spc="-1" dirty="0">
                <a:solidFill>
                  <a:srgbClr val="003864"/>
                </a:solidFill>
                <a:latin typeface="Calibri"/>
              </a:rPr>
              <a:t>of</a:t>
            </a:r>
            <a:r>
              <a:rPr lang="en-US" sz="1800" b="0" strike="noStrike" spc="-5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1800" b="0" strike="noStrike" spc="-1" dirty="0">
                <a:solidFill>
                  <a:srgbClr val="003864"/>
                </a:solidFill>
                <a:latin typeface="Calibri"/>
              </a:rPr>
              <a:t>Labor</a:t>
            </a:r>
            <a:r>
              <a:rPr lang="en-US" sz="1800" b="0" strike="noStrike" spc="-3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1800" b="0" strike="noStrike" spc="-1" dirty="0">
                <a:solidFill>
                  <a:srgbClr val="003864"/>
                </a:solidFill>
                <a:latin typeface="Calibri"/>
              </a:rPr>
              <a:t>and</a:t>
            </a:r>
            <a:r>
              <a:rPr lang="en-US" sz="1800" b="0" strike="noStrike" spc="-5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1800" b="0" strike="noStrike" spc="-12" dirty="0">
                <a:solidFill>
                  <a:srgbClr val="003864"/>
                </a:solidFill>
                <a:latin typeface="Calibri"/>
              </a:rPr>
              <a:t>Industry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object 8"/>
          <p:cNvSpPr/>
          <p:nvPr/>
        </p:nvSpPr>
        <p:spPr>
          <a:xfrm>
            <a:off x="11085840" y="6252840"/>
            <a:ext cx="675720" cy="19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45117" y="-431280"/>
            <a:ext cx="12191040" cy="1573200"/>
          </a:xfrm>
          <a:prstGeom prst="rect">
            <a:avLst/>
          </a:prstGeom>
          <a:noFill/>
          <a:ln w="0">
            <a:noFill/>
          </a:ln>
        </p:spPr>
        <p:txBody>
          <a:bodyPr lIns="0" tIns="429480" rIns="0" bIns="0" anchor="t">
            <a:noAutofit/>
          </a:bodyPr>
          <a:lstStyle/>
          <a:p>
            <a:pPr marL="1188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21" dirty="0">
                <a:solidFill>
                  <a:srgbClr val="000000"/>
                </a:solidFill>
                <a:latin typeface="Calibri"/>
              </a:rPr>
              <a:t>Cov </a:t>
            </a:r>
            <a:r>
              <a:rPr lang="en-US" sz="3600" b="0" strike="noStrike" spc="-21" dirty="0" err="1">
                <a:solidFill>
                  <a:srgbClr val="000000"/>
                </a:solidFill>
                <a:latin typeface="Calibri"/>
              </a:rPr>
              <a:t>txheej</a:t>
            </a:r>
            <a:r>
              <a:rPr lang="en-US" sz="3600" b="0" strike="noStrike" spc="-2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21" dirty="0" err="1">
                <a:solidFill>
                  <a:srgbClr val="000000"/>
                </a:solidFill>
                <a:latin typeface="Calibri"/>
              </a:rPr>
              <a:t>txeem</a:t>
            </a:r>
            <a:r>
              <a:rPr lang="en-US" sz="3600" b="0" strike="noStrike" spc="-2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21" dirty="0" err="1">
                <a:solidFill>
                  <a:srgbClr val="000000"/>
                </a:solidFill>
                <a:latin typeface="Calibri"/>
              </a:rPr>
              <a:t>qhia</a:t>
            </a:r>
            <a:r>
              <a:rPr lang="en-US" sz="3600" b="0" strike="noStrike" spc="-2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21" dirty="0" err="1">
                <a:solidFill>
                  <a:srgbClr val="000000"/>
                </a:solidFill>
                <a:latin typeface="Calibri"/>
              </a:rPr>
              <a:t>txog</a:t>
            </a:r>
            <a:r>
              <a:rPr lang="en-US" sz="3600" b="0" strike="noStrike" spc="-21" dirty="0">
                <a:solidFill>
                  <a:srgbClr val="000000"/>
                </a:solidFill>
                <a:latin typeface="Calibri"/>
              </a:rPr>
              <a:t> cov yam </a:t>
            </a:r>
            <a:r>
              <a:rPr lang="en-US" sz="3600" b="0" strike="noStrike" spc="-21" dirty="0" err="1">
                <a:solidFill>
                  <a:srgbClr val="000000"/>
                </a:solidFill>
                <a:latin typeface="Calibri"/>
              </a:rPr>
              <a:t>ntxwv</a:t>
            </a:r>
            <a:r>
              <a:rPr lang="en-US" sz="3600" b="0" strike="noStrike" spc="-21" dirty="0">
                <a:solidFill>
                  <a:srgbClr val="000000"/>
                </a:solidFill>
                <a:latin typeface="Calibri"/>
              </a:rPr>
              <a:t> mob MSD </a:t>
            </a:r>
            <a:r>
              <a:rPr lang="en-US" sz="3600" b="0" strike="noStrike" spc="-21" dirty="0" err="1">
                <a:solidFill>
                  <a:srgbClr val="000000"/>
                </a:solidFill>
                <a:latin typeface="Calibri"/>
              </a:rPr>
              <a:t>thaum</a:t>
            </a:r>
            <a:r>
              <a:rPr lang="en-US" sz="3600" b="0" strike="noStrike" spc="-21" dirty="0">
                <a:solidFill>
                  <a:srgbClr val="000000"/>
                </a:solidFill>
                <a:latin typeface="Calibri"/>
              </a:rPr>
              <a:t> tseem </a:t>
            </a:r>
            <a:r>
              <a:rPr lang="en-US" sz="3600" b="0" strike="noStrike" spc="-21" dirty="0" err="1">
                <a:solidFill>
                  <a:srgbClr val="000000"/>
                </a:solidFill>
                <a:latin typeface="Calibri"/>
              </a:rPr>
              <a:t>ntxov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2" name="object 3"/>
          <p:cNvSpPr/>
          <p:nvPr/>
        </p:nvSpPr>
        <p:spPr>
          <a:xfrm>
            <a:off x="629727" y="1329571"/>
            <a:ext cx="10642233" cy="519362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Yam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dabtsi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tau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Thaum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twg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tau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tej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yam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phom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sij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tau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tawm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nai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tswj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xav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thaum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tawm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npaj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tom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qab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tawm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Koj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tau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kom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txhua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tus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nkag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siab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txheej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txheem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tawm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Koj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kom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paub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tseeb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tias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tsis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muaj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ib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tug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es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ntsib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pauj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zaub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ntsuab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thaum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es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lawv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tawm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Koj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thiaj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paub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es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hais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tias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los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tej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yam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muaj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phom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sij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53" name="object 4"/>
          <p:cNvSpPr/>
          <p:nvPr/>
        </p:nvSpPr>
        <p:spPr>
          <a:xfrm>
            <a:off x="11092680" y="6425640"/>
            <a:ext cx="179280" cy="19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200" b="0" strike="noStrike" spc="-26">
                <a:solidFill>
                  <a:srgbClr val="888888"/>
                </a:solidFill>
                <a:latin typeface="Calibri"/>
              </a:rPr>
              <a:t>30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tawm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txog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lwm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yam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phom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sij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5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sldNum" idx="26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A866F715-C61D-4745-AB0F-AB899D73A643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31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7" name="object 3"/>
          <p:cNvSpPr/>
          <p:nvPr/>
        </p:nvSpPr>
        <p:spPr>
          <a:xfrm>
            <a:off x="476655" y="1599890"/>
            <a:ext cx="11070078" cy="421900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000" b="1" strike="noStrike" spc="-1" dirty="0">
                <a:solidFill>
                  <a:srgbClr val="003864"/>
                </a:solidFill>
                <a:latin typeface="+mj-lt"/>
              </a:rPr>
              <a:t>Yam </a:t>
            </a:r>
            <a:r>
              <a:rPr lang="en-US" sz="2000" b="1" strike="noStrike" spc="-1" dirty="0" err="1">
                <a:solidFill>
                  <a:srgbClr val="003864"/>
                </a:solidFill>
                <a:latin typeface="+mj-lt"/>
              </a:rPr>
              <a:t>dabtsi</a:t>
            </a:r>
            <a:r>
              <a:rPr lang="en-US" sz="2000" b="1" strike="noStrike" spc="-1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1" strike="noStrike" spc="-1" dirty="0" err="1">
                <a:solidFill>
                  <a:srgbClr val="003864"/>
                </a:solidFill>
                <a:latin typeface="+mj-lt"/>
              </a:rPr>
              <a:t>yuav</a:t>
            </a:r>
            <a:r>
              <a:rPr lang="en-US" sz="2000" b="1" strike="noStrike" spc="-1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1" strike="noStrike" spc="-1" dirty="0" err="1">
                <a:solidFill>
                  <a:srgbClr val="003864"/>
                </a:solidFill>
                <a:latin typeface="+mj-lt"/>
              </a:rPr>
              <a:t>tsum</a:t>
            </a:r>
            <a:r>
              <a:rPr lang="en-US" sz="2000" b="1" strike="noStrike" spc="-1" dirty="0">
                <a:solidFill>
                  <a:srgbClr val="003864"/>
                </a:solidFill>
                <a:latin typeface="+mj-lt"/>
              </a:rPr>
              <a:t> tau </a:t>
            </a:r>
            <a:r>
              <a:rPr lang="en-US" sz="2000" b="1" strike="noStrike" spc="-1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000" b="1" strike="noStrike" spc="-1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1" strike="noStrike" spc="-1" dirty="0" err="1">
                <a:solidFill>
                  <a:srgbClr val="003864"/>
                </a:solidFill>
                <a:latin typeface="+mj-lt"/>
              </a:rPr>
              <a:t>tawm</a:t>
            </a:r>
            <a:r>
              <a:rPr lang="en-US" sz="2000" b="1" strike="noStrike" spc="-1" dirty="0">
                <a:solidFill>
                  <a:srgbClr val="003864"/>
                </a:solidFill>
                <a:latin typeface="+mj-lt"/>
              </a:rPr>
              <a:t>?</a:t>
            </a:r>
            <a:r>
              <a:rPr lang="en-US" sz="2000" b="1" strike="noStrike" spc="-55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Koj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txheej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txheem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tsum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txhaub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tawm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txhawj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xeeb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phais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noj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nyob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zoo (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raug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mob,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mob,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zaum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phom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sij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ntawm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tshiab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yog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cuab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yeej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tshiab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chaw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tsis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phais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yog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cwj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tsis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phais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luag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raug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mob,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phom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sij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ntawm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tsis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heev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ti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tes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ti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taw,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qhoos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kas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tswj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pais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noj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nyob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zoo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tsis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tshua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zoo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heev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). 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Thaum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twg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yuav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tsum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tau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qhia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txog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tej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yam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phom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sij</a:t>
            </a:r>
            <a:r>
              <a:rPr lang="en-US" sz="2000" b="1" strike="noStrike" spc="-1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?</a:t>
            </a:r>
            <a:r>
              <a:rPr lang="en-US" sz="2000" b="1" strike="noStrike" spc="-66" dirty="0">
                <a:solidFill>
                  <a:schemeClr val="tx2">
                    <a:lumMod val="75000"/>
                  </a:schemeClr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Koj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txheej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txheem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yuav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tsum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pub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tawm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phom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sij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tam sim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ntawd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. 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yuav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tsum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tau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paub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tias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lawv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yeej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tsum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nres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tau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lawv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ntseeg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tias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yuav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puaj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phais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Cov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neeg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ua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hauj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lwm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yuav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tsum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tau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qhia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tawm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li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cas</a:t>
            </a:r>
            <a:r>
              <a:rPr lang="en-US" sz="2000" b="1" strike="noStrike" spc="-1" dirty="0">
                <a:solidFill>
                  <a:srgbClr val="003864"/>
                </a:solidFill>
                <a:latin typeface="+mj-lt"/>
                <a:ea typeface="Microsoft YaHei"/>
              </a:rPr>
              <a:t>?</a:t>
            </a:r>
            <a:r>
              <a:rPr lang="en-US" sz="2000" b="1" strike="noStrike" spc="-66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Xav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rau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tawm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tus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nai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saib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xyuas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lus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yog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sau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ntawv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.  Yog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tias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tau,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nrhiav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txoj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hauv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lawv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tawm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tsis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muab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lawv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lub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  <a:ea typeface="Microsoft YaHei"/>
              </a:rPr>
              <a:t>npe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  <a:ea typeface="Microsoft YaHei"/>
              </a:rPr>
              <a:t> lo rau.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tawm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txog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lwm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yam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phom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sij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,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ntxiv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9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sldNum" idx="27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A27C5299-1896-4F6E-A9B7-D1050CA997C6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32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1" name="object 3"/>
          <p:cNvSpPr/>
          <p:nvPr/>
        </p:nvSpPr>
        <p:spPr>
          <a:xfrm>
            <a:off x="379379" y="1341430"/>
            <a:ext cx="11257655" cy="50397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Cov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nai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tswj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hauj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lwm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yuav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xav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li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cas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thaum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qhia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tawm</a:t>
            </a:r>
            <a:r>
              <a:rPr lang="en-US" sz="2000" b="1" strike="noStrike" spc="-1" dirty="0">
                <a:solidFill>
                  <a:srgbClr val="003864"/>
                </a:solidFill>
                <a:latin typeface="Calibri"/>
              </a:rPr>
              <a:t>?</a:t>
            </a:r>
            <a:r>
              <a:rPr lang="en-US" sz="2000" b="1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tseeb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tias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txheej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txheem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nai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saib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lees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tawm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tam sim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ntawd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pib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soj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ntsuam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Cov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neeg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ua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hauj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lwm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yuav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npaj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li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cas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tom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qab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qhia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tawm</a:t>
            </a:r>
            <a:r>
              <a:rPr lang="en-US" sz="2000" b="1" strike="noStrike" spc="-1" dirty="0">
                <a:solidFill>
                  <a:srgbClr val="003864"/>
                </a:solidFill>
                <a:latin typeface="Calibri"/>
              </a:rPr>
              <a:t>?</a:t>
            </a:r>
            <a:r>
              <a:rPr lang="en-US" sz="2000" b="1" strike="noStrike" spc="-7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txheej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txheem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feem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xyuam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sib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txuas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ntu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zus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raus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tes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teb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.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Koj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yuav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tsum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tau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ua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li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cas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kom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txhua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tus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neeg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ua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hauj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lwm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nkag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siab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txog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qhov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txheej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txheem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qhia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tawm</a:t>
            </a:r>
            <a:r>
              <a:rPr lang="en-US" sz="2000" b="1" strike="noStrike" spc="-1" dirty="0">
                <a:solidFill>
                  <a:srgbClr val="003864"/>
                </a:solidFill>
                <a:latin typeface="Calibri"/>
              </a:rPr>
              <a:t>?</a:t>
            </a:r>
            <a:r>
              <a:rPr lang="en-US" sz="2000" b="1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Xam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nyuaj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tawm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xws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hais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nyeem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sau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ntawv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internet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Koj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yuav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qhia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li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cas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kom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paub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tseeb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tias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tsis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muaj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ib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tug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neeg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ua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hauj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lwm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es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yuav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ntsib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kev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pauj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kua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zaub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ntsuab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thaum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es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lawv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qhia</a:t>
            </a:r>
            <a:r>
              <a:rPr lang="en-US" sz="2000" b="1" strike="noStrike" spc="-12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tx2">
                    <a:lumMod val="75000"/>
                  </a:schemeClr>
                </a:solidFill>
                <a:latin typeface="Calibri"/>
              </a:rPr>
              <a:t>tawm</a:t>
            </a:r>
            <a:r>
              <a:rPr lang="en-US" sz="2000" b="1" strike="noStrike" spc="-1" dirty="0">
                <a:solidFill>
                  <a:srgbClr val="003864"/>
                </a:solidFill>
                <a:latin typeface="Calibri"/>
              </a:rPr>
              <a:t>?</a:t>
            </a:r>
            <a:r>
              <a:rPr lang="en-US" sz="2000" b="1" strike="noStrike" spc="-5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meej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tseeb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tias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tsuas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tawm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txhim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kho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puaj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phais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haus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huv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nkaus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xwb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Koj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yuav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ua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cas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thiaj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li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paub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cov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neeg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ua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hauj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lwm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es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yog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cov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hais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qhia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tias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yog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los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yog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cov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qhia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txog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tej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yam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muaj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kev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phom</a:t>
            </a:r>
            <a:r>
              <a:rPr lang="en-US" sz="2000" b="1" strike="noStrike" spc="-12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000" b="1" strike="noStrike" spc="-12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sij</a:t>
            </a:r>
            <a:r>
              <a:rPr lang="en-US" sz="2000" b="1" strike="noStrike" spc="-12" dirty="0">
                <a:solidFill>
                  <a:srgbClr val="003864"/>
                </a:solidFill>
                <a:latin typeface="Calibri"/>
              </a:rPr>
              <a:t>?</a:t>
            </a:r>
            <a:r>
              <a:rPr lang="en-US" sz="2000" b="1" strike="noStrike" spc="-5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Xav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muab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nyiaj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phaj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tshab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daim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nyiaj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khoom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plig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qho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tsaug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txhua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tus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">
            <a:extLst>
              <a:ext uri="{FF2B5EF4-FFF2-40B4-BE49-F238E27FC236}">
                <a16:creationId xmlns:a16="http://schemas.microsoft.com/office/drawing/2014/main" id="{2850B19D-DF72-6E24-E312-7AB9E1C138DA}"/>
              </a:ext>
            </a:extLst>
          </p:cNvPr>
          <p:cNvSpPr txBox="1"/>
          <p:nvPr/>
        </p:nvSpPr>
        <p:spPr>
          <a:xfrm>
            <a:off x="782124" y="1607832"/>
            <a:ext cx="10709910" cy="29803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241300" algn="l"/>
              </a:tabLst>
            </a:pP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Koj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cov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koom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cas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nrhiav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cov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tswv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yim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daws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cov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txhawj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xeeb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lawv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3864"/>
                </a:solidFill>
                <a:latin typeface="Calibri"/>
              </a:rPr>
              <a:t>tuaj</a:t>
            </a:r>
            <a:r>
              <a:rPr lang="en-US" sz="2400" b="1" strike="noStrike" spc="-1" dirty="0">
                <a:solidFill>
                  <a:srgbClr val="003864"/>
                </a:solidFill>
                <a:latin typeface="Calibri"/>
              </a:rPr>
              <a:t>?</a:t>
            </a:r>
            <a:r>
              <a:rPr lang="en-US" sz="2400" b="1" strike="noStrike" spc="-66" dirty="0">
                <a:solidFill>
                  <a:srgbClr val="003864"/>
                </a:solidFill>
                <a:latin typeface="Calibri"/>
              </a:rPr>
              <a:t> 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txheej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tshem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tswj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.  Nov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, tom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12" dirty="0" err="1">
                <a:solidFill>
                  <a:srgbClr val="003864"/>
                </a:solidFill>
                <a:latin typeface="Calibri"/>
              </a:rPr>
              <a:t>nyob</a:t>
            </a:r>
            <a:r>
              <a:rPr lang="en-US" sz="2400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12" dirty="0" err="1">
                <a:solidFill>
                  <a:srgbClr val="003864"/>
                </a:solidFill>
                <a:latin typeface="Calibri"/>
              </a:rPr>
              <a:t>rau</a:t>
            </a:r>
            <a:r>
              <a:rPr lang="en-US" sz="2400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12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nov.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 Ntu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txheej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ceeb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thaiv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tswj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41300" algn="l"/>
              </a:tabLst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A9E86C08-4A38-EE64-4505-1E9CD1CE43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0259" y="-194865"/>
            <a:ext cx="10135870" cy="1493229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0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Qhia</a:t>
            </a:r>
            <a:r>
              <a:rPr lang="en-US" sz="40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40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tawm</a:t>
            </a:r>
            <a:r>
              <a:rPr lang="en-US" sz="40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40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txog</a:t>
            </a:r>
            <a:r>
              <a:rPr lang="en-US" sz="40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40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lwm</a:t>
            </a:r>
            <a:r>
              <a:rPr lang="en-US" sz="40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yam </a:t>
            </a:r>
            <a:r>
              <a:rPr lang="en-US" sz="40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muaj</a:t>
            </a:r>
            <a:r>
              <a:rPr lang="en-US" sz="40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40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kev</a:t>
            </a:r>
            <a:r>
              <a:rPr lang="en-US" sz="40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40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phom</a:t>
            </a:r>
            <a:r>
              <a:rPr lang="en-US" sz="40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40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sij</a:t>
            </a:r>
            <a:r>
              <a:rPr lang="en-US" sz="40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, </a:t>
            </a:r>
            <a:r>
              <a:rPr lang="en-US" sz="40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ntxiv</a:t>
            </a:r>
            <a:r>
              <a:rPr lang="en-US" sz="40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40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mus</a:t>
            </a:r>
            <a:endParaRPr sz="4000" spc="-1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3341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tawm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txog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lwm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yam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phom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sij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3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sldNum" idx="28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5268B716-C5BE-4482-AE36-74F10402B506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34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5" name="object 3"/>
          <p:cNvSpPr/>
          <p:nvPr/>
        </p:nvSpPr>
        <p:spPr>
          <a:xfrm>
            <a:off x="206705" y="1656770"/>
            <a:ext cx="11547329" cy="354445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yam,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rau,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tias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ntsej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tswj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raug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mob. 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xws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li: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469800" lvl="1" indent="-228600" defTabSz="914400">
              <a:lnSpc>
                <a:spcPct val="100000"/>
              </a:lnSpc>
              <a:spcBef>
                <a:spcPts val="1525"/>
              </a:spcBef>
              <a:buClr>
                <a:srgbClr val="003864"/>
              </a:buClr>
              <a:buFont typeface="Wingdings" charset="2"/>
              <a:buChar char=""/>
              <a:tabLst>
                <a:tab pos="46980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puas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phais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–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plag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tsev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nplua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tiag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taw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ntaiv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tawg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lawm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tiag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tes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heev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,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cav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mus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fai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fab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nyob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chav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ti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ti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;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lvl="1" indent="-227880" defTabSz="914400">
              <a:lnSpc>
                <a:spcPct val="100000"/>
              </a:lnSpc>
              <a:spcBef>
                <a:spcPts val="1500"/>
              </a:spcBef>
              <a:buClr>
                <a:srgbClr val="003864"/>
              </a:buClr>
              <a:buFont typeface="Wingdings" charset="2"/>
              <a:buChar char=""/>
              <a:tabLst>
                <a:tab pos="469440" algn="l"/>
              </a:tabLst>
            </a:pP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noj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qab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nyob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zoo – cov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khes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mis,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kab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mob,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cua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kub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nrov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taug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pob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ntseg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;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469800" lvl="1" indent="-228600" defTabSz="914400">
              <a:lnSpc>
                <a:spcPct val="100000"/>
              </a:lnSpc>
              <a:spcBef>
                <a:spcPts val="1500"/>
              </a:spcBef>
              <a:buClr>
                <a:srgbClr val="003864"/>
              </a:buClr>
              <a:buFont typeface="Wingdings" charset="2"/>
              <a:buChar char=""/>
              <a:tabLst>
                <a:tab pos="469800" algn="l"/>
              </a:tabLst>
            </a:pP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–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nyuaj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siab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sib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haum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xeeb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pem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cev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puas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zuj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zus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tus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mus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xyaum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txoj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21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000" b="0" strike="noStrike" spc="-21" dirty="0">
                <a:solidFill>
                  <a:srgbClr val="003864"/>
                </a:solidFill>
                <a:latin typeface="Calibri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783727" y="-186546"/>
            <a:ext cx="11236638" cy="1583280"/>
          </a:xfrm>
          <a:prstGeom prst="rect">
            <a:avLst/>
          </a:prstGeom>
          <a:noFill/>
          <a:ln w="0">
            <a:noFill/>
          </a:ln>
        </p:spPr>
        <p:txBody>
          <a:bodyPr lIns="0" tIns="439560" rIns="0" bIns="0" anchor="t">
            <a:noAutofit/>
          </a:bodyPr>
          <a:lstStyle/>
          <a:p>
            <a:pPr marL="1188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Cov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txheej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txheem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txog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cov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phom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sij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7" name="object 3"/>
          <p:cNvSpPr/>
          <p:nvPr/>
        </p:nvSpPr>
        <p:spPr>
          <a:xfrm>
            <a:off x="398436" y="1080841"/>
            <a:ext cx="11692949" cy="526800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Yam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dabtsi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tau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Thaum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twg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tau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tej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yam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phom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sij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tau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tawm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nai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tswj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xav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thaum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tawm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npaj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tom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qab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tawm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Koj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tau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kom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txhua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tus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nkag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siab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txheej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txheem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tawm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Koj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kom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paub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tseeb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tias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tsis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muaj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ib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tug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es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ntsib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pauj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zaub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ntsuab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thaum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es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lawv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tawm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+mj-lt"/>
              </a:rPr>
              <a:t>[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Koj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cas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thiaj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li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paub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es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hais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tias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los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yog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cov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tej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yam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muaj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phom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0000"/>
                </a:solidFill>
                <a:latin typeface="+mj-lt"/>
              </a:rPr>
              <a:t>sij</a:t>
            </a:r>
            <a:r>
              <a:rPr lang="en-US" sz="2000" b="0" strike="noStrike" spc="-12" dirty="0">
                <a:solidFill>
                  <a:srgbClr val="000000"/>
                </a:solidFill>
                <a:latin typeface="+mj-lt"/>
              </a:rPr>
              <a:t>?]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object 4"/>
          <p:cNvSpPr/>
          <p:nvPr/>
        </p:nvSpPr>
        <p:spPr>
          <a:xfrm>
            <a:off x="11092680" y="6425640"/>
            <a:ext cx="179280" cy="19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1200" b="0" strike="noStrike" spc="-26">
                <a:solidFill>
                  <a:srgbClr val="888888"/>
                </a:solidFill>
                <a:latin typeface="Calibri"/>
              </a:rPr>
              <a:t>35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Cov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theem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raws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qib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es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tswj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thaiv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170" name="object 3"/>
          <p:cNvPicPr/>
          <p:nvPr/>
        </p:nvPicPr>
        <p:blipFill>
          <a:blip r:embed="rId2"/>
          <a:stretch/>
        </p:blipFill>
        <p:spPr>
          <a:xfrm>
            <a:off x="4257720" y="1905120"/>
            <a:ext cx="5956200" cy="3970800"/>
          </a:xfrm>
          <a:prstGeom prst="rect">
            <a:avLst/>
          </a:prstGeom>
          <a:ln w="0">
            <a:noFill/>
          </a:ln>
        </p:spPr>
      </p:pic>
      <p:sp>
        <p:nvSpPr>
          <p:cNvPr id="171" name="TextBox 3"/>
          <p:cNvSpPr/>
          <p:nvPr/>
        </p:nvSpPr>
        <p:spPr>
          <a:xfrm>
            <a:off x="275207" y="1419120"/>
            <a:ext cx="3606679" cy="51384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Cov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Theem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raws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qib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es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Tswj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kev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tiv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thaiv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defTabSz="914400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spcAft>
                <a:spcPts val="600"/>
              </a:spcAft>
            </a:pP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Muab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Tshem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tawm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– 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Siv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tes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muab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yam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phom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sij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ntawd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tshem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tawm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kiag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spcAft>
                <a:spcPts val="600"/>
              </a:spcAft>
            </a:pP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Muab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dabtsi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hloov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–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Hloov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qhov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phom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sij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spcAft>
                <a:spcPts val="600"/>
              </a:spcAft>
            </a:pP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Muaj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kev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tswj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hu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ua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Engineering Controls 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–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Muab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cov tib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neeg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cais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tawm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ntawm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qhov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phom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sij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spcAft>
                <a:spcPts val="600"/>
              </a:spcAft>
            </a:pP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Muaj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kev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tswj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hu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</a:rPr>
              <a:t>ua</a:t>
            </a: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 Administrative Controls 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–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Hloov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txoj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kev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tib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neeg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ua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hauj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lwm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spcAft>
                <a:spcPts val="600"/>
              </a:spcAft>
            </a:pPr>
            <a:r>
              <a:rPr lang="en-US" sz="1800" b="1" strike="noStrike" spc="-1" dirty="0">
                <a:solidFill>
                  <a:srgbClr val="000000"/>
                </a:solidFill>
                <a:latin typeface="Arial"/>
              </a:rPr>
              <a:t>PPE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–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Tiv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thaiv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cov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neeg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ua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hauj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lwm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kom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lawv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hnav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cov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khaub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ncaws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tiv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thaiv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tus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kheej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TextBox 4"/>
          <p:cNvSpPr/>
          <p:nvPr/>
        </p:nvSpPr>
        <p:spPr>
          <a:xfrm>
            <a:off x="3857908" y="1997015"/>
            <a:ext cx="998764" cy="429433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1100" b="0" strike="noStrike" spc="-1" dirty="0" err="1">
                <a:solidFill>
                  <a:srgbClr val="000000"/>
                </a:solidFill>
                <a:latin typeface="Arial"/>
              </a:rPr>
              <a:t>Pab</a:t>
            </a:r>
            <a:r>
              <a:rPr lang="en-US" sz="1100" b="0" strike="noStrike" spc="-1" dirty="0">
                <a:solidFill>
                  <a:srgbClr val="000000"/>
                </a:solidFill>
                <a:latin typeface="Arial"/>
              </a:rPr>
              <a:t> tau zoo </a:t>
            </a:r>
            <a:r>
              <a:rPr lang="en-US" sz="1100" b="0" strike="noStrike" spc="-1" dirty="0" err="1">
                <a:solidFill>
                  <a:srgbClr val="000000"/>
                </a:solidFill>
                <a:latin typeface="Arial"/>
              </a:rPr>
              <a:t>tshaj</a:t>
            </a:r>
            <a:r>
              <a:rPr lang="en-US" sz="11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100" b="0" strike="noStrike" spc="-1" dirty="0" err="1">
                <a:solidFill>
                  <a:srgbClr val="000000"/>
                </a:solidFill>
                <a:latin typeface="Arial"/>
              </a:rPr>
              <a:t>plaws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TextBox 5"/>
          <p:cNvSpPr/>
          <p:nvPr/>
        </p:nvSpPr>
        <p:spPr>
          <a:xfrm>
            <a:off x="3962519" y="5486400"/>
            <a:ext cx="1275305" cy="429433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1100" b="0" strike="noStrike" spc="-1" dirty="0" err="1">
                <a:solidFill>
                  <a:srgbClr val="000000"/>
                </a:solidFill>
                <a:latin typeface="Arial"/>
              </a:rPr>
              <a:t>Pab</a:t>
            </a:r>
            <a:r>
              <a:rPr lang="en-US" sz="1100" b="0" strike="noStrike" spc="-1" dirty="0">
                <a:solidFill>
                  <a:srgbClr val="000000"/>
                </a:solidFill>
                <a:latin typeface="Arial"/>
              </a:rPr>
              <a:t> tau </a:t>
            </a:r>
            <a:r>
              <a:rPr lang="en-US" sz="1100" b="0" strike="noStrike" spc="-1" dirty="0" err="1">
                <a:solidFill>
                  <a:srgbClr val="000000"/>
                </a:solidFill>
                <a:latin typeface="Arial"/>
              </a:rPr>
              <a:t>tsis</a:t>
            </a:r>
            <a:r>
              <a:rPr lang="en-US" sz="1100" b="0" strike="noStrike" spc="-1" dirty="0">
                <a:solidFill>
                  <a:srgbClr val="000000"/>
                </a:solidFill>
                <a:latin typeface="Arial"/>
              </a:rPr>
              <a:t> zoo </a:t>
            </a:r>
            <a:r>
              <a:rPr lang="en-US" sz="1100" b="0" strike="noStrike" spc="-1" dirty="0" err="1">
                <a:solidFill>
                  <a:srgbClr val="000000"/>
                </a:solidFill>
                <a:latin typeface="Arial"/>
              </a:rPr>
              <a:t>tshaj</a:t>
            </a:r>
            <a:r>
              <a:rPr lang="en-US" sz="11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100" b="0" strike="noStrike" spc="-1" dirty="0" err="1">
                <a:solidFill>
                  <a:srgbClr val="000000"/>
                </a:solidFill>
                <a:latin typeface="Arial"/>
              </a:rPr>
              <a:t>plaws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948730" y="29288"/>
            <a:ext cx="10562621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Tswj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thaiv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 hu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ua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Engineering controls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5" name="object 3"/>
          <p:cNvSpPr/>
          <p:nvPr/>
        </p:nvSpPr>
        <p:spPr>
          <a:xfrm>
            <a:off x="581760" y="1420920"/>
            <a:ext cx="11296562" cy="51679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ntxim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mob,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tsim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ntau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phom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(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ergonomic)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: 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tswj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hu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Engineering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controls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hloov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tib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zog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,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tshem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phom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twg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tias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ntawd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.  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tswj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hu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Engineering</a:t>
            </a:r>
            <a:r>
              <a:rPr lang="en-US" sz="2400" b="0" strike="noStrike" spc="-8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controls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li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lvl="1" indent="-227880" defTabSz="914400">
              <a:lnSpc>
                <a:spcPct val="100000"/>
              </a:lnSpc>
              <a:spcBef>
                <a:spcPts val="1525"/>
              </a:spcBef>
              <a:buClr>
                <a:srgbClr val="003864"/>
              </a:buClr>
              <a:buFont typeface="Wingdings" charset="2"/>
              <a:buChar char=""/>
              <a:tabLst>
                <a:tab pos="46944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cia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cuaj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yeej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taus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maus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lvl="1" indent="-227880" defTabSz="914400">
              <a:lnSpc>
                <a:spcPct val="100000"/>
              </a:lnSpc>
              <a:spcBef>
                <a:spcPts val="1500"/>
              </a:spcBef>
              <a:buClr>
                <a:srgbClr val="003864"/>
              </a:buClr>
              <a:buFont typeface="Wingdings" charset="2"/>
              <a:buChar char=""/>
              <a:tabLst>
                <a:tab pos="469440" algn="l"/>
              </a:tabLst>
            </a:pPr>
            <a:r>
              <a:rPr lang="en-US" sz="2000" spc="-12" dirty="0" err="1">
                <a:solidFill>
                  <a:srgbClr val="003864"/>
                </a:solidFill>
                <a:latin typeface="Calibri"/>
                <a:ea typeface="Microsoft YaHei"/>
              </a:rPr>
              <a:t>s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cuab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yeej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lvl="1" indent="-227880" defTabSz="914400">
              <a:lnSpc>
                <a:spcPct val="100000"/>
              </a:lnSpc>
              <a:spcBef>
                <a:spcPts val="1500"/>
              </a:spcBef>
              <a:buClr>
                <a:srgbClr val="003864"/>
              </a:buClr>
              <a:buFont typeface="Wingdings" charset="2"/>
              <a:buChar char=""/>
              <a:tabLst>
                <a:tab pos="469440" algn="l"/>
              </a:tabLst>
            </a:pP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cuab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yeej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tsaws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lvl="1" indent="-227880" defTabSz="914400">
              <a:lnSpc>
                <a:spcPct val="100000"/>
              </a:lnSpc>
              <a:spcBef>
                <a:spcPts val="1500"/>
              </a:spcBef>
              <a:buClr>
                <a:srgbClr val="003864"/>
              </a:buClr>
              <a:buFont typeface="Wingdings" charset="2"/>
              <a:buChar char=""/>
              <a:tabLst>
                <a:tab pos="46944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cuab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yeej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tsawd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nyhav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nyhav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zog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lvl="1" indent="-227880" defTabSz="914400">
              <a:lnSpc>
                <a:spcPct val="100000"/>
              </a:lnSpc>
              <a:spcBef>
                <a:spcPts val="1500"/>
              </a:spcBef>
              <a:buClr>
                <a:srgbClr val="003864"/>
              </a:buClr>
              <a:buFont typeface="Wingdings" charset="2"/>
              <a:buChar char=""/>
              <a:tabLst>
                <a:tab pos="46944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thawm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nyhav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nyhav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heev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zog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469440" lvl="1" indent="-228600" defTabSz="914400">
              <a:lnSpc>
                <a:spcPct val="100000"/>
              </a:lnSpc>
              <a:spcBef>
                <a:spcPts val="1500"/>
              </a:spcBef>
              <a:buClr>
                <a:srgbClr val="003864"/>
              </a:buClr>
              <a:buFont typeface="Wingdings" charset="2"/>
              <a:buChar char=""/>
              <a:tabLst>
                <a:tab pos="46944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rooj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ev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ncav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deb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deb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li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sawv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yam li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sawv</a:t>
            </a:r>
            <a:r>
              <a:rPr lang="en-US" sz="2000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810359" y="-151036"/>
            <a:ext cx="10774999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Tswj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thaiv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hu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ua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Engineering controls,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ntxiv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7" name="object 3"/>
          <p:cNvSpPr/>
          <p:nvPr/>
        </p:nvSpPr>
        <p:spPr>
          <a:xfrm>
            <a:off x="1145519" y="1611000"/>
            <a:ext cx="10599637" cy="175751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3320" rIns="0" bIns="0" anchor="t">
            <a:spAutoFit/>
          </a:bodyPr>
          <a:lstStyle/>
          <a:p>
            <a:pPr marL="240840" indent="-227880" defTabSz="914400">
              <a:lnSpc>
                <a:spcPct val="100000"/>
              </a:lnSpc>
              <a:spcBef>
                <a:spcPts val="105"/>
              </a:spcBef>
              <a:buClr>
                <a:srgbClr val="003864"/>
              </a:buClr>
              <a:buFont typeface="Wingdings" charset="2"/>
              <a:buChar char=""/>
              <a:tabLst>
                <a:tab pos="24084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cais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tawm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khoom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ntws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txoj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thiaj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zoo tib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tas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</a:rPr>
              <a:t>mus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</a:rPr>
              <a:t> li</a:t>
            </a:r>
            <a:r>
              <a:rPr lang="en-US" sz="2000" spc="-12" dirty="0">
                <a:solidFill>
                  <a:srgbClr val="003864"/>
                </a:solidFill>
                <a:latin typeface="Calibri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40840" indent="-228600" defTabSz="914400">
              <a:lnSpc>
                <a:spcPct val="100000"/>
              </a:lnSpc>
              <a:spcBef>
                <a:spcPts val="105"/>
              </a:spcBef>
              <a:buClr>
                <a:srgbClr val="003864"/>
              </a:buClr>
              <a:buFont typeface="Wingdings" charset="2"/>
              <a:buChar char=""/>
              <a:tabLst>
                <a:tab pos="240840" algn="l"/>
              </a:tabLst>
            </a:pPr>
            <a:r>
              <a:rPr lang="en-US" sz="20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nruab</a:t>
            </a:r>
            <a:r>
              <a:rPr lang="en-US" sz="20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cais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tawm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ntws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phej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ncav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khaws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40840" indent="-227880" defTabSz="914400">
              <a:lnSpc>
                <a:spcPct val="100000"/>
              </a:lnSpc>
              <a:spcBef>
                <a:spcPts val="1505"/>
              </a:spcBef>
              <a:buClr>
                <a:srgbClr val="003864"/>
              </a:buClr>
              <a:buFont typeface="Wingdings" charset="2"/>
              <a:buChar char=""/>
              <a:tabLst>
                <a:tab pos="24084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rov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tsim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dua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sawv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ncav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ncav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ncav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0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986040" y="228600"/>
            <a:ext cx="10214640" cy="1217880"/>
          </a:xfrm>
          <a:prstGeom prst="rect">
            <a:avLst/>
          </a:prstGeom>
          <a:noFill/>
          <a:ln w="0">
            <a:noFill/>
          </a:ln>
        </p:spPr>
        <p:txBody>
          <a:bodyPr lIns="0" tIns="74160" rIns="0" bIns="0" anchor="t">
            <a:noAutofit/>
          </a:bodyPr>
          <a:lstStyle/>
          <a:p>
            <a:pPr marL="12600" indent="0" defTabSz="914400">
              <a:lnSpc>
                <a:spcPts val="3889"/>
              </a:lnSpc>
              <a:spcBef>
                <a:spcPts val="584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Tswj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kom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muaj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tiv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thaiv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hu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ua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engineering controls rau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phom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sij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pem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,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muaj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lawm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los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yog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yuav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muab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los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siv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9" name="object 3"/>
          <p:cNvSpPr/>
          <p:nvPr/>
        </p:nvSpPr>
        <p:spPr>
          <a:xfrm>
            <a:off x="1056736" y="2555734"/>
            <a:ext cx="9847080" cy="174653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[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tswv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yim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tswj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thaiv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hu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engineering controls rau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phom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sij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pem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twb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lawm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.]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[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tswv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yim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tswj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thaiv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hu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engineering controls rau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phom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pem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muab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siv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.]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1001600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>
                <a:solidFill>
                  <a:schemeClr val="lt1"/>
                </a:solidFill>
                <a:latin typeface="Calibri"/>
              </a:rPr>
              <a:t>Yuav tsum tau kawm thiab xyaum</a:t>
            </a:r>
            <a:endParaRPr lang="en-US" sz="36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" name="object 4"/>
          <p:cNvSpPr/>
          <p:nvPr/>
        </p:nvSpPr>
        <p:spPr>
          <a:xfrm>
            <a:off x="5757480" y="6463800"/>
            <a:ext cx="67572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sldNum" idx="13"/>
          </p:nvPr>
        </p:nvSpPr>
        <p:spPr>
          <a:xfrm>
            <a:off x="11067120" y="6463800"/>
            <a:ext cx="24516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173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52">
                <a:solidFill>
                  <a:schemeClr val="dk1"/>
                </a:solidFill>
                <a:latin typeface="Calibri"/>
              </a:defRPr>
            </a:lvl1pPr>
          </a:lstStyle>
          <a:p>
            <a:pPr marL="1173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DB6691E1-5EC0-453C-9167-CB73BE36A28C}" type="slidenum">
              <a:rPr lang="en-US" sz="1200" b="0" strike="noStrike" spc="-52">
                <a:solidFill>
                  <a:schemeClr val="dk1"/>
                </a:solidFill>
                <a:latin typeface="Calibri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object 3"/>
          <p:cNvSpPr/>
          <p:nvPr/>
        </p:nvSpPr>
        <p:spPr>
          <a:xfrm>
            <a:off x="603849" y="1474146"/>
            <a:ext cx="10768816" cy="49371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Ib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lub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chaw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feem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xyuam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ntu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yuav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tsum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tau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rau tag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nrho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kawm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xyaum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cov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no: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469440" indent="-45648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OpenSymbol"/>
              <a:buAutoNum type="arabicParenR"/>
              <a:tabLst>
                <a:tab pos="46944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lub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npe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ntawm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tus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es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nyob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pawg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neeg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saib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ruaj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ntseg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lub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chaw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469440" indent="-45648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OpenSymbol"/>
              <a:buAutoNum type="arabicParenR"/>
              <a:tabLst>
                <a:tab pos="46944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lub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chaw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qhoos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kas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chaw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haum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zoo rau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lawv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(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ergonomics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program);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469800" indent="-45720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OpenSymbol"/>
              <a:buAutoNum type="arabicParenR"/>
              <a:tabLst>
                <a:tab pos="46980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ntxwv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pom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thaum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ntxov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mob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pob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qij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hu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musculoskeletal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txheej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txheem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cov mob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nov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469440" indent="-45648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OpenSymbol"/>
              <a:buAutoNum type="arabicParenR"/>
              <a:tabLst>
                <a:tab pos="469440" algn="l"/>
              </a:tabLst>
            </a:pP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txheej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txheem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qhia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raug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mob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thiab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yam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phom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 err="1">
                <a:solidFill>
                  <a:srgbClr val="003864"/>
                </a:solidFill>
                <a:latin typeface="+mj-lt"/>
              </a:rPr>
              <a:t>sij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;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469800" indent="-45720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OpenSymbol"/>
              <a:buAutoNum type="arabicParenR"/>
              <a:tabLst>
                <a:tab pos="469800" algn="l"/>
              </a:tabLst>
            </a:pPr>
            <a:r>
              <a:rPr lang="en-US" sz="2000" b="0" strike="noStrike" spc="-26" dirty="0" err="1">
                <a:solidFill>
                  <a:srgbClr val="003864"/>
                </a:solidFill>
                <a:latin typeface="+mj-lt"/>
              </a:rPr>
              <a:t>tej</a:t>
            </a:r>
            <a:r>
              <a:rPr lang="en-US" sz="2000" b="0" strike="noStrike" spc="-26" dirty="0">
                <a:solidFill>
                  <a:srgbClr val="003864"/>
                </a:solidFill>
                <a:latin typeface="+mj-lt"/>
              </a:rPr>
              <a:t> yam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26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+mj-lt"/>
              </a:rPr>
              <a:t>tswj</a:t>
            </a:r>
            <a:r>
              <a:rPr lang="en-US" sz="2000" b="0" strike="noStrike" spc="-26" dirty="0">
                <a:solidFill>
                  <a:srgbClr val="003864"/>
                </a:solidFill>
                <a:latin typeface="+mj-lt"/>
              </a:rPr>
              <a:t> hu </a:t>
            </a:r>
            <a:r>
              <a:rPr lang="en-US" sz="2000" b="0" strike="noStrike" spc="-26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26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2" dirty="0">
                <a:solidFill>
                  <a:srgbClr val="003864"/>
                </a:solidFill>
                <a:latin typeface="+mj-lt"/>
              </a:rPr>
              <a:t>administrative</a:t>
            </a:r>
            <a:r>
              <a:rPr lang="en-US" sz="2000" b="0" strike="noStrike" spc="-97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spc="-1" dirty="0" err="1">
                <a:solidFill>
                  <a:srgbClr val="003864"/>
                </a:solidFill>
                <a:latin typeface="+mj-lt"/>
              </a:rPr>
              <a:t>los</a:t>
            </a:r>
            <a:r>
              <a:rPr lang="en-US" sz="2000" spc="-1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spc="-1" dirty="0" err="1">
                <a:solidFill>
                  <a:srgbClr val="003864"/>
                </a:solidFill>
                <a:latin typeface="+mj-lt"/>
              </a:rPr>
              <a:t>yog</a:t>
            </a:r>
            <a:r>
              <a:rPr lang="en-US" sz="2000" b="0" strike="noStrike" spc="-7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engineering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ntsig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ntxog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kev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phom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sij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txog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txoj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hauj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lwm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es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muaj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los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yog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tseem tab tom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yuav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coj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los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siv</a:t>
            </a:r>
            <a:r>
              <a:rPr lang="en-US" sz="2000" b="0" strike="noStrike" spc="-92" dirty="0">
                <a:solidFill>
                  <a:srgbClr val="003864"/>
                </a:solidFill>
                <a:latin typeface="+mj-lt"/>
              </a:rPr>
              <a:t>; </a:t>
            </a:r>
            <a:r>
              <a:rPr lang="en-US" sz="2000" b="0" strike="noStrike" spc="-92" dirty="0" err="1">
                <a:solidFill>
                  <a:srgbClr val="003864"/>
                </a:solidFill>
                <a:latin typeface="+mj-lt"/>
              </a:rPr>
              <a:t>thiab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  <a:p>
            <a:pPr marL="469440" indent="-45648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OpenSymbol"/>
              <a:buAutoNum type="arabicParenR"/>
              <a:tabLst>
                <a:tab pos="469440" algn="l"/>
              </a:tabLst>
            </a:pPr>
            <a:r>
              <a:rPr lang="en-US" sz="2000" b="0" strike="noStrike" spc="-1" dirty="0" err="1">
                <a:solidFill>
                  <a:srgbClr val="003864"/>
                </a:solidFill>
                <a:latin typeface="+mj-lt"/>
              </a:rPr>
              <a:t>qhov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 es </a:t>
            </a:r>
            <a:r>
              <a:rPr lang="en-US" sz="2000" b="0" strike="noStrike" spc="-1" dirty="0" err="1">
                <a:solidFill>
                  <a:srgbClr val="003864"/>
                </a:solidFill>
                <a:latin typeface="+mj-lt"/>
              </a:rPr>
              <a:t>yuav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" dirty="0" err="1">
                <a:solidFill>
                  <a:srgbClr val="003864"/>
                </a:solidFill>
                <a:latin typeface="+mj-lt"/>
              </a:rPr>
              <a:t>tsum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" dirty="0" err="1">
                <a:solidFill>
                  <a:srgbClr val="003864"/>
                </a:solidFill>
                <a:latin typeface="+mj-lt"/>
              </a:rPr>
              <a:t>kom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 tau </a:t>
            </a:r>
            <a:r>
              <a:rPr lang="en-US" sz="2000" b="0" strike="noStrike" spc="-1" dirty="0" err="1">
                <a:solidFill>
                  <a:srgbClr val="003864"/>
                </a:solidFill>
                <a:latin typeface="+mj-lt"/>
              </a:rPr>
              <a:t>ua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" dirty="0" err="1">
                <a:solidFill>
                  <a:srgbClr val="003864"/>
                </a:solidFill>
                <a:latin typeface="+mj-lt"/>
              </a:rPr>
              <a:t>raws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 li </a:t>
            </a:r>
            <a:r>
              <a:rPr lang="en-US" sz="2000" b="0" strike="noStrike" spc="-1" dirty="0" err="1">
                <a:solidFill>
                  <a:srgbClr val="003864"/>
                </a:solidFill>
                <a:latin typeface="+mj-lt"/>
              </a:rPr>
              <a:t>tsab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" dirty="0" err="1">
                <a:solidFill>
                  <a:srgbClr val="003864"/>
                </a:solidFill>
                <a:latin typeface="+mj-lt"/>
              </a:rPr>
              <a:t>cai</a:t>
            </a:r>
            <a:r>
              <a:rPr lang="en-US" sz="2000" b="0" strike="noStrike" spc="-55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Minn.</a:t>
            </a:r>
            <a:r>
              <a:rPr lang="en-US" sz="2000" b="0" strike="noStrike" spc="-55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Stat.</a:t>
            </a:r>
            <a:r>
              <a:rPr lang="en-US" sz="2000" b="0" strike="noStrike" spc="-80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182.677,</a:t>
            </a:r>
            <a:r>
              <a:rPr lang="en-US" sz="2000" b="0" strike="noStrike" spc="-52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1" dirty="0">
                <a:solidFill>
                  <a:srgbClr val="003864"/>
                </a:solidFill>
                <a:latin typeface="+mj-lt"/>
              </a:rPr>
              <a:t>subd.</a:t>
            </a:r>
            <a:r>
              <a:rPr lang="en-US" sz="2000" b="0" strike="noStrike" spc="-55" dirty="0">
                <a:solidFill>
                  <a:srgbClr val="003864"/>
                </a:solidFill>
                <a:latin typeface="+mj-lt"/>
              </a:rPr>
              <a:t> </a:t>
            </a:r>
            <a:r>
              <a:rPr lang="en-US" sz="2000" b="0" strike="noStrike" spc="-26" dirty="0">
                <a:solidFill>
                  <a:srgbClr val="003864"/>
                </a:solidFill>
                <a:latin typeface="+mj-lt"/>
              </a:rPr>
              <a:t>9.</a:t>
            </a:r>
            <a:endParaRPr lang="en-US" sz="2000" b="0" strike="noStrike" spc="-1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810360" y="-140296"/>
            <a:ext cx="11076120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Tswj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ua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hauj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lwm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thaiv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hu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ua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Administrative</a:t>
            </a:r>
            <a:r>
              <a:rPr lang="en-US" sz="3600" b="0" strike="noStrike" spc="-19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controls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1" name="object 5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sldNum" idx="29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EF75AF17-AD33-42B6-9C7D-182F0BA03589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40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3" name="object 3"/>
          <p:cNvSpPr/>
          <p:nvPr/>
        </p:nvSpPr>
        <p:spPr>
          <a:xfrm>
            <a:off x="413345" y="1420920"/>
            <a:ext cx="5428161" cy="53577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Tswj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thaiv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hu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Administrative</a:t>
            </a:r>
            <a:r>
              <a:rPr lang="en-US" sz="2400" b="0" strike="noStrike" spc="-1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controls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tsim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txo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ntev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ntev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,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heev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heev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nyhav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nyhav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phom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. Tej no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kuj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xws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li: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xyaum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hloov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pauv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spc="-12" dirty="0" err="1">
                <a:solidFill>
                  <a:srgbClr val="003864"/>
                </a:solidFill>
                <a:latin typeface="Calibri"/>
                <a:ea typeface="Microsoft YaHei"/>
              </a:rPr>
              <a:t>txoj</a:t>
            </a:r>
            <a:r>
              <a:rPr lang="en-US" sz="2400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spc="-12" dirty="0">
                <a:solidFill>
                  <a:srgbClr val="003864"/>
                </a:solidFill>
                <a:latin typeface="Calibri"/>
                <a:ea typeface="Microsoft YaHei"/>
              </a:rPr>
              <a:t> ntau;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so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txaus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ceev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object 4"/>
          <p:cNvSpPr/>
          <p:nvPr/>
        </p:nvSpPr>
        <p:spPr>
          <a:xfrm>
            <a:off x="6251040" y="1420920"/>
            <a:ext cx="5635440" cy="53577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pub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nqa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nyhav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tshaj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ceev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ntxiv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coob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zog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khoos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puas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overtime ntau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ntau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hloov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cai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txheej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xws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ntau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zog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so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mob zoo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260412" y="-134640"/>
            <a:ext cx="11931588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Tswj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ua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hauj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lwm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thaiv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hu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ua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Administrative</a:t>
            </a:r>
            <a:r>
              <a:rPr lang="en-US" sz="3600" b="0" strike="noStrike" spc="-191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controls,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ntxiv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6" name="object 5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sldNum" idx="30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DDA02E6A-54D7-4B20-A127-654F140D1BED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41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916920" y="1607760"/>
            <a:ext cx="4960080" cy="389844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phom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rau mob MSDs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raws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yim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nyuaj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;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hloov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zog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rau sab;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spc="-12" dirty="0" err="1">
                <a:solidFill>
                  <a:srgbClr val="003864"/>
                </a:solidFill>
                <a:latin typeface="Calibri"/>
              </a:rPr>
              <a:t>k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khoom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nyhav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mas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nqa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zog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;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6251039" y="1607760"/>
            <a:ext cx="5494117" cy="417780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txheej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hloov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zog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ntsev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ncav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ncav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zoo tib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qaij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doj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qaij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de;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“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ncig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hloov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”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sij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hawm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so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nruab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nrab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coj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caij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teem rau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mus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so.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ceev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cuab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yeej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fai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fab.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914400" y="153000"/>
            <a:ext cx="10212840" cy="1217880"/>
          </a:xfrm>
          <a:prstGeom prst="rect">
            <a:avLst/>
          </a:prstGeom>
          <a:noFill/>
          <a:ln w="0">
            <a:noFill/>
          </a:ln>
        </p:spPr>
        <p:txBody>
          <a:bodyPr lIns="0" tIns="74160" rIns="0" bIns="0" anchor="t">
            <a:noAutofit/>
          </a:bodyPr>
          <a:lstStyle/>
          <a:p>
            <a:pPr marL="12600" indent="0" defTabSz="914400">
              <a:lnSpc>
                <a:spcPts val="3889"/>
              </a:lnSpc>
              <a:spcBef>
                <a:spcPts val="584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Tswj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kev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ua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hauj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lwm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kom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muaj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kev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tiv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thaiv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hu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ua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administrative</a:t>
            </a:r>
            <a:r>
              <a:rPr lang="en-US" sz="3600" b="0" strike="noStrike" spc="-151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controls rau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kev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phom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sij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pem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hauj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lwm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,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muaj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lawm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los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yog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yuav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muab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los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siv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1" name="object 3"/>
          <p:cNvSpPr/>
          <p:nvPr/>
        </p:nvSpPr>
        <p:spPr>
          <a:xfrm>
            <a:off x="1139149" y="2258830"/>
            <a:ext cx="10221120" cy="174653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[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tswv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yim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tswj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thaiv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hu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administrative</a:t>
            </a:r>
            <a:r>
              <a:rPr lang="en-US" sz="2400" b="0" strike="noStrike" spc="-97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controls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phom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pem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twb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lawm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.]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[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tswv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yim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tswj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thaiv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hu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administrative</a:t>
            </a:r>
            <a:r>
              <a:rPr lang="en-US" sz="2400" b="0" strike="noStrike" spc="-97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controls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phom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pem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muab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  <a:ea typeface="Microsoft YaHei"/>
              </a:rPr>
              <a:t>siv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  <a:ea typeface="Microsoft YaHei"/>
              </a:rPr>
              <a:t>.]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Subd.</a:t>
            </a:r>
            <a:r>
              <a:rPr lang="en-US" sz="3600" b="0" strike="noStrike" spc="-86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9,</a:t>
            </a:r>
            <a:r>
              <a:rPr lang="en-US" sz="3600" b="0" strike="noStrike" spc="-5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txhaub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tawm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3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sldNum" idx="31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BB8F4A6C-D95C-4E79-8BA8-61DEB120401E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43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627120" y="1659960"/>
            <a:ext cx="10591200" cy="4077360"/>
          </a:xfrm>
          <a:prstGeom prst="rect">
            <a:avLst/>
          </a:prstGeom>
          <a:noFill/>
          <a:ln w="0">
            <a:noFill/>
          </a:ln>
        </p:spPr>
        <p:txBody>
          <a:bodyPr lIns="0" tIns="191520" rIns="0" bIns="0" anchor="t">
            <a:noAutofit/>
          </a:bodyPr>
          <a:lstStyle/>
          <a:p>
            <a:pPr marL="52956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5310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twg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feem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xyuam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ntu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ceev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program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twg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,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cai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twg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ntshai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phom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yam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phais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noj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nyob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zoo,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nrog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phom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ntsig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raug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pem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(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ergonomic)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cov yam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ntxwv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mob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pob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qij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txha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(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musculoskeletal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disorders).</a:t>
            </a:r>
            <a:endParaRPr lang="en-US" sz="2400" b="0" strike="noStrike" spc="-1" dirty="0">
              <a:solidFill>
                <a:schemeClr val="dk1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239697" y="-137603"/>
            <a:ext cx="11952303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Cov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qhoos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kas, cov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cai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,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coj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es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tej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zaum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cuam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tshuam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rau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qhov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tawm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7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sldNum" idx="32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70258B7B-12C0-4476-9B7C-2A42302A5B77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44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9" name="object 3"/>
          <p:cNvSpPr/>
          <p:nvPr/>
        </p:nvSpPr>
        <p:spPr>
          <a:xfrm>
            <a:off x="490791" y="1457140"/>
            <a:ext cx="11201099" cy="4726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Qhia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kom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muaj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qhoos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kas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rau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kev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xyaum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coj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kom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tsis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txhob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muaj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qhov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pauj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kua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zaub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ntsuab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tswv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yim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qhia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qhia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thaiv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pauj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zaub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ntsuab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neeg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hauj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lwm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OSHA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neeg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tswj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xyuas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qhoos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kas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thaiv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neeg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es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qhia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yam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zoo, 2017.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Tsim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kom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muaj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ib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qho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chaw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puaj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phais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pem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hauj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lwm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qhoos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kas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tshab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phais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raws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es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phej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tshwm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sim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zaug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tag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OHS 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magazine, 2013.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Tsim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qhov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qhoos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kas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muab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khoom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plig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rau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tej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qhov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kev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puaj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phais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es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tsim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program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tshab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phais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haum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20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NSC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Safety and Health Magazine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2012.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OSHA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daim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ntawv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sau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mus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rau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cov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chaw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ua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hauj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lwm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txog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cai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xyaum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ntawm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chaw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hauj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lwm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qhoos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kas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khoom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plig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khoom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plig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phais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piav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cai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ntawm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program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tshab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phais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es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zaum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29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tabLst>
                <a:tab pos="241200" algn="l"/>
              </a:tabLst>
            </a:pPr>
            <a:endParaRPr lang="en-US" sz="2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217880"/>
          </a:xfrm>
          <a:prstGeom prst="rect">
            <a:avLst/>
          </a:prstGeom>
          <a:noFill/>
          <a:ln w="0">
            <a:noFill/>
          </a:ln>
        </p:spPr>
        <p:txBody>
          <a:bodyPr lIns="0" tIns="74160" rIns="0" bIns="0" anchor="t">
            <a:noAutofit/>
          </a:bodyPr>
          <a:lstStyle/>
          <a:p>
            <a:pPr marL="12600" indent="0" defTabSz="914400">
              <a:lnSpc>
                <a:spcPts val="3889"/>
              </a:lnSpc>
              <a:spcBef>
                <a:spcPts val="584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Cov programs, cov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cai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,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coj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es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tej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zaum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cuam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tshuam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rau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qhov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tawm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,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ntxiv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mus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1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 type="sldNum" idx="33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C65768D0-092D-4C22-88FB-DB9E06E863B5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45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3" name="object 3"/>
          <p:cNvSpPr/>
          <p:nvPr/>
        </p:nvSpPr>
        <p:spPr>
          <a:xfrm>
            <a:off x="481914" y="1471138"/>
            <a:ext cx="11458551" cy="44277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xav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qhia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tawm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ntxub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ntxaug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yam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raws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cai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txhaum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cai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11(c) and other whistleblower protection statutes. OSHA, 2012.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OSHA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daim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ntawv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sau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qhia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txog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raug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mob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thiab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soj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qab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taug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lwg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txwv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ntawm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mob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daim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ntawv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taug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lwg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OSHA,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vasthib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Kev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phais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ntawm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cov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thawj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coj:Rau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yog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kev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raus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tes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ua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es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tseem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ceeb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kom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muaj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kev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puaj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phais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ntxiv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mus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tom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ntej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piav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(6)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es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yeej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tau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txhawb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phais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Qhia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ntau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pom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ntawm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OSHA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phais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nyob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zoo es tau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xyaum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20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NSC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Safety and Health Magazine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2013.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Phau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ntawv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cob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qhia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rau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cov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lag </a:t>
            </a:r>
            <a:r>
              <a:rPr lang="en-US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luam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me me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ntaub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ntawv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lag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luam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ua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tau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raws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cai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choj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hais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yuav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tsum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tau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muaj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es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yog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nias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qhi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ntawm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tsab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cai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Occupational Safety and Health Act of 1970. OSHA, 2005.</a:t>
            </a:r>
          </a:p>
          <a:p>
            <a:pPr marL="241200" defTabSz="914400">
              <a:lnSpc>
                <a:spcPct val="100000"/>
              </a:lnSpc>
              <a:spcBef>
                <a:spcPts val="99"/>
              </a:spcBef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217880"/>
          </a:xfrm>
          <a:prstGeom prst="rect">
            <a:avLst/>
          </a:prstGeom>
          <a:noFill/>
          <a:ln w="0">
            <a:noFill/>
          </a:ln>
        </p:spPr>
        <p:txBody>
          <a:bodyPr lIns="0" tIns="74160" rIns="0" bIns="0" anchor="t">
            <a:noAutofit/>
          </a:bodyPr>
          <a:lstStyle/>
          <a:p>
            <a:pPr marL="12600" indent="0" defTabSz="914400">
              <a:lnSpc>
                <a:spcPts val="3889"/>
              </a:lnSpc>
              <a:spcBef>
                <a:spcPts val="584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Cov programs, cov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cai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,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coj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es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tej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zaum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cuam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tshuam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rau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qhov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tawm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,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ntxiv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mus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5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sldNum" idx="34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FAC00554-36E9-4678-B4D9-9EAD34FCB23E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46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7" name="object 3"/>
          <p:cNvSpPr/>
          <p:nvPr/>
        </p:nvSpPr>
        <p:spPr>
          <a:xfrm>
            <a:off x="916920" y="1838880"/>
            <a:ext cx="10245240" cy="29710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Qhov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kev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es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qhia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txog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tej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yam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yuav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luag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zam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tsis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dhau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piav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txog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tseem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ceeb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ntawm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qhia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tawm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txog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yuav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luag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zam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tsis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dhau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thiab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muaj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txwv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ntawm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xyaum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es zoo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tshaj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plaws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NSC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2013.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Txhua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tus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tau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mus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tsev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yam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tsis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tu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tes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4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tu</a:t>
            </a:r>
            <a:r>
              <a:rPr lang="en-US" sz="24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taw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piav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txog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tias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qhov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qhia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tawm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txog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mas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yuav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luag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zam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tsis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dhau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yuav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pab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thaiv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tau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raug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mob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tom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ntej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nov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cas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NSC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2012.</a:t>
            </a:r>
          </a:p>
          <a:p>
            <a:pPr marL="129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tabLst>
                <a:tab pos="24120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916920" y="684360"/>
            <a:ext cx="9597960" cy="115632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Txhaub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kom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tej</a:t>
            </a:r>
            <a:r>
              <a:rPr lang="en-US" sz="3600" b="0" strike="noStrike" spc="-12" dirty="0">
                <a:solidFill>
                  <a:srgbClr val="000000"/>
                </a:solidFill>
                <a:latin typeface="Calibri"/>
              </a:rPr>
              <a:t> yam </a:t>
            </a:r>
            <a:r>
              <a:rPr lang="en-US" sz="3600" b="0" strike="noStrike" spc="-12" dirty="0" err="1">
                <a:solidFill>
                  <a:srgbClr val="000000"/>
                </a:solidFill>
                <a:latin typeface="Calibri"/>
              </a:rPr>
              <a:t>tawm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9" name="object 3"/>
          <p:cNvSpPr/>
          <p:nvPr/>
        </p:nvSpPr>
        <p:spPr>
          <a:xfrm>
            <a:off x="916920" y="1838880"/>
            <a:ext cx="6510240" cy="1133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[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Cov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tswv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yim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twg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txhaub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qhia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tej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yam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hauv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0000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0000"/>
                </a:solidFill>
                <a:latin typeface="Calibri"/>
              </a:rPr>
              <a:t>.]</a:t>
            </a:r>
          </a:p>
          <a:p>
            <a:pPr marL="12960" defTabSz="91440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tabLst>
                <a:tab pos="240120" algn="l"/>
              </a:tabLst>
            </a:pPr>
            <a:endParaRPr lang="en-US" sz="2400" spc="-12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kawm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xyaum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ib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sij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ib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zaug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1" name="object 3"/>
          <p:cNvSpPr/>
          <p:nvPr/>
        </p:nvSpPr>
        <p:spPr>
          <a:xfrm>
            <a:off x="916920" y="1838880"/>
            <a:ext cx="10351800" cy="421900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xyaum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raws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(a)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ntej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tam sim no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txais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xyaum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xyoos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zaug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raws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ergonomics</a:t>
            </a:r>
            <a:r>
              <a:rPr lang="en-US" sz="2400" b="0" strike="noStrike" spc="-8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program.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xyaum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them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nyiaj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xyaum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them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nyiaj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xuab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moo ntau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nyiaj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lawv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teev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. Tag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nrho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xyaum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ntsiab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nkag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Cov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ntawv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ntxiv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cov links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3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sldNum" idx="35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F94ECDCA-5FD6-4DD9-9EAE-8D9764660B61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49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5" name="object 3"/>
          <p:cNvSpPr/>
          <p:nvPr/>
        </p:nvSpPr>
        <p:spPr>
          <a:xfrm>
            <a:off x="916920" y="1607760"/>
            <a:ext cx="10358280" cy="384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u="sng" strike="noStrike" spc="-2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bls.gov/web/osh/table-</a:t>
            </a: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1-</a:t>
            </a:r>
            <a:r>
              <a:rPr lang="en-US" sz="2400" b="0" u="sng" strike="noStrike" spc="-2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industry-</a:t>
            </a:r>
            <a:r>
              <a:rPr lang="en-US" sz="2400" b="0" u="sng" strike="noStrike" spc="-3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rates-</a:t>
            </a: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national.htm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u="sng" strike="noStrike" spc="-2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3"/>
              </a:rPr>
              <a:t>osha.gov/ergonomics/identify-problems#report-</a:t>
            </a: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3"/>
              </a:rPr>
              <a:t>injuries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4"/>
              </a:rPr>
              <a:t>dir.ca.gov/chswc/woshtep/iipp/materials/SB_Factsheet_H_ErgonomicHazards.pdf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u="sng" strike="noStrike" spc="-2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5"/>
              </a:rPr>
              <a:t>rmi.colostate.edu/ergonomics/injuries-and-</a:t>
            </a: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5"/>
              </a:rPr>
              <a:t>injury-prevention/musculoskeletal-</a:t>
            </a:r>
            <a:r>
              <a:rPr lang="en-US" sz="2400" b="0" strike="noStrike" spc="-12">
                <a:solidFill>
                  <a:srgbClr val="0562C1"/>
                </a:solidFill>
                <a:latin typeface="Calibri"/>
              </a:rPr>
              <a:t> 	</a:t>
            </a:r>
            <a:r>
              <a:rPr lang="en-US" sz="2400" b="0" u="sng" strike="noStrike" spc="-2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5"/>
              </a:rPr>
              <a:t>disorders-</a:t>
            </a: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5"/>
              </a:rPr>
              <a:t>risk-</a:t>
            </a:r>
            <a:r>
              <a:rPr lang="en-US" sz="2400" b="0" u="sng" strike="noStrike" spc="-2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5"/>
              </a:rPr>
              <a:t>factors-</a:t>
            </a: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5"/>
              </a:rPr>
              <a:t>reporting/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u="sng" strike="noStrike" spc="-2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6"/>
              </a:rPr>
              <a:t>osha.gov/laws-</a:t>
            </a: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6"/>
              </a:rPr>
              <a:t>regs/regulations/standardnumber/1904/1904.35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7"/>
              </a:rPr>
              <a:t>osha.gov/sites/default/files/2_Reporting_Safety_And_Health_Concerns.pdf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1262600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Minn.</a:t>
            </a:r>
            <a:r>
              <a:rPr lang="en-US" sz="3600" b="0" strike="noStrike" spc="-145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Stat.</a:t>
            </a:r>
            <a:r>
              <a:rPr lang="en-US" sz="3600" b="0" strike="noStrike" spc="-11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182.676,</a:t>
            </a:r>
            <a:r>
              <a:rPr lang="en-US" sz="3600" b="0" strike="noStrike" spc="-106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Pawg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neeg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saib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ruaj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ntseg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6" name="object 4"/>
          <p:cNvSpPr/>
          <p:nvPr/>
        </p:nvSpPr>
        <p:spPr>
          <a:xfrm>
            <a:off x="5757480" y="6463800"/>
            <a:ext cx="67572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sldNum" idx="14"/>
          </p:nvPr>
        </p:nvSpPr>
        <p:spPr>
          <a:xfrm>
            <a:off x="11067120" y="6463800"/>
            <a:ext cx="24516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173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52">
                <a:solidFill>
                  <a:schemeClr val="dk1"/>
                </a:solidFill>
                <a:latin typeface="Calibri"/>
              </a:defRPr>
            </a:lvl1pPr>
          </a:lstStyle>
          <a:p>
            <a:pPr marL="1173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07644DCB-13ED-4E5C-95DA-763FA3A3A2F8}" type="slidenum">
              <a:rPr lang="en-US" sz="1200" b="0" strike="noStrike" spc="-52">
                <a:solidFill>
                  <a:schemeClr val="dk1"/>
                </a:solidFill>
                <a:latin typeface="Calibri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object 3"/>
          <p:cNvSpPr/>
          <p:nvPr/>
        </p:nvSpPr>
        <p:spPr>
          <a:xfrm>
            <a:off x="552091" y="1838880"/>
            <a:ext cx="10213675" cy="348033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469800" indent="-45720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OpenSymbol"/>
              <a:buAutoNum type="alphaLcParenR"/>
              <a:tabLst>
                <a:tab pos="469800" algn="l"/>
              </a:tabLst>
            </a:pP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tsoom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fwv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ntiag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tug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ntau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tshaj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25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pawg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joint</a:t>
            </a:r>
            <a:r>
              <a:rPr lang="en-US" sz="2400" b="0" strike="noStrike" spc="-5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1" dirty="0">
                <a:solidFill>
                  <a:srgbClr val="003864"/>
                </a:solidFill>
                <a:latin typeface="Calibri"/>
              </a:rPr>
              <a:t>labor-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management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saib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ruaj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ntseg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469800" indent="-45720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OpenSymbol"/>
              <a:buAutoNum type="alphaLcParenR"/>
              <a:tabLst>
                <a:tab pos="469800" algn="l"/>
                <a:tab pos="467424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rau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tsoom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fwv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ntiag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tug es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tsawg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tshaj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25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tus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tsim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thiab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siv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pawg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saib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ruaj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ntseg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tias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: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raws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cai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Minn.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Stat.</a:t>
            </a:r>
            <a:r>
              <a:rPr lang="en-US" sz="2400" b="0" strike="noStrike" spc="-75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182.653,</a:t>
            </a:r>
            <a:r>
              <a:rPr lang="en-US" sz="2400" b="0" strike="noStrike" spc="-4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subd.</a:t>
            </a:r>
            <a:r>
              <a:rPr lang="en-US" sz="2400" b="0" strike="noStrike" spc="-4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8.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2001"/>
              </a:spcBef>
              <a:tabLst>
                <a:tab pos="469800" algn="l"/>
                <a:tab pos="467424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Cov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ntawv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qhia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ntxiv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cov links,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ntxiv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mus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7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sldNum" idx="36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ACF0194C-8277-4322-AF50-B5E500D82165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50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9" name="object 3"/>
          <p:cNvSpPr/>
          <p:nvPr/>
        </p:nvSpPr>
        <p:spPr>
          <a:xfrm>
            <a:off x="887760" y="1607760"/>
            <a:ext cx="10217880" cy="3477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osha.gov/sites/default/files/1a_Review_Hazard_Information_From_Workers.pdf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3"/>
              </a:rPr>
              <a:t>cdc.gov/niosh/topics/hierarchy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4"/>
              </a:rPr>
              <a:t>cdc.gov/workplacehealthpromotion/health-</a:t>
            </a:r>
            <a:r>
              <a:rPr lang="en-US" sz="2400" b="0" u="sng" strike="noStrike" spc="-26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4"/>
              </a:rPr>
              <a:t>strategies/musculoskeletal-</a:t>
            </a: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4"/>
              </a:rPr>
              <a:t>disorders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1996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u="sng" strike="noStrike" spc="-2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5"/>
              </a:rPr>
              <a:t>osha.gov/ergonomics/control-</a:t>
            </a: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5"/>
              </a:rPr>
              <a:t>hazards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6"/>
              </a:rPr>
              <a:t>cdc.gov/niosh/engcontrols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u="sng" strike="noStrike" spc="-26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7"/>
              </a:rPr>
              <a:t>osha.gov/safety-</a:t>
            </a:r>
            <a:r>
              <a:rPr lang="en-US" sz="2400" b="0" u="sng" strike="noStrike" spc="-2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7"/>
              </a:rPr>
              <a:t>management/additional-</a:t>
            </a:r>
            <a:r>
              <a:rPr lang="en-US" sz="2400" b="0" u="sng" strike="noStrike" spc="-26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7"/>
              </a:rPr>
              <a:t>resources-by-</a:t>
            </a: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7"/>
              </a:rPr>
              <a:t>topic#reporting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304800" y="-12960"/>
            <a:ext cx="11763194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lt1"/>
                </a:solidFill>
                <a:latin typeface="Calibri"/>
                <a:ea typeface="Microsoft YaHei"/>
              </a:rPr>
              <a:t>MNOSHA</a:t>
            </a:r>
            <a:r>
              <a:rPr lang="en-US" sz="3600" b="0" strike="noStrike" spc="-126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Kev sab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laj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txog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Kev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Puaj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Phais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spc="-12" dirty="0">
                <a:solidFill>
                  <a:schemeClr val="lt1"/>
                </a:solidFill>
                <a:latin typeface="Calibri"/>
                <a:ea typeface="Microsoft YaHei"/>
              </a:rPr>
              <a:t>tom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chaw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ua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spc="-12" dirty="0" err="1">
                <a:solidFill>
                  <a:schemeClr val="lt1"/>
                </a:solidFill>
                <a:latin typeface="Calibri"/>
                <a:ea typeface="Microsoft YaHei"/>
              </a:rPr>
              <a:t>h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auj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  <a:ea typeface="Microsoft YaHe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  <a:ea typeface="Microsoft YaHei"/>
              </a:rPr>
              <a:t>lwm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1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sldNum" idx="37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2FC4E31B-9EB1-4F11-805E-F3EFAD61ED30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51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/>
          </p:nvPr>
        </p:nvSpPr>
        <p:spPr>
          <a:xfrm>
            <a:off x="124006" y="1390320"/>
            <a:ext cx="11763194" cy="4077360"/>
          </a:xfrm>
          <a:prstGeom prst="rect">
            <a:avLst/>
          </a:prstGeom>
          <a:noFill/>
          <a:ln w="0">
            <a:noFill/>
          </a:ln>
        </p:spPr>
        <p:txBody>
          <a:bodyPr lIns="0" tIns="191520" rIns="0" bIns="0" anchor="t">
            <a:noAutofit/>
          </a:bodyPr>
          <a:lstStyle/>
          <a:p>
            <a:pPr marL="52956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531000" algn="l"/>
              </a:tabLst>
            </a:pP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Kev sab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laj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puaj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phais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chaw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hu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MNOSHA</a:t>
            </a:r>
            <a:r>
              <a:rPr lang="en-US" sz="2200" b="0" strike="noStrike" spc="-75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Workplace</a:t>
            </a:r>
            <a:r>
              <a:rPr lang="en-US" sz="2200" b="0" strike="noStrike" spc="-7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Safety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Consultation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nrog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chaw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daws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cov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teeb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meem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puaj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phais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noj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qab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nyob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zoo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ntej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lawv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tshwm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sim. 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Nws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pab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saj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laj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dawb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,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tias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xav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tau, rau cov chaw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xav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txhim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kho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puaj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phais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noj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qab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nyob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zoo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pem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lawv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chaw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.</a:t>
            </a:r>
            <a:endParaRPr lang="en-US" sz="2200" b="0" strike="noStrike" spc="-1" dirty="0">
              <a:solidFill>
                <a:schemeClr val="dk1"/>
              </a:solidFill>
              <a:latin typeface="Calibri"/>
            </a:endParaRPr>
          </a:p>
          <a:p>
            <a:pPr marL="52956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531000" algn="l"/>
              </a:tabLst>
            </a:pP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paub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ntau dua, </a:t>
            </a: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mus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saib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hauv</a:t>
            </a:r>
            <a:r>
              <a:rPr lang="en-US" sz="2200" b="0" strike="noStrike" spc="-6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Minnesota</a:t>
            </a:r>
            <a:r>
              <a:rPr lang="en-US" sz="2200" b="0" u="sng" strike="noStrike" spc="-7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2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OSHA</a:t>
            </a:r>
            <a:r>
              <a:rPr lang="en-US" sz="2200" b="0" u="sng" strike="noStrike" spc="-6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2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Workplace</a:t>
            </a:r>
            <a:r>
              <a:rPr lang="en-US" sz="2200" b="0" u="sng" strike="noStrike" spc="-8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200" b="0" u="sng" strike="noStrike" spc="-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Safety</a:t>
            </a:r>
            <a:r>
              <a:rPr lang="en-US" sz="2200" b="0" u="sng" strike="noStrike" spc="-66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 </a:t>
            </a:r>
            <a:r>
              <a:rPr lang="en-US" sz="22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Consultation</a:t>
            </a:r>
            <a:r>
              <a:rPr lang="en-US" sz="2200" b="0" strike="noStrike" spc="-12" dirty="0">
                <a:solidFill>
                  <a:srgbClr val="0562C1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vas sab.</a:t>
            </a:r>
            <a:endParaRPr lang="en-US" sz="2200" b="0" strike="noStrike" spc="-1" dirty="0">
              <a:solidFill>
                <a:schemeClr val="dk1"/>
              </a:solidFill>
              <a:latin typeface="Calibri"/>
            </a:endParaRPr>
          </a:p>
          <a:p>
            <a:pPr marL="529560" indent="-227160" defTabSz="914400">
              <a:lnSpc>
                <a:spcPct val="100000"/>
              </a:lnSpc>
              <a:spcBef>
                <a:spcPts val="2004"/>
              </a:spcBef>
              <a:buClr>
                <a:srgbClr val="003864"/>
              </a:buClr>
              <a:buFont typeface="Arial"/>
              <a:buChar char="•"/>
              <a:tabLst>
                <a:tab pos="531000" algn="l"/>
              </a:tabLst>
            </a:pPr>
            <a:r>
              <a:rPr lang="en-US" sz="22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Tiv</a:t>
            </a:r>
            <a:r>
              <a:rPr lang="en-US" sz="22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26" dirty="0" err="1">
                <a:solidFill>
                  <a:srgbClr val="003864"/>
                </a:solidFill>
                <a:latin typeface="Calibri"/>
                <a:ea typeface="Microsoft YaHei"/>
              </a:rPr>
              <a:t>tauj</a:t>
            </a:r>
            <a:r>
              <a:rPr lang="en-US" sz="22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chemeClr val="tx2"/>
                </a:solidFill>
                <a:latin typeface="Calibri"/>
                <a:ea typeface="Microsoft YaHei"/>
              </a:rPr>
              <a:t>MNOSHA</a:t>
            </a:r>
            <a:r>
              <a:rPr lang="en-US" sz="2200" b="0" strike="noStrike" spc="-126" dirty="0">
                <a:solidFill>
                  <a:schemeClr val="tx2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chemeClr val="tx2"/>
                </a:solidFill>
                <a:latin typeface="Calibri"/>
                <a:ea typeface="Microsoft YaHei"/>
              </a:rPr>
              <a:t>Kev sab </a:t>
            </a:r>
            <a:r>
              <a:rPr lang="en-US" sz="2200" b="0" strike="noStrike" spc="-12" dirty="0" err="1">
                <a:solidFill>
                  <a:schemeClr val="tx2"/>
                </a:solidFill>
                <a:latin typeface="Calibri"/>
                <a:ea typeface="Microsoft YaHei"/>
              </a:rPr>
              <a:t>laj</a:t>
            </a:r>
            <a:r>
              <a:rPr lang="en-US" sz="2200" b="0" strike="noStrike" spc="-12" dirty="0">
                <a:solidFill>
                  <a:schemeClr val="tx2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chemeClr val="tx2"/>
                </a:solidFill>
                <a:latin typeface="Calibri"/>
                <a:ea typeface="Microsoft YaHei"/>
              </a:rPr>
              <a:t>txog</a:t>
            </a:r>
            <a:r>
              <a:rPr lang="en-US" sz="2200" b="0" strike="noStrike" spc="-12" dirty="0">
                <a:solidFill>
                  <a:schemeClr val="tx2"/>
                </a:solidFill>
                <a:latin typeface="Calibri"/>
                <a:ea typeface="Microsoft YaHei"/>
              </a:rPr>
              <a:t> Kev </a:t>
            </a:r>
            <a:r>
              <a:rPr lang="en-US" sz="2200" b="0" strike="noStrike" spc="-12" dirty="0" err="1">
                <a:solidFill>
                  <a:schemeClr val="tx2"/>
                </a:solidFill>
                <a:latin typeface="Calibri"/>
                <a:ea typeface="Microsoft YaHei"/>
              </a:rPr>
              <a:t>Puaj</a:t>
            </a:r>
            <a:r>
              <a:rPr lang="en-US" sz="2200" b="0" strike="noStrike" spc="-12" dirty="0">
                <a:solidFill>
                  <a:schemeClr val="tx2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chemeClr val="tx2"/>
                </a:solidFill>
                <a:latin typeface="Calibri"/>
                <a:ea typeface="Microsoft YaHei"/>
              </a:rPr>
              <a:t>Phais</a:t>
            </a:r>
            <a:r>
              <a:rPr lang="en-US" sz="2200" b="0" strike="noStrike" spc="-12" dirty="0">
                <a:solidFill>
                  <a:schemeClr val="tx2"/>
                </a:solidFill>
                <a:latin typeface="Calibri"/>
                <a:ea typeface="Microsoft YaHei"/>
              </a:rPr>
              <a:t> </a:t>
            </a:r>
            <a:r>
              <a:rPr lang="en-US" sz="2200" spc="-12" dirty="0">
                <a:solidFill>
                  <a:schemeClr val="tx2"/>
                </a:solidFill>
                <a:latin typeface="Calibri"/>
                <a:ea typeface="Microsoft YaHei"/>
              </a:rPr>
              <a:t>tom</a:t>
            </a:r>
            <a:r>
              <a:rPr lang="en-US" sz="2200" b="0" strike="noStrike" spc="-12" dirty="0">
                <a:solidFill>
                  <a:schemeClr val="tx2"/>
                </a:solidFill>
                <a:latin typeface="Calibri"/>
                <a:ea typeface="Microsoft YaHei"/>
              </a:rPr>
              <a:t> chaw </a:t>
            </a:r>
            <a:r>
              <a:rPr lang="en-US" sz="2200" b="0" strike="noStrike" spc="-12" dirty="0" err="1">
                <a:solidFill>
                  <a:schemeClr val="tx2"/>
                </a:solidFill>
                <a:latin typeface="Calibri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chemeClr val="tx2"/>
                </a:solidFill>
                <a:latin typeface="Calibri"/>
                <a:ea typeface="Microsoft YaHei"/>
              </a:rPr>
              <a:t> </a:t>
            </a:r>
            <a:r>
              <a:rPr lang="en-US" sz="2200" spc="-12" dirty="0" err="1">
                <a:solidFill>
                  <a:schemeClr val="tx2"/>
                </a:solidFill>
                <a:latin typeface="Calibri"/>
                <a:ea typeface="Microsoft YaHei"/>
              </a:rPr>
              <a:t>h</a:t>
            </a:r>
            <a:r>
              <a:rPr lang="en-US" sz="2200" b="0" strike="noStrike" spc="-12" dirty="0" err="1">
                <a:solidFill>
                  <a:schemeClr val="tx2"/>
                </a:solidFill>
                <a:latin typeface="Calibri"/>
                <a:ea typeface="Microsoft YaHei"/>
              </a:rPr>
              <a:t>auj</a:t>
            </a:r>
            <a:r>
              <a:rPr lang="en-US" sz="2200" b="0" strike="noStrike" spc="-12" dirty="0">
                <a:solidFill>
                  <a:schemeClr val="tx2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chemeClr val="tx2"/>
                </a:solidFill>
                <a:latin typeface="Calibri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chemeClr val="tx2"/>
                </a:solidFill>
                <a:latin typeface="Calibri"/>
                <a:ea typeface="Microsoft YaHei"/>
              </a:rPr>
              <a:t> hu </a:t>
            </a:r>
            <a:r>
              <a:rPr lang="en-US" sz="2200" b="0" strike="noStrike" spc="-12" dirty="0" err="1">
                <a:solidFill>
                  <a:schemeClr val="tx2"/>
                </a:solidFill>
                <a:latin typeface="Calibri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chemeClr val="tx2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chemeClr val="tx2"/>
                </a:solidFill>
                <a:latin typeface="Calibri"/>
                <a:ea typeface="Microsoft YaHei"/>
              </a:rPr>
              <a:t>MNOSHA</a:t>
            </a:r>
            <a:r>
              <a:rPr lang="en-US" sz="2200" b="0" strike="noStrike" spc="-80" dirty="0">
                <a:solidFill>
                  <a:schemeClr val="tx2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Workplace</a:t>
            </a:r>
            <a:r>
              <a:rPr lang="en-US" sz="2200" b="0" strike="noStrike" spc="-97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Safety</a:t>
            </a:r>
            <a:r>
              <a:rPr lang="en-US" sz="2200" b="0" strike="noStrike" spc="-75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Consultation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ntawm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u="sng" strike="noStrike" spc="-21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osha.consultation@state.mn.usosha.consultation@state.mn.us</a:t>
            </a:r>
            <a:r>
              <a:rPr lang="en-US" sz="22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,</a:t>
            </a:r>
            <a:r>
              <a:rPr lang="en-US" sz="2200" b="0" strike="noStrike" spc="18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651-284-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5060</a:t>
            </a:r>
            <a:r>
              <a:rPr lang="en-US" sz="2200" b="0" strike="noStrike" spc="58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200" b="0" strike="noStrike" spc="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800-657-3776.</a:t>
            </a:r>
            <a:endParaRPr lang="en-US" sz="2200" b="0" strike="noStrike" spc="-1" dirty="0">
              <a:solidFill>
                <a:schemeClr val="dk1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000" cy="140328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Sob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lus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tsis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kam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lees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lav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phib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xaub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5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sldNum" idx="38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EEA088D8-D40C-4D0C-9FB0-74A4E07CC94D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52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/>
          </p:nvPr>
        </p:nvSpPr>
        <p:spPr>
          <a:xfrm>
            <a:off x="586595" y="1349241"/>
            <a:ext cx="10575985" cy="428904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Cov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ntawv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no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yeej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200" spc="-12" dirty="0">
                <a:solidFill>
                  <a:srgbClr val="003864"/>
                </a:solidFill>
                <a:latin typeface="Calibri"/>
                <a:ea typeface="Microsoft YaHei"/>
              </a:rPr>
              <a:t>es </a:t>
            </a:r>
            <a:r>
              <a:rPr lang="en-US" sz="2200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hom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format (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kaw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ua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hais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,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pom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siv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tes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xuas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(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Braille </a:t>
            </a:r>
            <a:r>
              <a:rPr lang="en-US" sz="2200" b="0" strike="noStrike" spc="-66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66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66" dirty="0" err="1">
                <a:solidFill>
                  <a:srgbClr val="003864"/>
                </a:solidFill>
                <a:latin typeface="Calibri"/>
                <a:ea typeface="Microsoft YaHei"/>
              </a:rPr>
              <a:t>sau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66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66" dirty="0" err="1">
                <a:solidFill>
                  <a:srgbClr val="003864"/>
                </a:solidFill>
                <a:latin typeface="Calibri"/>
                <a:ea typeface="Microsoft YaHei"/>
              </a:rPr>
              <a:t>loj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66" dirty="0" err="1">
                <a:solidFill>
                  <a:srgbClr val="003864"/>
                </a:solidFill>
                <a:latin typeface="Calibri"/>
                <a:ea typeface="Microsoft YaHei"/>
              </a:rPr>
              <a:t>loj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) es </a:t>
            </a:r>
            <a:r>
              <a:rPr lang="en-US" sz="2200" b="0" strike="noStrike" spc="-66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hu rau </a:t>
            </a:r>
            <a:r>
              <a:rPr lang="en-US" sz="2200" b="0" strike="noStrike" spc="-66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66" dirty="0" err="1">
                <a:solidFill>
                  <a:srgbClr val="003864"/>
                </a:solidFill>
                <a:latin typeface="Calibri"/>
                <a:ea typeface="Microsoft YaHei"/>
              </a:rPr>
              <a:t>hoob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kas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MNOSHA</a:t>
            </a:r>
            <a:r>
              <a:rPr lang="en-US" sz="2200" b="0" strike="noStrike" spc="-3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Training/Outreach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Office</a:t>
            </a:r>
            <a:r>
              <a:rPr lang="en-US" sz="22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ntawm</a:t>
            </a:r>
            <a:r>
              <a:rPr lang="en-US" sz="2200" b="0" strike="noStrike" spc="-4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651-284-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5050</a:t>
            </a:r>
            <a:r>
              <a:rPr lang="en-US" sz="2200" b="0" strike="noStrike" spc="-3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200" b="0" strike="noStrike" spc="-3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877-470-6742.</a:t>
            </a:r>
            <a:endParaRPr lang="en-US" sz="2200" b="0" strike="noStrike" spc="-1" dirty="0">
              <a:solidFill>
                <a:schemeClr val="dk1"/>
              </a:solidFill>
              <a:latin typeface="Calibri"/>
            </a:endParaRPr>
          </a:p>
          <a:p>
            <a:pPr marL="12600" indent="0" defTabSz="914400">
              <a:lnSpc>
                <a:spcPct val="100000"/>
              </a:lnSpc>
              <a:spcBef>
                <a:spcPts val="2001"/>
              </a:spcBef>
              <a:buNone/>
              <a:tabLst>
                <a:tab pos="0" algn="l"/>
              </a:tabLst>
            </a:pP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Cov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ntawv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nyob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ntawv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luam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tawm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nov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nyob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rau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hauv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qhov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chaw rau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zej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tsoom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pom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thiab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luam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tawm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tau,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luam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tag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nrho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luam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ib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nrab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, yam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tas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tau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kev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tso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cai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ntawm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tuam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tsev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Minnesota</a:t>
            </a:r>
            <a:r>
              <a:rPr lang="en-US" sz="2200" b="0" strike="noStrike" spc="-4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Department</a:t>
            </a:r>
            <a:r>
              <a:rPr lang="en-US" sz="2200" b="0" strike="noStrike" spc="-75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of</a:t>
            </a:r>
            <a:r>
              <a:rPr lang="en-US" sz="2200" b="0" strike="noStrike" spc="-4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Labor</a:t>
            </a:r>
            <a:r>
              <a:rPr lang="en-US" sz="2200" b="0" strike="noStrike" spc="-4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and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Industry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 err="1">
                <a:solidFill>
                  <a:srgbClr val="003864"/>
                </a:solidFill>
                <a:latin typeface="Calibri"/>
                <a:ea typeface="Microsoft YaHei"/>
              </a:rPr>
              <a:t>yog</a:t>
            </a:r>
            <a:r>
              <a:rPr lang="en-US" sz="2200" b="0" strike="noStrike" spc="-41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MNOSHA.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Xav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qhab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nes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rau cov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neeg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es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sau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qhia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txog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cov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ntaub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ntawv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tabsis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tsis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tas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muab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52" dirty="0" err="1">
                <a:solidFill>
                  <a:srgbClr val="003864"/>
                </a:solidFill>
                <a:latin typeface="Calibri"/>
                <a:ea typeface="Microsoft YaHei"/>
              </a:rPr>
              <a:t>los</a:t>
            </a:r>
            <a:r>
              <a:rPr lang="en-US" sz="2200" b="0" strike="noStrike" spc="-52" dirty="0">
                <a:solidFill>
                  <a:srgbClr val="003864"/>
                </a:solidFill>
                <a:latin typeface="Calibri"/>
                <a:ea typeface="Microsoft YaHei"/>
              </a:rPr>
              <a:t> tau.</a:t>
            </a:r>
            <a:endParaRPr lang="en-US" sz="2200" b="0" strike="noStrike" spc="-1" dirty="0">
              <a:solidFill>
                <a:schemeClr val="dk1"/>
              </a:solidFill>
              <a:latin typeface="Calibri"/>
            </a:endParaRPr>
          </a:p>
          <a:p>
            <a:pPr marL="12600" indent="0" defTabSz="914400">
              <a:lnSpc>
                <a:spcPct val="100000"/>
              </a:lnSpc>
              <a:spcBef>
                <a:spcPts val="2880"/>
              </a:spcBef>
              <a:buNone/>
              <a:tabLst>
                <a:tab pos="0" algn="l"/>
              </a:tabLst>
            </a:pP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Kom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paub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ntau dua,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tiv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 err="1">
                <a:solidFill>
                  <a:srgbClr val="003864"/>
                </a:solidFill>
                <a:latin typeface="Calibri"/>
                <a:ea typeface="Microsoft YaHei"/>
              </a:rPr>
              <a:t>tauj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: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Minnesota</a:t>
            </a:r>
            <a:r>
              <a:rPr lang="en-US" sz="2200" b="0" strike="noStrike" spc="-75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Department</a:t>
            </a:r>
            <a:r>
              <a:rPr lang="en-US" sz="2200" b="0" strike="noStrike" spc="-8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of</a:t>
            </a:r>
            <a:r>
              <a:rPr lang="en-US" sz="2200" b="0" strike="noStrike" spc="-55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Labor</a:t>
            </a:r>
            <a:r>
              <a:rPr lang="en-US" sz="2200" b="0" strike="noStrike" spc="-60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and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Industry,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Occupational</a:t>
            </a:r>
            <a:r>
              <a:rPr lang="en-US" sz="2200" b="0" strike="noStrike" spc="-75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Safety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and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Health</a:t>
            </a:r>
            <a:r>
              <a:rPr lang="en-US" sz="2200" b="0" strike="noStrike" spc="-75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Division,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443</a:t>
            </a:r>
            <a:r>
              <a:rPr lang="en-US" sz="2200" b="0" strike="noStrike" spc="-7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Lafayette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Road</a:t>
            </a:r>
            <a:r>
              <a:rPr lang="en-US" sz="2200" b="0" strike="noStrike" spc="-75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N.,</a:t>
            </a:r>
            <a:r>
              <a:rPr lang="en-US" sz="2200" b="0" strike="noStrike" spc="-66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St.</a:t>
            </a:r>
            <a:r>
              <a:rPr lang="en-US" sz="2200" b="0" strike="noStrike" spc="-7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Paul,</a:t>
            </a:r>
            <a:r>
              <a:rPr lang="en-US" sz="2200" b="0" strike="noStrike" spc="-72" dirty="0">
                <a:solidFill>
                  <a:srgbClr val="003864"/>
                </a:solidFill>
                <a:latin typeface="Calibri"/>
                <a:ea typeface="Microsoft YaHei"/>
              </a:rPr>
              <a:t> </a:t>
            </a:r>
            <a:r>
              <a:rPr lang="en-US" sz="2200" b="0" strike="noStrike" spc="-26" dirty="0">
                <a:solidFill>
                  <a:srgbClr val="003864"/>
                </a:solidFill>
                <a:latin typeface="Calibri"/>
                <a:ea typeface="Microsoft YaHei"/>
              </a:rPr>
              <a:t>MN </a:t>
            </a: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55155</a:t>
            </a:r>
            <a:endParaRPr lang="en-US" sz="2200" b="0" strike="noStrike" spc="-1" dirty="0">
              <a:solidFill>
                <a:schemeClr val="dk1"/>
              </a:solidFill>
              <a:latin typeface="Calibri"/>
            </a:endParaRPr>
          </a:p>
          <a:p>
            <a:pPr marL="12600" indent="0" defTabSz="914400">
              <a:lnSpc>
                <a:spcPct val="100000"/>
              </a:lnSpc>
              <a:spcBef>
                <a:spcPts val="2880"/>
              </a:spcBef>
              <a:buNone/>
              <a:tabLst>
                <a:tab pos="0" algn="l"/>
              </a:tabLst>
            </a:pPr>
            <a:r>
              <a:rPr lang="en-US" sz="2200" b="0" strike="noStrike" spc="-12" dirty="0">
                <a:solidFill>
                  <a:srgbClr val="003864"/>
                </a:solidFill>
                <a:latin typeface="Calibri"/>
                <a:ea typeface="Microsoft YaHei"/>
              </a:rPr>
              <a:t>Email:		</a:t>
            </a:r>
            <a:r>
              <a:rPr lang="en-US" sz="2200" b="0" u="sng" strike="noStrike" spc="-12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2"/>
              </a:rPr>
              <a:t>osha.compliance@state.mn.us</a:t>
            </a:r>
            <a:endParaRPr lang="en-US" sz="2200" b="0" strike="noStrike" spc="-1" dirty="0">
              <a:solidFill>
                <a:schemeClr val="dk1"/>
              </a:solidFill>
              <a:latin typeface="Calibri"/>
            </a:endParaRPr>
          </a:p>
          <a:p>
            <a:pPr marL="12600" indent="0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21" dirty="0" err="1">
                <a:solidFill>
                  <a:srgbClr val="003864"/>
                </a:solidFill>
                <a:latin typeface="Calibri"/>
                <a:ea typeface="Microsoft YaHei"/>
              </a:rPr>
              <a:t>Lub</a:t>
            </a:r>
            <a:r>
              <a:rPr lang="en-US" sz="2200" b="0" strike="noStrike" spc="-21" dirty="0">
                <a:solidFill>
                  <a:srgbClr val="003864"/>
                </a:solidFill>
                <a:latin typeface="Calibri"/>
                <a:ea typeface="Microsoft YaHei"/>
              </a:rPr>
              <a:t> vas sab:</a:t>
            </a:r>
            <a:r>
              <a:rPr lang="en-US" sz="2200" b="0" strike="noStrike" spc="-1" dirty="0">
                <a:solidFill>
                  <a:srgbClr val="003864"/>
                </a:solidFill>
                <a:latin typeface="Calibri"/>
                <a:ea typeface="Microsoft YaHei"/>
              </a:rPr>
              <a:t>	</a:t>
            </a:r>
            <a:r>
              <a:rPr lang="en-US" sz="2200" b="0" u="sng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dli.mn.gov/business/safety-and-</a:t>
            </a:r>
            <a:r>
              <a:rPr lang="en-US" sz="22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health-</a:t>
            </a:r>
            <a:r>
              <a:rPr lang="en-US" sz="2200" b="0" u="sng" strike="noStrike" spc="-21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ea typeface="Microsoft YaHei"/>
                <a:hlinkClick r:id="rId3"/>
              </a:rPr>
              <a:t>work</a:t>
            </a:r>
            <a:endParaRPr lang="en-US" sz="2200" b="0" strike="noStrike" spc="-1" dirty="0">
              <a:solidFill>
                <a:schemeClr val="dk1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5125320" y="2174760"/>
            <a:ext cx="4932000" cy="115632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26" dirty="0" err="1">
                <a:solidFill>
                  <a:schemeClr val="lt1"/>
                </a:solidFill>
                <a:latin typeface="Calibri"/>
              </a:rPr>
              <a:t>Ua</a:t>
            </a:r>
            <a:r>
              <a:rPr lang="en-US" sz="3600" b="0" strike="noStrike" spc="-26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26" dirty="0" err="1">
                <a:solidFill>
                  <a:schemeClr val="lt1"/>
                </a:solidFill>
                <a:latin typeface="Calibri"/>
              </a:rPr>
              <a:t>Tsaug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3" name="object 4"/>
          <p:cNvSpPr/>
          <p:nvPr/>
        </p:nvSpPr>
        <p:spPr>
          <a:xfrm>
            <a:off x="5757480" y="6463800"/>
            <a:ext cx="67500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 type="sldNum" idx="40"/>
          </p:nvPr>
        </p:nvSpPr>
        <p:spPr>
          <a:xfrm>
            <a:off x="11067120" y="6463800"/>
            <a:ext cx="24444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924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26">
                <a:solidFill>
                  <a:schemeClr val="dk1"/>
                </a:solidFill>
                <a:latin typeface="Calibri"/>
              </a:defRPr>
            </a:lvl1pPr>
          </a:lstStyle>
          <a:p>
            <a:pPr marL="3924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35EC8917-F1E7-470D-963D-FF7FA964FA40}" type="slidenum">
              <a:rPr lang="en-US" sz="1200" b="0" strike="noStrike" spc="-26">
                <a:solidFill>
                  <a:schemeClr val="dk1"/>
                </a:solidFill>
                <a:latin typeface="Calibri"/>
              </a:rPr>
              <a:t>53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 type="subTitle"/>
          </p:nvPr>
        </p:nvSpPr>
        <p:spPr>
          <a:xfrm>
            <a:off x="4183560" y="4280760"/>
            <a:ext cx="3821400" cy="398880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-720" algn="ctr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003864"/>
                </a:solidFill>
                <a:latin typeface="Calibri"/>
              </a:rPr>
              <a:t>Minnesota</a:t>
            </a:r>
            <a:r>
              <a:rPr lang="en-US" sz="2400" b="0" strike="noStrike" spc="-86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>
                <a:solidFill>
                  <a:srgbClr val="003864"/>
                </a:solidFill>
                <a:latin typeface="Calibri"/>
              </a:rPr>
              <a:t>OSHA</a:t>
            </a:r>
            <a:r>
              <a:rPr lang="en-US" sz="2400" b="0" strike="noStrike" spc="-72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>
                <a:solidFill>
                  <a:srgbClr val="003864"/>
                </a:solidFill>
                <a:latin typeface="Calibri"/>
              </a:rPr>
              <a:t>Compliance </a:t>
            </a:r>
            <a:r>
              <a:rPr lang="en-US" sz="2400" b="0" u="sng" strike="noStrike" spc="-12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osha.compliance@state.mn.us</a:t>
            </a:r>
            <a:r>
              <a:rPr lang="en-US" sz="2400" b="0" strike="noStrike" spc="-12">
                <a:solidFill>
                  <a:srgbClr val="0562C1"/>
                </a:solidFill>
                <a:latin typeface="Calibri"/>
              </a:rPr>
              <a:t> </a:t>
            </a:r>
            <a:r>
              <a:rPr lang="en-US" sz="2400" b="0" strike="noStrike" spc="-12">
                <a:solidFill>
                  <a:srgbClr val="003864"/>
                </a:solidFill>
                <a:latin typeface="Calibri"/>
              </a:rPr>
              <a:t>651-284-</a:t>
            </a:r>
            <a:r>
              <a:rPr lang="en-US" sz="2400" b="0" strike="noStrike" spc="-21">
                <a:solidFill>
                  <a:srgbClr val="003864"/>
                </a:solidFill>
                <a:latin typeface="Calibri"/>
              </a:rPr>
              <a:t>5050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17720" y="127080"/>
            <a:ext cx="12115800" cy="1404000"/>
          </a:xfrm>
          <a:prstGeom prst="rect">
            <a:avLst/>
          </a:prstGeom>
          <a:noFill/>
          <a:ln w="0">
            <a:noFill/>
          </a:ln>
        </p:spPr>
        <p:txBody>
          <a:bodyPr lIns="0" tIns="2595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Minn.</a:t>
            </a:r>
            <a:r>
              <a:rPr lang="en-US" sz="3600" b="0" strike="noStrike" spc="-14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Stat.</a:t>
            </a:r>
            <a:r>
              <a:rPr lang="en-US" sz="3600" b="0" strike="noStrike" spc="-106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182.676,</a:t>
            </a:r>
            <a:r>
              <a:rPr lang="en-US" sz="3600" b="0" strike="noStrike" spc="-106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Pawg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neeg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saib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ruaj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ntseg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,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ntxiv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mus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0" name="object 4"/>
          <p:cNvSpPr/>
          <p:nvPr/>
        </p:nvSpPr>
        <p:spPr>
          <a:xfrm>
            <a:off x="5757480" y="6463800"/>
            <a:ext cx="67572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ldNum" idx="15"/>
          </p:nvPr>
        </p:nvSpPr>
        <p:spPr>
          <a:xfrm>
            <a:off x="11067120" y="6463800"/>
            <a:ext cx="24516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173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52">
                <a:solidFill>
                  <a:schemeClr val="dk1"/>
                </a:solidFill>
                <a:latin typeface="Calibri"/>
              </a:defRPr>
            </a:lvl1pPr>
          </a:lstStyle>
          <a:p>
            <a:pPr marL="1173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193C3143-B53F-4A30-954D-C695AF343E9F}" type="slidenum">
              <a:rPr lang="en-US" sz="1200" b="0" strike="noStrike" spc="-52">
                <a:solidFill>
                  <a:schemeClr val="dk1"/>
                </a:solidFill>
                <a:latin typeface="Calibri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2" name="object 3"/>
          <p:cNvSpPr/>
          <p:nvPr/>
        </p:nvSpPr>
        <p:spPr>
          <a:xfrm>
            <a:off x="897147" y="1531080"/>
            <a:ext cx="10415134" cy="38496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469800" indent="-45720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OpenSymbol"/>
              <a:buAutoNum type="alphaLcParenR" startAt="3"/>
              <a:tabLst>
                <a:tab pos="469800" algn="l"/>
              </a:tabLst>
            </a:pP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Pawg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saib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ruaj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ntseg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tau teem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caij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sib them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ntu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zus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tshwj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tias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pom zoo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collective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bargaining</a:t>
            </a:r>
            <a:r>
              <a:rPr lang="en-US" sz="2400" b="0" strike="noStrike" spc="-60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agreement.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469800" indent="-45720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OpenSymbol"/>
              <a:buAutoNum type="alphaLcParenR" startAt="3"/>
              <a:tabLst>
                <a:tab pos="469800" algn="l"/>
              </a:tabLst>
            </a:pP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nyob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rau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hauv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pawg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saib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ruaj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ntseg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cov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xaiv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. 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twg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tsis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teeb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tsa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siv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pawb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saib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ruaj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ntseg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raws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li tau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hais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ntu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no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raug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nplua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nyiaj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los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tus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thawj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tswj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commissioner. 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Ib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qho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nplua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nyiaj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yog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rau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txim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nyhav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rau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qhov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yuam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cai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ntawm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tsab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cai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ntu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182.666.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12600" defTabSz="914400">
              <a:lnSpc>
                <a:spcPct val="100000"/>
              </a:lnSpc>
              <a:spcBef>
                <a:spcPts val="2004"/>
              </a:spcBef>
              <a:tabLst>
                <a:tab pos="469800" algn="l"/>
              </a:tabLst>
            </a:pP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Saib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3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revisor.mn.gov/statutes/cite/182.676</a:t>
            </a:r>
            <a:r>
              <a:rPr lang="en-US" sz="2400" b="0" strike="noStrike" spc="-12" dirty="0">
                <a:solidFill>
                  <a:srgbClr val="5D295F"/>
                </a:solidFill>
                <a:latin typeface="Calibri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52320" y="129784"/>
            <a:ext cx="11839680" cy="1218600"/>
          </a:xfrm>
          <a:prstGeom prst="rect">
            <a:avLst/>
          </a:prstGeom>
          <a:noFill/>
          <a:ln w="0">
            <a:noFill/>
          </a:ln>
        </p:spPr>
        <p:txBody>
          <a:bodyPr lIns="0" tIns="74160" rIns="0" bIns="0" anchor="t">
            <a:noAutofit/>
          </a:bodyPr>
          <a:lstStyle/>
          <a:p>
            <a:pPr marL="12600" indent="0" defTabSz="914400">
              <a:lnSpc>
                <a:spcPts val="3889"/>
              </a:lnSpc>
              <a:spcBef>
                <a:spcPts val="584"/>
              </a:spcBef>
              <a:buNone/>
              <a:tabLst>
                <a:tab pos="0" algn="l"/>
              </a:tabLst>
            </a:pP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Cov chaw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txais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thiab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xa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khoom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tawm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: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Muaj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pawg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neeg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saib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xyuas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kev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ruaj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ntseg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ntxiv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4" name="object 4"/>
          <p:cNvSpPr/>
          <p:nvPr/>
        </p:nvSpPr>
        <p:spPr>
          <a:xfrm>
            <a:off x="5757480" y="6463800"/>
            <a:ext cx="67572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ldNum" idx="16"/>
          </p:nvPr>
        </p:nvSpPr>
        <p:spPr>
          <a:xfrm>
            <a:off x="11067120" y="6463800"/>
            <a:ext cx="24516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173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52">
                <a:solidFill>
                  <a:schemeClr val="dk1"/>
                </a:solidFill>
                <a:latin typeface="Calibri"/>
              </a:defRPr>
            </a:lvl1pPr>
          </a:lstStyle>
          <a:p>
            <a:pPr marL="1173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87D88690-D9AB-40C4-934F-F047082F8D0C}" type="slidenum">
              <a:rPr lang="en-US" sz="1200" b="0" strike="noStrike" spc="-52">
                <a:solidFill>
                  <a:schemeClr val="dk1"/>
                </a:solidFill>
                <a:latin typeface="Calibri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6" name="object 3"/>
          <p:cNvSpPr/>
          <p:nvPr/>
        </p:nvSpPr>
        <p:spPr>
          <a:xfrm>
            <a:off x="916920" y="1838880"/>
            <a:ext cx="10295280" cy="184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sib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tham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txhua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hlis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raws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tsab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cai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Minn.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Stat.</a:t>
            </a:r>
            <a:r>
              <a:rPr lang="en-US" sz="2400" b="0" strike="noStrike" spc="-8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182.676,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ntev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ob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xyoos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sib law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liag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es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los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yog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lub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chaw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tsis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raug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mob rau cov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neeg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ua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hauj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lwm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ntau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tshaj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30%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txua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xyoo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kev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raug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mob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raws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li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tsab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cai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66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North</a:t>
            </a:r>
            <a:r>
              <a:rPr lang="en-US" sz="2400" b="0" strike="noStrike" spc="-7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American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Industry</a:t>
            </a:r>
            <a:r>
              <a:rPr lang="en-US" sz="2400" b="0" strike="noStrike" spc="-7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Classification</a:t>
            </a:r>
            <a:r>
              <a:rPr lang="en-US" sz="2400" b="0" strike="noStrike" spc="-8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2" dirty="0">
                <a:solidFill>
                  <a:srgbClr val="003864"/>
                </a:solidFill>
                <a:latin typeface="Calibri"/>
              </a:rPr>
              <a:t>System</a:t>
            </a:r>
            <a:r>
              <a:rPr lang="en-US" sz="2400" b="0" strike="noStrike" spc="-8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(NAICS)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2"/>
          <p:cNvSpPr/>
          <p:nvPr/>
        </p:nvSpPr>
        <p:spPr>
          <a:xfrm>
            <a:off x="0" y="1216080"/>
            <a:ext cx="12191040" cy="118440"/>
          </a:xfrm>
          <a:custGeom>
            <a:avLst/>
            <a:gdLst>
              <a:gd name="textAreaLeft" fmla="*/ 0 w 12191040"/>
              <a:gd name="textAreaRight" fmla="*/ 12192120 w 12191040"/>
              <a:gd name="textAreaTop" fmla="*/ 0 h 118440"/>
              <a:gd name="textAreaBottom" fmla="*/ 119520 h 118440"/>
            </a:gdLst>
            <a:ahLst/>
            <a:cxnLst/>
            <a:rect l="textAreaLeft" t="textAreaTop" r="textAreaRight" b="textAreaBottom"/>
            <a:pathLst>
              <a:path w="12192000" h="119380">
                <a:moveTo>
                  <a:pt x="12192000" y="0"/>
                </a:moveTo>
                <a:lnTo>
                  <a:pt x="0" y="0"/>
                </a:lnTo>
                <a:lnTo>
                  <a:pt x="0" y="118872"/>
                </a:lnTo>
                <a:lnTo>
                  <a:pt x="12192000" y="118872"/>
                </a:lnTo>
                <a:lnTo>
                  <a:pt x="12192000" y="0"/>
                </a:lnTo>
                <a:close/>
              </a:path>
            </a:pathLst>
          </a:custGeom>
          <a:solidFill>
            <a:srgbClr val="78BD2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object 3"/>
          <p:cNvSpPr/>
          <p:nvPr/>
        </p:nvSpPr>
        <p:spPr>
          <a:xfrm>
            <a:off x="0" y="0"/>
            <a:ext cx="12191040" cy="1157040"/>
          </a:xfrm>
          <a:custGeom>
            <a:avLst/>
            <a:gdLst>
              <a:gd name="textAreaLeft" fmla="*/ 0 w 12191040"/>
              <a:gd name="textAreaRight" fmla="*/ 12192120 w 12191040"/>
              <a:gd name="textAreaTop" fmla="*/ 0 h 1157040"/>
              <a:gd name="textAreaBottom" fmla="*/ 1158120 h 1157040"/>
            </a:gdLst>
            <a:ahLst/>
            <a:cxnLst/>
            <a:rect l="textAreaLeft" t="textAreaTop" r="textAreaRight" b="textAreaBottom"/>
            <a:pathLst>
              <a:path w="12192000" h="1158240">
                <a:moveTo>
                  <a:pt x="12192000" y="0"/>
                </a:moveTo>
                <a:lnTo>
                  <a:pt x="0" y="0"/>
                </a:lnTo>
                <a:lnTo>
                  <a:pt x="0" y="1158239"/>
                </a:lnTo>
                <a:lnTo>
                  <a:pt x="12192000" y="1158239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8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810360" y="17640"/>
            <a:ext cx="10134720" cy="1346400"/>
          </a:xfrm>
          <a:prstGeom prst="rect">
            <a:avLst/>
          </a:prstGeom>
          <a:noFill/>
          <a:ln w="0">
            <a:noFill/>
          </a:ln>
        </p:spPr>
        <p:txBody>
          <a:bodyPr lIns="0" tIns="201960" rIns="0" bIns="0" anchor="t">
            <a:noAutofit/>
          </a:bodyPr>
          <a:lstStyle/>
          <a:p>
            <a:pPr marL="12600" indent="0" defTabSz="91440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Ib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lub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chaw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ua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hauj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lwm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2" dirty="0" err="1">
                <a:solidFill>
                  <a:schemeClr val="lt1"/>
                </a:solidFill>
                <a:latin typeface="Calibri"/>
              </a:rPr>
              <a:t>qhov</a:t>
            </a:r>
            <a:r>
              <a:rPr lang="en-US" sz="3600" b="0" strike="noStrike" spc="-12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NAICS</a:t>
            </a:r>
            <a:r>
              <a:rPr lang="en-US" sz="3600" b="0" strike="noStrike" spc="-41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1" dirty="0">
                <a:solidFill>
                  <a:schemeClr val="lt1"/>
                </a:solidFill>
                <a:latin typeface="Calibri"/>
              </a:rPr>
              <a:t>codes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b="0" strike="noStrike" spc="-60" dirty="0" err="1">
                <a:solidFill>
                  <a:schemeClr val="lt1"/>
                </a:solidFill>
                <a:latin typeface="Calibri"/>
              </a:rPr>
              <a:t>poob</a:t>
            </a:r>
            <a:r>
              <a:rPr lang="en-US" sz="3600" b="0" strike="noStrike" spc="-60" dirty="0">
                <a:solidFill>
                  <a:schemeClr val="lt1"/>
                </a:solidFill>
                <a:latin typeface="Calibri"/>
              </a:rPr>
              <a:t> rau </a:t>
            </a:r>
            <a:r>
              <a:rPr lang="en-US" sz="3600" spc="-60" dirty="0">
                <a:solidFill>
                  <a:schemeClr val="lt1"/>
                </a:solidFill>
                <a:latin typeface="Calibri"/>
              </a:rPr>
              <a:t>30%- </a:t>
            </a:r>
            <a:r>
              <a:rPr lang="en-US" sz="3600" spc="-60" dirty="0" err="1">
                <a:solidFill>
                  <a:schemeClr val="lt1"/>
                </a:solidFill>
                <a:latin typeface="Calibri"/>
              </a:rPr>
              <a:t>siab</a:t>
            </a:r>
            <a:r>
              <a:rPr lang="en-US" sz="3600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spc="-60" dirty="0" err="1">
                <a:solidFill>
                  <a:schemeClr val="lt1"/>
                </a:solidFill>
                <a:latin typeface="Calibri"/>
              </a:rPr>
              <a:t>tshaj</a:t>
            </a:r>
            <a:r>
              <a:rPr lang="en-US" sz="3600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spc="-60" dirty="0" err="1">
                <a:solidFill>
                  <a:schemeClr val="lt1"/>
                </a:solidFill>
                <a:latin typeface="Calibri"/>
              </a:rPr>
              <a:t>ntawm</a:t>
            </a:r>
            <a:r>
              <a:rPr lang="en-US" sz="3600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spc="-60" dirty="0" err="1">
                <a:solidFill>
                  <a:schemeClr val="lt1"/>
                </a:solidFill>
                <a:latin typeface="Calibri"/>
              </a:rPr>
              <a:t>ib</a:t>
            </a:r>
            <a:r>
              <a:rPr lang="en-US" sz="3600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spc="-60" dirty="0" err="1">
                <a:solidFill>
                  <a:schemeClr val="lt1"/>
                </a:solidFill>
                <a:latin typeface="Calibri"/>
              </a:rPr>
              <a:t>faim</a:t>
            </a:r>
            <a:r>
              <a:rPr lang="en-US" sz="3600" spc="-60" dirty="0">
                <a:solidFill>
                  <a:schemeClr val="lt1"/>
                </a:solidFill>
                <a:latin typeface="Calibri"/>
              </a:rPr>
              <a:t> </a:t>
            </a:r>
            <a:r>
              <a:rPr lang="en-US" sz="3600" spc="-60" dirty="0" err="1">
                <a:solidFill>
                  <a:schemeClr val="lt1"/>
                </a:solidFill>
                <a:latin typeface="Calibri"/>
              </a:rPr>
              <a:t>twg</a:t>
            </a:r>
            <a:endParaRPr lang="en-US" sz="3600" b="0" strike="noStrike" spc="-1" dirty="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0" name="object 6"/>
          <p:cNvSpPr/>
          <p:nvPr/>
        </p:nvSpPr>
        <p:spPr>
          <a:xfrm>
            <a:off x="5757480" y="6463800"/>
            <a:ext cx="67572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Num" idx="17"/>
          </p:nvPr>
        </p:nvSpPr>
        <p:spPr>
          <a:xfrm>
            <a:off x="11067120" y="6463800"/>
            <a:ext cx="24516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173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52">
                <a:solidFill>
                  <a:schemeClr val="dk1"/>
                </a:solidFill>
                <a:latin typeface="Calibri"/>
              </a:defRPr>
            </a:lvl1pPr>
          </a:lstStyle>
          <a:p>
            <a:pPr marL="1173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A11CB063-ECFB-4CCD-AB48-5AB9AAEA4B63}" type="slidenum">
              <a:rPr lang="en-US" sz="1200" b="0" strike="noStrike" spc="-52">
                <a:solidFill>
                  <a:schemeClr val="dk1"/>
                </a:solidFill>
                <a:latin typeface="Calibri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graphicFrame>
        <p:nvGraphicFramePr>
          <p:cNvPr id="82" name="object 5"/>
          <p:cNvGraphicFramePr/>
          <p:nvPr>
            <p:extLst>
              <p:ext uri="{D42A27DB-BD31-4B8C-83A1-F6EECF244321}">
                <p14:modId xmlns:p14="http://schemas.microsoft.com/office/powerpoint/2010/main" val="2503548207"/>
              </p:ext>
            </p:extLst>
          </p:nvPr>
        </p:nvGraphicFramePr>
        <p:xfrm>
          <a:off x="782280" y="1567440"/>
          <a:ext cx="10810800" cy="5122238"/>
        </p:xfrm>
        <a:graphic>
          <a:graphicData uri="http://schemas.openxmlformats.org/drawingml/2006/table">
            <a:tbl>
              <a:tblPr/>
              <a:tblGrid>
                <a:gridCol w="5025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2392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1576"/>
                        </a:spcBef>
                      </a:pPr>
                      <a:endParaRPr lang="en-US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Chaw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ua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hauj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lwm</a:t>
                      </a:r>
                      <a:endParaRPr lang="en-US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marL="659160" indent="-379800" algn="l" defTabSz="914400">
                        <a:lnSpc>
                          <a:spcPct val="112000"/>
                        </a:lnSpc>
                        <a:tabLst>
                          <a:tab pos="0" algn="l"/>
                        </a:tabLst>
                      </a:pP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Cov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neeg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ua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hauj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raug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mob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ntau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npaum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cas</a:t>
                      </a:r>
                      <a:r>
                        <a:rPr lang="en-US" sz="1600" b="1" strike="noStrike" spc="-60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(2021)</a:t>
                      </a:r>
                      <a:endParaRPr lang="en-US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marL="464760" algn="ctr" defTabSz="914400">
                        <a:lnSpc>
                          <a:spcPct val="112000"/>
                        </a:lnSpc>
                        <a:spcBef>
                          <a:spcPts val="1029"/>
                        </a:spcBef>
                      </a:pP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Kev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raug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mob es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siab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li 30%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tshaj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li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qhov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txhua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tus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muaj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mas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yuav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tau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tsim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kom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muaj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pawg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neeg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saib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kev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ruaj</a:t>
                      </a:r>
                      <a:r>
                        <a:rPr lang="en-US" sz="1600" b="1" strike="noStrike" spc="-12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2" dirty="0" err="1">
                          <a:solidFill>
                            <a:srgbClr val="FFFFFF"/>
                          </a:solidFill>
                          <a:latin typeface="Calibri"/>
                        </a:rPr>
                        <a:t>ntseg</a:t>
                      </a:r>
                      <a:endParaRPr lang="en-US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 marL="142200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493110</a:t>
                      </a:r>
                      <a:r>
                        <a:rPr lang="en-US" sz="1600" b="1" strike="noStrike" spc="-21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for</a:t>
                      </a:r>
                      <a:r>
                        <a:rPr lang="en-US" sz="1600" b="1" strike="noStrike" spc="-41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General</a:t>
                      </a:r>
                      <a:r>
                        <a:rPr lang="en-US" sz="1600" b="1" strike="noStrike" spc="-46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2" dirty="0">
                          <a:solidFill>
                            <a:schemeClr val="bg1"/>
                          </a:solidFill>
                          <a:latin typeface="+mj-lt"/>
                        </a:rPr>
                        <a:t>Warehousing</a:t>
                      </a:r>
                      <a:r>
                        <a:rPr lang="en-US" sz="1600" b="1" strike="noStrike" spc="-41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and</a:t>
                      </a:r>
                      <a:r>
                        <a:rPr lang="en-US" sz="1600" b="1" strike="noStrike" spc="-41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2" dirty="0">
                          <a:solidFill>
                            <a:schemeClr val="bg1"/>
                          </a:solidFill>
                          <a:latin typeface="+mj-lt"/>
                        </a:rPr>
                        <a:t>Storage  (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rau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Qhov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Chaw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ua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Hauj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Lwm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Tsaws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Khoom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thiab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Ceev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Khoom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Cia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Thuaj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Pais)</a:t>
                      </a:r>
                      <a:endParaRPr lang="en-US" sz="1600" b="0" strike="noStrike" spc="-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0" strike="noStrike" spc="-26" dirty="0">
                          <a:solidFill>
                            <a:srgbClr val="003864"/>
                          </a:solidFill>
                          <a:latin typeface="Calibri"/>
                        </a:rPr>
                        <a:t>5.6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0" strike="noStrike" spc="-21" dirty="0">
                          <a:solidFill>
                            <a:srgbClr val="003864"/>
                          </a:solidFill>
                          <a:latin typeface="Calibri"/>
                        </a:rPr>
                        <a:t>7.28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 marL="142200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423</a:t>
                      </a:r>
                      <a:r>
                        <a:rPr lang="en-US" sz="1600" b="1" strike="noStrike" spc="-35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for</a:t>
                      </a:r>
                      <a:r>
                        <a:rPr lang="en-US" sz="1600" b="1" strike="noStrike" spc="-35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Merchant</a:t>
                      </a:r>
                      <a:r>
                        <a:rPr lang="en-US" sz="1600" b="1" strike="noStrike" spc="-26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2" dirty="0">
                          <a:solidFill>
                            <a:schemeClr val="bg1"/>
                          </a:solidFill>
                          <a:latin typeface="+mj-lt"/>
                        </a:rPr>
                        <a:t>Wholesalers,</a:t>
                      </a:r>
                      <a:r>
                        <a:rPr lang="en-US" sz="1600" b="1" strike="noStrike" spc="-52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Durable</a:t>
                      </a:r>
                      <a:r>
                        <a:rPr lang="en-US" sz="1600" b="1" strike="noStrike" spc="-32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2" dirty="0">
                          <a:solidFill>
                            <a:schemeClr val="bg1"/>
                          </a:solidFill>
                          <a:latin typeface="+mj-lt"/>
                        </a:rPr>
                        <a:t>Goods (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rau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qhov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chaw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Muag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Khoom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Wholesalers,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Khoom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Kav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Ntev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en-US" sz="1600" b="0" strike="noStrike" spc="-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0" strike="noStrike" spc="-26" dirty="0">
                          <a:solidFill>
                            <a:srgbClr val="003864"/>
                          </a:solidFill>
                          <a:latin typeface="Calibri"/>
                        </a:rPr>
                        <a:t>2.1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0" strike="noStrike" spc="-21">
                          <a:solidFill>
                            <a:srgbClr val="003864"/>
                          </a:solidFill>
                          <a:latin typeface="Calibri"/>
                        </a:rPr>
                        <a:t>2.73</a:t>
                      </a:r>
                      <a:endParaRPr lang="en-US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 marL="142200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424</a:t>
                      </a:r>
                      <a:r>
                        <a:rPr lang="en-US" sz="1600" b="1" strike="noStrike" spc="-41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for</a:t>
                      </a:r>
                      <a:r>
                        <a:rPr lang="en-US" sz="1600" b="1" strike="noStrike" spc="-41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Merchant</a:t>
                      </a:r>
                      <a:r>
                        <a:rPr lang="en-US" sz="1600" b="1" strike="noStrike" spc="-32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2" dirty="0">
                          <a:solidFill>
                            <a:schemeClr val="bg1"/>
                          </a:solidFill>
                          <a:latin typeface="+mj-lt"/>
                        </a:rPr>
                        <a:t>Wholesalers,</a:t>
                      </a:r>
                      <a:r>
                        <a:rPr lang="en-US" sz="1600" b="1" strike="noStrike" spc="-6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Nondurable</a:t>
                      </a:r>
                      <a:r>
                        <a:rPr lang="en-US" sz="1600" b="1" strike="noStrike" spc="-32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2" dirty="0">
                          <a:solidFill>
                            <a:schemeClr val="bg1"/>
                          </a:solidFill>
                          <a:latin typeface="+mj-lt"/>
                        </a:rPr>
                        <a:t>Goods (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rau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qhov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chaw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Muag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Khoom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Wholesalers,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Khoom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tsis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Kav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Ntev</a:t>
                      </a:r>
                      <a:endParaRPr lang="en-US" sz="1600" b="0" strike="noStrike" spc="-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0" strike="noStrike" spc="-26">
                          <a:solidFill>
                            <a:srgbClr val="003864"/>
                          </a:solidFill>
                          <a:latin typeface="Calibri"/>
                        </a:rPr>
                        <a:t>3.5</a:t>
                      </a:r>
                      <a:endParaRPr lang="en-US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0" strike="noStrike" spc="-21">
                          <a:solidFill>
                            <a:srgbClr val="003864"/>
                          </a:solidFill>
                          <a:latin typeface="Calibri"/>
                        </a:rPr>
                        <a:t>4.55</a:t>
                      </a:r>
                      <a:endParaRPr lang="en-US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 marL="142200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454110</a:t>
                      </a:r>
                      <a:r>
                        <a:rPr lang="en-US" sz="1600" b="1" strike="noStrike" spc="-21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for</a:t>
                      </a:r>
                      <a:r>
                        <a:rPr lang="en-US" sz="1600" b="1" strike="noStrike" spc="-41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Electronic</a:t>
                      </a:r>
                      <a:r>
                        <a:rPr lang="en-US" sz="1600" b="1" strike="noStrike" spc="-46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Shopping</a:t>
                      </a:r>
                      <a:r>
                        <a:rPr lang="en-US" sz="1600" b="1" strike="noStrike" spc="-15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and</a:t>
                      </a:r>
                      <a:r>
                        <a:rPr lang="en-US" sz="1600" b="1" strike="noStrike" spc="-46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2" dirty="0">
                          <a:solidFill>
                            <a:schemeClr val="bg1"/>
                          </a:solidFill>
                          <a:latin typeface="+mj-lt"/>
                        </a:rPr>
                        <a:t>Mail-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order</a:t>
                      </a:r>
                      <a:r>
                        <a:rPr lang="en-US" sz="1600" b="1" strike="noStrike" spc="-52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2" dirty="0">
                          <a:solidFill>
                            <a:schemeClr val="bg1"/>
                          </a:solidFill>
                          <a:latin typeface="+mj-lt"/>
                        </a:rPr>
                        <a:t>Houses (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rau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qhov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chaw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Tuaj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Yuav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Cuab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Yeej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Electronic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thiab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Cov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chaw xa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thiab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txais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khoom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en-US" sz="1600" b="0" strike="noStrike" spc="-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0" strike="noStrike" spc="-26">
                          <a:solidFill>
                            <a:srgbClr val="003864"/>
                          </a:solidFill>
                          <a:latin typeface="Calibri"/>
                        </a:rPr>
                        <a:t>1.4</a:t>
                      </a:r>
                      <a:endParaRPr lang="en-US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0" strike="noStrike" spc="-21">
                          <a:solidFill>
                            <a:srgbClr val="003864"/>
                          </a:solidFill>
                          <a:latin typeface="Calibri"/>
                        </a:rPr>
                        <a:t>1.82</a:t>
                      </a:r>
                      <a:endParaRPr lang="en-US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 marL="142200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492110</a:t>
                      </a:r>
                      <a:r>
                        <a:rPr lang="en-US" sz="1600" b="1" strike="noStrike" spc="-26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for</a:t>
                      </a:r>
                      <a:r>
                        <a:rPr lang="en-US" sz="1600" b="1" strike="noStrike" spc="-41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Couriers</a:t>
                      </a:r>
                      <a:r>
                        <a:rPr lang="en-US" sz="1600" b="1" strike="noStrike" spc="-32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and</a:t>
                      </a:r>
                      <a:r>
                        <a:rPr lang="en-US" sz="1600" b="1" strike="noStrike" spc="-46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Express</a:t>
                      </a:r>
                      <a:r>
                        <a:rPr lang="en-US" sz="1600" b="1" strike="noStrike" spc="-52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chemeClr val="bg1"/>
                          </a:solidFill>
                          <a:latin typeface="+mj-lt"/>
                        </a:rPr>
                        <a:t>Delivery</a:t>
                      </a:r>
                      <a:r>
                        <a:rPr lang="en-US" sz="1600" b="1" strike="noStrike" spc="-6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strike="noStrike" spc="-12" dirty="0">
                          <a:solidFill>
                            <a:schemeClr val="bg1"/>
                          </a:solidFill>
                          <a:latin typeface="+mj-lt"/>
                        </a:rPr>
                        <a:t>Services (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rau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Kev Xa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Khoom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Mus </a:t>
                      </a:r>
                      <a:r>
                        <a:rPr lang="en-US" sz="1600" b="1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Txog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Sai)</a:t>
                      </a:r>
                      <a:endParaRPr lang="en-US" sz="1600" b="0" strike="noStrike" spc="-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0" strike="noStrike" spc="-52">
                          <a:solidFill>
                            <a:srgbClr val="003864"/>
                          </a:solidFill>
                          <a:latin typeface="Calibri"/>
                        </a:rPr>
                        <a:t>8</a:t>
                      </a:r>
                      <a:endParaRPr lang="en-US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1599"/>
                        </a:spcBef>
                      </a:pPr>
                      <a:r>
                        <a:rPr lang="en-US" sz="1600" b="0" strike="noStrike" spc="-21" dirty="0">
                          <a:solidFill>
                            <a:srgbClr val="003864"/>
                          </a:solidFill>
                          <a:latin typeface="Calibri"/>
                        </a:rPr>
                        <a:t>10.4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93240" y="17640"/>
            <a:ext cx="11914560" cy="1218600"/>
          </a:xfrm>
          <a:prstGeom prst="rect">
            <a:avLst/>
          </a:prstGeom>
          <a:noFill/>
          <a:ln w="0">
            <a:noFill/>
          </a:ln>
        </p:spPr>
        <p:txBody>
          <a:bodyPr lIns="0" tIns="74160" rIns="0" bIns="0" anchor="t">
            <a:noAutofit/>
          </a:bodyPr>
          <a:lstStyle/>
          <a:p>
            <a:pPr marL="12600" indent="0" defTabSz="914400">
              <a:lnSpc>
                <a:spcPts val="3889"/>
              </a:lnSpc>
              <a:spcBef>
                <a:spcPts val="584"/>
              </a:spcBef>
              <a:buNone/>
              <a:tabLst>
                <a:tab pos="0" algn="l"/>
              </a:tabLst>
            </a:pPr>
            <a:r>
              <a:rPr lang="en-US" sz="3600" b="0" strike="noStrike" spc="-12">
                <a:solidFill>
                  <a:schemeClr val="lt1"/>
                </a:solidFill>
                <a:latin typeface="Calibri"/>
              </a:rPr>
              <a:t>Cov chaw ua hauj lwm ntim nqaij : Yuav tsum tau muaj pawg neeg neeg saib kev ruaj ntseg ntxiv</a:t>
            </a:r>
            <a:endParaRPr lang="en-US" sz="36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4" name="object 4"/>
          <p:cNvSpPr/>
          <p:nvPr/>
        </p:nvSpPr>
        <p:spPr>
          <a:xfrm>
            <a:off x="5757480" y="6463800"/>
            <a:ext cx="675720" cy="1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marL="12600" defTabSz="914400">
              <a:lnSpc>
                <a:spcPts val="1239"/>
              </a:lnSpc>
            </a:pPr>
            <a:r>
              <a:rPr lang="en-US" sz="1200" b="0" strike="noStrike" spc="-12">
                <a:solidFill>
                  <a:srgbClr val="000000"/>
                </a:solidFill>
                <a:latin typeface="Calibri"/>
              </a:rPr>
              <a:t>dli.mn.gov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ldNum" idx="18"/>
          </p:nvPr>
        </p:nvSpPr>
        <p:spPr>
          <a:xfrm>
            <a:off x="11067120" y="6463800"/>
            <a:ext cx="24516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17360" indent="0" defTabSz="914400">
              <a:lnSpc>
                <a:spcPts val="1239"/>
              </a:lnSpc>
              <a:buNone/>
              <a:tabLst>
                <a:tab pos="0" algn="l"/>
              </a:tabLst>
              <a:defRPr lang="en-US" sz="1200" b="0" strike="noStrike" spc="-52">
                <a:solidFill>
                  <a:schemeClr val="dk1"/>
                </a:solidFill>
                <a:latin typeface="Calibri"/>
              </a:defRPr>
            </a:lvl1pPr>
          </a:lstStyle>
          <a:p>
            <a:pPr marL="117360" indent="0" defTabSz="914400">
              <a:lnSpc>
                <a:spcPts val="1239"/>
              </a:lnSpc>
              <a:buNone/>
              <a:tabLst>
                <a:tab pos="0" algn="l"/>
              </a:tabLst>
            </a:pPr>
            <a:fld id="{097F53FF-E349-4762-A20A-A0AA4111F33B}" type="slidenum">
              <a:rPr lang="en-US" sz="1200" b="0" strike="noStrike" spc="-52">
                <a:solidFill>
                  <a:schemeClr val="dk1"/>
                </a:solidFill>
                <a:latin typeface="Calibri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object 3"/>
          <p:cNvSpPr/>
          <p:nvPr/>
        </p:nvSpPr>
        <p:spPr>
          <a:xfrm>
            <a:off x="916920" y="1838880"/>
            <a:ext cx="10978920" cy="1730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240120" indent="-227160" defTabSz="914400">
              <a:lnSpc>
                <a:spcPct val="100000"/>
              </a:lnSpc>
              <a:spcBef>
                <a:spcPts val="99"/>
              </a:spcBef>
              <a:buClr>
                <a:srgbClr val="003864"/>
              </a:buClr>
              <a:buFont typeface="Arial"/>
              <a:buChar char="•"/>
              <a:tabLst>
                <a:tab pos="240120" algn="l"/>
              </a:tabLst>
            </a:pP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Yuav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tsum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tau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muaj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pawg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neeg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saib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kev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ruaj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ntseg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ntxiv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rau cov chaw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ua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hauj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lwm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nrog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b="0" strike="noStrike" spc="-12" dirty="0" err="1">
                <a:solidFill>
                  <a:schemeClr val="dk2">
                    <a:lumMod val="75000"/>
                  </a:schemeClr>
                </a:solidFill>
                <a:latin typeface="Calibri"/>
              </a:rPr>
              <a:t>nqaij</a:t>
            </a:r>
            <a:r>
              <a:rPr lang="en-US" sz="2400" b="0" strike="noStrike" spc="-12" dirty="0">
                <a:solidFill>
                  <a:schemeClr val="dk2">
                    <a:lumMod val="75000"/>
                  </a:schemeClr>
                </a:solidFill>
                <a:latin typeface="Calibri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40120" indent="-227160" defTabSz="914400">
              <a:lnSpc>
                <a:spcPct val="100000"/>
              </a:lnSpc>
              <a:spcBef>
                <a:spcPts val="2001"/>
              </a:spcBef>
              <a:buClr>
                <a:srgbClr val="003864"/>
              </a:buClr>
              <a:buFont typeface="Arial"/>
              <a:buChar char="•"/>
              <a:tabLst>
                <a:tab pos="241200" algn="l"/>
              </a:tabLst>
            </a:pP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Mus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saib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spc="-26" dirty="0" err="1">
                <a:solidFill>
                  <a:srgbClr val="003864"/>
                </a:solidFill>
                <a:latin typeface="Calibri"/>
              </a:rPr>
              <a:t>hauv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tsab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26" dirty="0" err="1">
                <a:solidFill>
                  <a:srgbClr val="003864"/>
                </a:solidFill>
                <a:latin typeface="Calibri"/>
              </a:rPr>
              <a:t>cai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Minn.</a:t>
            </a:r>
            <a:r>
              <a:rPr lang="en-US" sz="2400" b="0" strike="noStrike" spc="-66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Stat.</a:t>
            </a:r>
            <a:r>
              <a:rPr lang="en-US" sz="2400" b="0" strike="noStrike" spc="-92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179.876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kom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paub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qhov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yuav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tsum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tau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muaj</a:t>
            </a:r>
            <a:r>
              <a:rPr lang="en-US" sz="2400" b="0" strike="noStrike" spc="-1" dirty="0">
                <a:solidFill>
                  <a:srgbClr val="003864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3864"/>
                </a:solidFill>
                <a:latin typeface="Calibri"/>
              </a:rPr>
              <a:t>ntawm</a:t>
            </a:r>
            <a:r>
              <a:rPr lang="en-US" sz="2400" b="0" strike="noStrike" spc="-26" dirty="0">
                <a:solidFill>
                  <a:srgbClr val="003864"/>
                </a:solidFill>
                <a:latin typeface="Calibri"/>
              </a:rPr>
              <a:t> 	</a:t>
            </a:r>
            <a:r>
              <a:rPr lang="en-US" sz="2400" b="0" u="sng" strike="noStrike" spc="-12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hlinkClick r:id="rId2"/>
              </a:rPr>
              <a:t>revisor.mn.gov/statutes/cite/179.876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5880</TotalTime>
  <Words>7821</Words>
  <Application>Microsoft Office PowerPoint</Application>
  <PresentationFormat>Widescreen</PresentationFormat>
  <Paragraphs>367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53</vt:i4>
      </vt:variant>
    </vt:vector>
  </HeadingPairs>
  <TitlesOfParts>
    <vt:vector size="65" baseType="lpstr">
      <vt:lpstr>Microsoft YaHei</vt:lpstr>
      <vt:lpstr>Aptos</vt:lpstr>
      <vt:lpstr>Arial</vt:lpstr>
      <vt:lpstr>Calibri</vt:lpstr>
      <vt:lpstr>OpenSymbol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Qhia Txog: Siv cov ntawv qhia ntawm nov</vt:lpstr>
      <vt:lpstr>PowerPoint Presentation</vt:lpstr>
      <vt:lpstr>PowerPoint Presentation</vt:lpstr>
      <vt:lpstr>Yuav tsum tau kawm thiab xyaum</vt:lpstr>
      <vt:lpstr>Minn. Stat. 182.676, Pawg neeg saib kev ruaj ntseg</vt:lpstr>
      <vt:lpstr>Minn. Stat. 182.676,  Pawg neeg saib kev ruaj ntseg, ntxiv mus</vt:lpstr>
      <vt:lpstr>Cov chaw txais thiab xa khoom tawm: Muaj pawg neeg saib xyuas kev ruaj ntseg ntxiv </vt:lpstr>
      <vt:lpstr>Ib lub chaw ua hauj lwm qhov NAICS codes poob rau 30%- siab tshaj ntawm ib faim twg</vt:lpstr>
      <vt:lpstr>Cov chaw ua hauj lwm ntim nqaij : Yuav tsum tau muaj pawg neeg neeg saib kev ruaj ntseg ntxiv</vt:lpstr>
      <vt:lpstr>Cov neeg nyob hauv pawg neeg saib xyuas kev ruaj ntseg</vt:lpstr>
      <vt:lpstr>Cov neeg nyob hauv pawg neeg saib xyuas kev ruaj ntseg, ntxiv mus</vt:lpstr>
      <vt:lpstr>Cov neeg nyob hauv pawg neeg saib xyuas kev ruaj ntseg, ntxiv mus</vt:lpstr>
      <vt:lpstr>Qhov qhoos kas qhia txog qhov chaw ua ua hauj lwm kom haum thiab zoo rau lawv (ergonomics program); yuav tsum kom muaj</vt:lpstr>
      <vt:lpstr> Qhov qhoos kas qhia txog qhov chaw ua ua hauj lwm kom haum thiab zoo rau lawv (ergonomics program); yuav tsum kom muaj, ntxiv mus</vt:lpstr>
      <vt:lpstr>Cov ntaub ntawv qhia ntxiv rau qhov chaw ua hauj lwm kom haum thiab zoo rau lawv (ergonomics program)</vt:lpstr>
      <vt:lpstr>NIOSH: Cov nqi lus ntawm qhov qhoos kas qhia txog ua hauj lwm kom haum thiab zoo rau lawv (ergonomics program)</vt:lpstr>
      <vt:lpstr>[Lub chaw ua hauj lwm nov] qhov qhoos kas qhia txog qhov chaw ua hauj lwm kom haum thiab zoo rau lawv ergonomic program) </vt:lpstr>
      <vt:lpstr>[chaw ua hauj lwm nov] qhov qhoos kas qhia txog qhov chaw ua hauj lwm kom haum thiab zoo rau lawv (ergonomic program), mus ntxiv</vt:lpstr>
      <vt:lpstr>Tsev kho mos – Cov lej cim NAICS codes</vt:lpstr>
      <vt:lpstr>Qhia tawm txog kev raug mob thiab lwm yam phom sij</vt:lpstr>
      <vt:lpstr>Qhia tawm txog cov yam ntxwv mob pob qij txha (MSD) thaum tseem ntxov</vt:lpstr>
      <vt:lpstr>Qhia tawm txog cov yam ntxwv mob pob qij txha (MSD) thaum tseem ntxov, ntxiv mus</vt:lpstr>
      <vt:lpstr>Cov yam ntxwv mob pob qij txha (MSD) tej zaum muaj xws li</vt:lpstr>
      <vt:lpstr>Cov yam ntxwv mob pob qij txha (MSD) tej zaum muaj xws li</vt:lpstr>
      <vt:lpstr>OSHA kev ceev cov ntaub ntawv yuav tsum muaj</vt:lpstr>
      <vt:lpstr>Tej yam yooj yim rau OSHA kev ceev cov ntaub ntawv yuav tsum muaj</vt:lpstr>
      <vt:lpstr>OSHA cov ntawv ceev cia – tus neeg ua hauj lwm qhia tawm txog raug mob, muaj mob</vt:lpstr>
      <vt:lpstr>OSHA cov ntawv ceev cia – tus neeg ua hauj lwm qhia tawm txog raug mob, muaj mob, ntxiv mus</vt:lpstr>
      <vt:lpstr>Cov programs muab khoom plig</vt:lpstr>
      <vt:lpstr>Cov txheej txeem qhia txog cov yam ntxwv mob MSD thaum tseem ntxov</vt:lpstr>
      <vt:lpstr>Qhia tawm txog lwm yam muaj kev phom sij</vt:lpstr>
      <vt:lpstr>Qhia tawm txog lwm yam muaj kev phom sij, ntxiv mus</vt:lpstr>
      <vt:lpstr>Qhia tawm txog lwm yam muaj kev phom sij, ntxiv mus</vt:lpstr>
      <vt:lpstr>Qhia tawm txog lwm yam muaj kev phom sij</vt:lpstr>
      <vt:lpstr>Cov txheej txheem qhia txog lwm cov kev phom sij</vt:lpstr>
      <vt:lpstr>Cov theem raws qib es tswj kev tiv thaiv</vt:lpstr>
      <vt:lpstr>Tswj kom muaj kev tiv thaiv  hu ua Engineering controls</vt:lpstr>
      <vt:lpstr>Tswj kom muaj kev tiv thaiv hu ua Engineering controls, ntxiv mus</vt:lpstr>
      <vt:lpstr>Tswj kom muaj kev tiv thaiv hu ua engineering controls rau kev phom sij pem hauj lwm, muaj lawm los yog yuav muab los siv</vt:lpstr>
      <vt:lpstr>Tswj kev ua hauj lwm kom muaj kev tiv thaiv hu ua Administrative controls</vt:lpstr>
      <vt:lpstr>Tswj kev ua hauj lwm kom muaj kev tiv thaiv hu ua Administrative controls, ntxiv mus</vt:lpstr>
      <vt:lpstr>Tswj kev ua hauj lwm kom muaj kev tiv thaiv hu ua administrative controls rau kev phom sij pem hauj lwm, muaj lawm los yog yuav muab los siv</vt:lpstr>
      <vt:lpstr>Subd. 9, txhaub kom qhia tawm</vt:lpstr>
      <vt:lpstr>Cov qhoos kas, cov cai, kev coj es tej zaum muaj kev cuam tshuam rau qhov qhia tawm</vt:lpstr>
      <vt:lpstr>Cov programs, cov cai, kev coj es tej zaum muaj kev cuam tshuam rau qhov qhia tawm, ntxiv mus</vt:lpstr>
      <vt:lpstr>Cov programs, cov cai, kev coj es tej zaum muaj kev cuam tshuam rau qhov qhia tawm, ntxiv mus</vt:lpstr>
      <vt:lpstr>Txhaub kom qhia tej yam tawm</vt:lpstr>
      <vt:lpstr>Muaj kev kawm xyaum ib sij ib zaug</vt:lpstr>
      <vt:lpstr>Cov ntawv qhia ntxiv cov links</vt:lpstr>
      <vt:lpstr>Cov ntawv qhia ntxiv cov links, ntxiv mus</vt:lpstr>
      <vt:lpstr>MNOSHA Kev sab laj txog Kev Puaj Phais tom chaw ua hauj lwm</vt:lpstr>
      <vt:lpstr>Sob lus tsis kam lees kev lav phib xaub</vt:lpstr>
      <vt:lpstr>Ua Tsaug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Template:  2023 Minnesot OSHA ergonomics employee training</dc:title>
  <dc:subject/>
  <dc:creator>Minnesota OSHA Workplace Safety Consultation, Minnesota Department of Labor and Industry</dc:creator>
  <dc:description/>
  <cp:lastModifiedBy>April Peterson</cp:lastModifiedBy>
  <cp:revision>80</cp:revision>
  <dcterms:created xsi:type="dcterms:W3CDTF">2024-04-11T13:39:40Z</dcterms:created>
  <dcterms:modified xsi:type="dcterms:W3CDTF">2024-05-08T23:49:56Z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0x01010090DFDE64AAE0974A8908DD3553DDBF03</vt:lpwstr>
  </property>
  <property fmtid="{D5CDD505-2E9C-101B-9397-08002B2CF9AE}" pid="3" name="Created">
    <vt:filetime>2024-04-05T00:00:00Z</vt:filetime>
  </property>
  <property fmtid="{D5CDD505-2E9C-101B-9397-08002B2CF9AE}" pid="4" name="Creator">
    <vt:lpwstr>Acrobat PDFMaker 23 for PowerPoint</vt:lpwstr>
  </property>
  <property fmtid="{D5CDD505-2E9C-101B-9397-08002B2CF9AE}" pid="5" name="LastSaved">
    <vt:filetime>2024-04-11T00:00:00Z</vt:filetime>
  </property>
  <property fmtid="{D5CDD505-2E9C-101B-9397-08002B2CF9AE}" pid="6" name="PresentationFormat">
    <vt:lpwstr>Widescreen</vt:lpwstr>
  </property>
  <property fmtid="{D5CDD505-2E9C-101B-9397-08002B2CF9AE}" pid="7" name="Producer">
    <vt:lpwstr>Adobe PDF Library 23.8.75</vt:lpwstr>
  </property>
  <property fmtid="{D5CDD505-2E9C-101B-9397-08002B2CF9AE}" pid="8" name="Slides">
    <vt:i4>53</vt:i4>
  </property>
</Properties>
</file>