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 id="2147483824" r:id="rId5"/>
    <p:sldMasterId id="2147483836" r:id="rId6"/>
  </p:sldMasterIdLst>
  <p:notesMasterIdLst>
    <p:notesMasterId r:id="rId60"/>
  </p:notesMasterIdLst>
  <p:handoutMasterIdLst>
    <p:handoutMasterId r:id="rId61"/>
  </p:handoutMasterIdLst>
  <p:sldIdLst>
    <p:sldId id="362" r:id="rId7"/>
    <p:sldId id="271" r:id="rId8"/>
    <p:sldId id="264" r:id="rId9"/>
    <p:sldId id="325" r:id="rId10"/>
    <p:sldId id="353" r:id="rId11"/>
    <p:sldId id="383" r:id="rId12"/>
    <p:sldId id="381" r:id="rId13"/>
    <p:sldId id="382" r:id="rId14"/>
    <p:sldId id="356" r:id="rId15"/>
    <p:sldId id="328" r:id="rId16"/>
    <p:sldId id="357" r:id="rId17"/>
    <p:sldId id="379" r:id="rId18"/>
    <p:sldId id="392" r:id="rId19"/>
    <p:sldId id="395" r:id="rId20"/>
    <p:sldId id="338" r:id="rId21"/>
    <p:sldId id="352" r:id="rId22"/>
    <p:sldId id="355" r:id="rId23"/>
    <p:sldId id="396" r:id="rId24"/>
    <p:sldId id="363" r:id="rId25"/>
    <p:sldId id="374" r:id="rId26"/>
    <p:sldId id="341" r:id="rId27"/>
    <p:sldId id="384" r:id="rId28"/>
    <p:sldId id="380" r:id="rId29"/>
    <p:sldId id="330" r:id="rId30"/>
    <p:sldId id="377" r:id="rId31"/>
    <p:sldId id="340" r:id="rId32"/>
    <p:sldId id="354" r:id="rId33"/>
    <p:sldId id="385" r:id="rId34"/>
    <p:sldId id="350" r:id="rId35"/>
    <p:sldId id="372" r:id="rId36"/>
    <p:sldId id="370" r:id="rId37"/>
    <p:sldId id="386" r:id="rId38"/>
    <p:sldId id="387" r:id="rId39"/>
    <p:sldId id="378" r:id="rId40"/>
    <p:sldId id="369" r:id="rId41"/>
    <p:sldId id="334" r:id="rId42"/>
    <p:sldId id="343" r:id="rId43"/>
    <p:sldId id="388" r:id="rId44"/>
    <p:sldId id="335" r:id="rId45"/>
    <p:sldId id="342" r:id="rId46"/>
    <p:sldId id="389" r:id="rId47"/>
    <p:sldId id="333" r:id="rId48"/>
    <p:sldId id="326" r:id="rId49"/>
    <p:sldId id="361" r:id="rId50"/>
    <p:sldId id="390" r:id="rId51"/>
    <p:sldId id="391" r:id="rId52"/>
    <p:sldId id="348" r:id="rId53"/>
    <p:sldId id="337" r:id="rId54"/>
    <p:sldId id="394" r:id="rId55"/>
    <p:sldId id="397" r:id="rId56"/>
    <p:sldId id="367" r:id="rId57"/>
    <p:sldId id="323" r:id="rId58"/>
    <p:sldId id="268" r:id="rId5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E2"/>
    <a:srgbClr val="78BE21"/>
    <a:srgbClr val="FFC845"/>
    <a:srgbClr val="003865"/>
    <a:srgbClr val="000000"/>
    <a:srgbClr val="0D0D0D"/>
    <a:srgbClr val="E8E8E8"/>
    <a:srgbClr val="B20738"/>
    <a:srgbClr val="2C2C2C"/>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7" autoAdjust="0"/>
    <p:restoredTop sz="89894" autoAdjust="0"/>
  </p:normalViewPr>
  <p:slideViewPr>
    <p:cSldViewPr snapToGrid="0">
      <p:cViewPr varScale="1">
        <p:scale>
          <a:sx n="87" d="100"/>
          <a:sy n="87" d="100"/>
        </p:scale>
        <p:origin x="240" y="5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06"/>
    </p:cViewPr>
  </p:sorterViewPr>
  <p:notesViewPr>
    <p:cSldViewPr snapToGrid="0">
      <p:cViewPr varScale="1">
        <p:scale>
          <a:sx n="97" d="100"/>
          <a:sy n="97" d="100"/>
        </p:scale>
        <p:origin x="357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NeueHaasGroteskText Std" panose="020B0504020202020204" pitchFamily="34" charset="0"/>
              </a:rPr>
              <a:t>11/16/2023</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NeueHaasGroteskText Std" panose="020B0504020202020204" pitchFamily="34" charset="0"/>
              </a:defRPr>
            </a:lvl1pPr>
          </a:lstStyle>
          <a:p>
            <a:fld id="{A50CD39D-89B0-4C68-805A-35C75A7C20C8}" type="datetimeFigureOut">
              <a:rPr lang="en-US" smtClean="0"/>
              <a:pPr/>
              <a:t>11/16/2023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7982365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dirty="0"/>
          </a:p>
        </p:txBody>
      </p:sp>
    </p:spTree>
    <p:extLst>
      <p:ext uri="{BB962C8B-B14F-4D97-AF65-F5344CB8AC3E}">
        <p14:creationId xmlns:p14="http://schemas.microsoft.com/office/powerpoint/2010/main" val="925611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dirty="0"/>
          </a:p>
        </p:txBody>
      </p:sp>
    </p:spTree>
    <p:extLst>
      <p:ext uri="{BB962C8B-B14F-4D97-AF65-F5344CB8AC3E}">
        <p14:creationId xmlns:p14="http://schemas.microsoft.com/office/powerpoint/2010/main" val="25726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12</a:t>
            </a:fld>
            <a:endParaRPr lang="en-US" dirty="0"/>
          </a:p>
        </p:txBody>
      </p:sp>
    </p:spTree>
    <p:extLst>
      <p:ext uri="{BB962C8B-B14F-4D97-AF65-F5344CB8AC3E}">
        <p14:creationId xmlns:p14="http://schemas.microsoft.com/office/powerpoint/2010/main" val="250698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13</a:t>
            </a:fld>
            <a:endParaRPr lang="en-US" dirty="0"/>
          </a:p>
        </p:txBody>
      </p:sp>
    </p:spTree>
    <p:extLst>
      <p:ext uri="{BB962C8B-B14F-4D97-AF65-F5344CB8AC3E}">
        <p14:creationId xmlns:p14="http://schemas.microsoft.com/office/powerpoint/2010/main" val="2265733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14</a:t>
            </a:fld>
            <a:endParaRPr lang="en-US" dirty="0"/>
          </a:p>
        </p:txBody>
      </p:sp>
    </p:spTree>
    <p:extLst>
      <p:ext uri="{BB962C8B-B14F-4D97-AF65-F5344CB8AC3E}">
        <p14:creationId xmlns:p14="http://schemas.microsoft.com/office/powerpoint/2010/main" val="2311644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15</a:t>
            </a:fld>
            <a:endParaRPr lang="en-US" dirty="0"/>
          </a:p>
        </p:txBody>
      </p:sp>
    </p:spTree>
    <p:extLst>
      <p:ext uri="{BB962C8B-B14F-4D97-AF65-F5344CB8AC3E}">
        <p14:creationId xmlns:p14="http://schemas.microsoft.com/office/powerpoint/2010/main" val="118051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16</a:t>
            </a:fld>
            <a:endParaRPr lang="en-US" dirty="0"/>
          </a:p>
        </p:txBody>
      </p:sp>
    </p:spTree>
    <p:extLst>
      <p:ext uri="{BB962C8B-B14F-4D97-AF65-F5344CB8AC3E}">
        <p14:creationId xmlns:p14="http://schemas.microsoft.com/office/powerpoint/2010/main" val="30377635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17</a:t>
            </a:fld>
            <a:endParaRPr lang="en-US" dirty="0"/>
          </a:p>
        </p:txBody>
      </p:sp>
    </p:spTree>
    <p:extLst>
      <p:ext uri="{BB962C8B-B14F-4D97-AF65-F5344CB8AC3E}">
        <p14:creationId xmlns:p14="http://schemas.microsoft.com/office/powerpoint/2010/main" val="3353105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1078027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19</a:t>
            </a:fld>
            <a:endParaRPr lang="en-US" dirty="0"/>
          </a:p>
        </p:txBody>
      </p:sp>
    </p:spTree>
    <p:extLst>
      <p:ext uri="{BB962C8B-B14F-4D97-AF65-F5344CB8AC3E}">
        <p14:creationId xmlns:p14="http://schemas.microsoft.com/office/powerpoint/2010/main" val="716774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NeueHaasGroteskText Std"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NeueHaasGroteskText Std" panose="020B0504020202020204" pitchFamily="34" charset="0"/>
              <a:ea typeface="+mn-ea"/>
              <a:cs typeface="+mn-cs"/>
            </a:endParaRPr>
          </a:p>
        </p:txBody>
      </p:sp>
    </p:spTree>
    <p:extLst>
      <p:ext uri="{BB962C8B-B14F-4D97-AF65-F5344CB8AC3E}">
        <p14:creationId xmlns:p14="http://schemas.microsoft.com/office/powerpoint/2010/main" val="2294831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20</a:t>
            </a:fld>
            <a:endParaRPr lang="en-US" dirty="0"/>
          </a:p>
        </p:txBody>
      </p:sp>
    </p:spTree>
    <p:extLst>
      <p:ext uri="{BB962C8B-B14F-4D97-AF65-F5344CB8AC3E}">
        <p14:creationId xmlns:p14="http://schemas.microsoft.com/office/powerpoint/2010/main" val="2839591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222222"/>
              </a:solidFill>
              <a:effectLst/>
              <a:latin typeface="Helvetica Neue"/>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2250659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222222"/>
              </a:solidFill>
              <a:effectLst/>
              <a:latin typeface="Helvetica Neue"/>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31790301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23</a:t>
            </a:fld>
            <a:endParaRPr lang="en-US" dirty="0"/>
          </a:p>
        </p:txBody>
      </p:sp>
    </p:spTree>
    <p:extLst>
      <p:ext uri="{BB962C8B-B14F-4D97-AF65-F5344CB8AC3E}">
        <p14:creationId xmlns:p14="http://schemas.microsoft.com/office/powerpoint/2010/main" val="35192890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4096772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25</a:t>
            </a:fld>
            <a:endParaRPr lang="en-US" dirty="0"/>
          </a:p>
        </p:txBody>
      </p:sp>
    </p:spTree>
    <p:extLst>
      <p:ext uri="{BB962C8B-B14F-4D97-AF65-F5344CB8AC3E}">
        <p14:creationId xmlns:p14="http://schemas.microsoft.com/office/powerpoint/2010/main" val="17951467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31919568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37892261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2865769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107844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2294831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22268882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31</a:t>
            </a:fld>
            <a:endParaRPr lang="en-US" dirty="0"/>
          </a:p>
        </p:txBody>
      </p:sp>
    </p:spTree>
    <p:extLst>
      <p:ext uri="{BB962C8B-B14F-4D97-AF65-F5344CB8AC3E}">
        <p14:creationId xmlns:p14="http://schemas.microsoft.com/office/powerpoint/2010/main" val="571558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32</a:t>
            </a:fld>
            <a:endParaRPr lang="en-US" dirty="0"/>
          </a:p>
        </p:txBody>
      </p:sp>
    </p:spTree>
    <p:extLst>
      <p:ext uri="{BB962C8B-B14F-4D97-AF65-F5344CB8AC3E}">
        <p14:creationId xmlns:p14="http://schemas.microsoft.com/office/powerpoint/2010/main" val="21662583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33</a:t>
            </a:fld>
            <a:endParaRPr lang="en-US" dirty="0"/>
          </a:p>
        </p:txBody>
      </p:sp>
    </p:spTree>
    <p:extLst>
      <p:ext uri="{BB962C8B-B14F-4D97-AF65-F5344CB8AC3E}">
        <p14:creationId xmlns:p14="http://schemas.microsoft.com/office/powerpoint/2010/main" val="7370195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34</a:t>
            </a:fld>
            <a:endParaRPr lang="en-US" dirty="0"/>
          </a:p>
        </p:txBody>
      </p:sp>
    </p:spTree>
    <p:extLst>
      <p:ext uri="{BB962C8B-B14F-4D97-AF65-F5344CB8AC3E}">
        <p14:creationId xmlns:p14="http://schemas.microsoft.com/office/powerpoint/2010/main" val="4275522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9F08466-AEA7-4FC0-9459-6A32F61DA297}" type="slidenum">
              <a:rPr lang="en-US" smtClean="0"/>
              <a:pPr/>
              <a:t>35</a:t>
            </a:fld>
            <a:endParaRPr lang="en-US" dirty="0"/>
          </a:p>
        </p:txBody>
      </p:sp>
    </p:spTree>
    <p:extLst>
      <p:ext uri="{BB962C8B-B14F-4D97-AF65-F5344CB8AC3E}">
        <p14:creationId xmlns:p14="http://schemas.microsoft.com/office/powerpoint/2010/main" val="19886166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36</a:t>
            </a:fld>
            <a:endParaRPr lang="en-US" dirty="0"/>
          </a:p>
        </p:txBody>
      </p:sp>
    </p:spTree>
    <p:extLst>
      <p:ext uri="{BB962C8B-B14F-4D97-AF65-F5344CB8AC3E}">
        <p14:creationId xmlns:p14="http://schemas.microsoft.com/office/powerpoint/2010/main" val="6964465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37</a:t>
            </a:fld>
            <a:endParaRPr lang="en-US" dirty="0"/>
          </a:p>
        </p:txBody>
      </p:sp>
    </p:spTree>
    <p:extLst>
      <p:ext uri="{BB962C8B-B14F-4D97-AF65-F5344CB8AC3E}">
        <p14:creationId xmlns:p14="http://schemas.microsoft.com/office/powerpoint/2010/main" val="6248451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4530" y="4520595"/>
            <a:ext cx="5608320" cy="3660458"/>
          </a:xfrm>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38</a:t>
            </a:fld>
            <a:endParaRPr lang="en-US" dirty="0"/>
          </a:p>
        </p:txBody>
      </p:sp>
    </p:spTree>
    <p:extLst>
      <p:ext uri="{BB962C8B-B14F-4D97-AF65-F5344CB8AC3E}">
        <p14:creationId xmlns:p14="http://schemas.microsoft.com/office/powerpoint/2010/main" val="19344785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39</a:t>
            </a:fld>
            <a:endParaRPr lang="en-US" dirty="0"/>
          </a:p>
        </p:txBody>
      </p:sp>
    </p:spTree>
    <p:extLst>
      <p:ext uri="{BB962C8B-B14F-4D97-AF65-F5344CB8AC3E}">
        <p14:creationId xmlns:p14="http://schemas.microsoft.com/office/powerpoint/2010/main" val="6054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10895894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latin typeface="+mn-lt"/>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40</a:t>
            </a:fld>
            <a:endParaRPr lang="en-US" dirty="0"/>
          </a:p>
        </p:txBody>
      </p:sp>
    </p:spTree>
    <p:extLst>
      <p:ext uri="{BB962C8B-B14F-4D97-AF65-F5344CB8AC3E}">
        <p14:creationId xmlns:p14="http://schemas.microsoft.com/office/powerpoint/2010/main" val="1364905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latin typeface="+mn-lt"/>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41</a:t>
            </a:fld>
            <a:endParaRPr lang="en-US" dirty="0"/>
          </a:p>
        </p:txBody>
      </p:sp>
    </p:spTree>
    <p:extLst>
      <p:ext uri="{BB962C8B-B14F-4D97-AF65-F5344CB8AC3E}">
        <p14:creationId xmlns:p14="http://schemas.microsoft.com/office/powerpoint/2010/main" val="5211751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42</a:t>
            </a:fld>
            <a:endParaRPr lang="en-US" dirty="0"/>
          </a:p>
        </p:txBody>
      </p:sp>
    </p:spTree>
    <p:extLst>
      <p:ext uri="{BB962C8B-B14F-4D97-AF65-F5344CB8AC3E}">
        <p14:creationId xmlns:p14="http://schemas.microsoft.com/office/powerpoint/2010/main" val="656893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43</a:t>
            </a:fld>
            <a:endParaRPr lang="en-US" dirty="0"/>
          </a:p>
        </p:txBody>
      </p:sp>
    </p:spTree>
    <p:extLst>
      <p:ext uri="{BB962C8B-B14F-4D97-AF65-F5344CB8AC3E}">
        <p14:creationId xmlns:p14="http://schemas.microsoft.com/office/powerpoint/2010/main" val="32535411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44</a:t>
            </a:fld>
            <a:endParaRPr lang="en-US" dirty="0"/>
          </a:p>
        </p:txBody>
      </p:sp>
    </p:spTree>
    <p:extLst>
      <p:ext uri="{BB962C8B-B14F-4D97-AF65-F5344CB8AC3E}">
        <p14:creationId xmlns:p14="http://schemas.microsoft.com/office/powerpoint/2010/main" val="41859177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45</a:t>
            </a:fld>
            <a:endParaRPr lang="en-US" dirty="0"/>
          </a:p>
        </p:txBody>
      </p:sp>
    </p:spTree>
    <p:extLst>
      <p:ext uri="{BB962C8B-B14F-4D97-AF65-F5344CB8AC3E}">
        <p14:creationId xmlns:p14="http://schemas.microsoft.com/office/powerpoint/2010/main" val="19512594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46</a:t>
            </a:fld>
            <a:endParaRPr lang="en-US" dirty="0"/>
          </a:p>
        </p:txBody>
      </p:sp>
    </p:spTree>
    <p:extLst>
      <p:ext uri="{BB962C8B-B14F-4D97-AF65-F5344CB8AC3E}">
        <p14:creationId xmlns:p14="http://schemas.microsoft.com/office/powerpoint/2010/main" val="37489553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47</a:t>
            </a:fld>
            <a:endParaRPr lang="en-US" dirty="0"/>
          </a:p>
        </p:txBody>
      </p:sp>
    </p:spTree>
    <p:extLst>
      <p:ext uri="{BB962C8B-B14F-4D97-AF65-F5344CB8AC3E}">
        <p14:creationId xmlns:p14="http://schemas.microsoft.com/office/powerpoint/2010/main" val="29617096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48</a:t>
            </a:fld>
            <a:endParaRPr lang="en-US" dirty="0"/>
          </a:p>
        </p:txBody>
      </p:sp>
    </p:spTree>
    <p:extLst>
      <p:ext uri="{BB962C8B-B14F-4D97-AF65-F5344CB8AC3E}">
        <p14:creationId xmlns:p14="http://schemas.microsoft.com/office/powerpoint/2010/main" val="94164202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51</a:t>
            </a:fld>
            <a:endParaRPr lang="en-US" dirty="0"/>
          </a:p>
        </p:txBody>
      </p:sp>
    </p:spTree>
    <p:extLst>
      <p:ext uri="{BB962C8B-B14F-4D97-AF65-F5344CB8AC3E}">
        <p14:creationId xmlns:p14="http://schemas.microsoft.com/office/powerpoint/2010/main" val="2845212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a:t>
            </a:fld>
            <a:endParaRPr lang="en-US" dirty="0"/>
          </a:p>
        </p:txBody>
      </p:sp>
    </p:spTree>
    <p:extLst>
      <p:ext uri="{BB962C8B-B14F-4D97-AF65-F5344CB8AC3E}">
        <p14:creationId xmlns:p14="http://schemas.microsoft.com/office/powerpoint/2010/main" val="37654694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52</a:t>
            </a:fld>
            <a:endParaRPr lang="en-US" dirty="0"/>
          </a:p>
        </p:txBody>
      </p:sp>
    </p:spTree>
    <p:extLst>
      <p:ext uri="{BB962C8B-B14F-4D97-AF65-F5344CB8AC3E}">
        <p14:creationId xmlns:p14="http://schemas.microsoft.com/office/powerpoint/2010/main" val="22957455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53</a:t>
            </a:fld>
            <a:endParaRPr lang="en-US" dirty="0"/>
          </a:p>
        </p:txBody>
      </p:sp>
    </p:spTree>
    <p:extLst>
      <p:ext uri="{BB962C8B-B14F-4D97-AF65-F5344CB8AC3E}">
        <p14:creationId xmlns:p14="http://schemas.microsoft.com/office/powerpoint/2010/main" val="2876128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2764631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2786280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8</a:t>
            </a:fld>
            <a:endParaRPr lang="en-US" dirty="0"/>
          </a:p>
        </p:txBody>
      </p:sp>
    </p:spTree>
    <p:extLst>
      <p:ext uri="{BB962C8B-B14F-4D97-AF65-F5344CB8AC3E}">
        <p14:creationId xmlns:p14="http://schemas.microsoft.com/office/powerpoint/2010/main" val="2097490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F08466-AEA7-4FC0-9459-6A32F61DA297}" type="slidenum">
              <a:rPr lang="en-US" smtClean="0"/>
              <a:pPr/>
              <a:t>9</a:t>
            </a:fld>
            <a:endParaRPr lang="en-US" dirty="0"/>
          </a:p>
        </p:txBody>
      </p:sp>
    </p:spTree>
    <p:extLst>
      <p:ext uri="{BB962C8B-B14F-4D97-AF65-F5344CB8AC3E}">
        <p14:creationId xmlns:p14="http://schemas.microsoft.com/office/powerpoint/2010/main" val="36345809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dli.mn.gov/" TargetMode="External"/><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bwMode="black">
          <a:xfrm>
            <a:off x="2802467" y="5041204"/>
            <a:ext cx="6587067" cy="1097128"/>
          </a:xfrm>
        </p:spPr>
        <p:txBody>
          <a:bodyPr>
            <a:normAutofit/>
          </a:bodyPr>
          <a:lstStyle>
            <a:lvl1pPr marL="0" indent="0" algn="ctr">
              <a:spcBef>
                <a:spcPts val="0"/>
              </a:spcBef>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sp>
        <p:nvSpPr>
          <p:cNvPr id="9" name="Footer Placeholder 4"/>
          <p:cNvSpPr>
            <a:spLocks noGrp="1"/>
          </p:cNvSpPr>
          <p:nvPr>
            <p:ph type="ftr" sz="quarter" idx="3"/>
          </p:nvPr>
        </p:nvSpPr>
        <p:spPr bwMode="black">
          <a:xfrm>
            <a:off x="6253560" y="6138332"/>
            <a:ext cx="5587647" cy="365125"/>
          </a:xfrm>
          <a:prstGeom prst="rect">
            <a:avLst/>
          </a:prstGeom>
        </p:spPr>
        <p:txBody>
          <a:bodyPr anchor="b"/>
          <a:lstStyle>
            <a:lvl1pPr algn="r">
              <a:defRPr sz="1200">
                <a:solidFill>
                  <a:schemeClr val="tx2"/>
                </a:solidFill>
              </a:defRPr>
            </a:lvl1pPr>
          </a:lstStyle>
          <a:p>
            <a:r>
              <a:rPr lang="en-US" dirty="0"/>
              <a:t>www.dli.mn.gov</a:t>
            </a:r>
          </a:p>
        </p:txBody>
      </p:sp>
      <p:sp>
        <p:nvSpPr>
          <p:cNvPr id="6" name="Picture Placeholder 5"/>
          <p:cNvSpPr>
            <a:spLocks noGrp="1"/>
          </p:cNvSpPr>
          <p:nvPr>
            <p:ph type="pic" sz="quarter" idx="17"/>
          </p:nvPr>
        </p:nvSpPr>
        <p:spPr bwMode="gray">
          <a:xfrm>
            <a:off x="0" y="0"/>
            <a:ext cx="12192000" cy="3380732"/>
          </a:xfrm>
        </p:spPr>
        <p:txBody>
          <a:bodyPr/>
          <a:lstStyle/>
          <a:p>
            <a:r>
              <a:rPr lang="en-US" dirty="0"/>
              <a:t>Click icon to add picture</a:t>
            </a:r>
          </a:p>
        </p:txBody>
      </p:sp>
    </p:spTree>
    <p:extLst>
      <p:ext uri="{BB962C8B-B14F-4D97-AF65-F5344CB8AC3E}">
        <p14:creationId xmlns:p14="http://schemas.microsoft.com/office/powerpoint/2010/main" val="1788824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DLI logo" title="Department of Labor and Industry"/>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5996414"/>
            <a:ext cx="3183297" cy="927174"/>
          </a:xfrm>
          <a:prstGeom prst="rect">
            <a:avLst/>
          </a:prstGeom>
        </p:spPr>
      </p:pic>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453394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9775740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8926452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rotWithShape="1">
          <a:blip r:embed="rId2">
            <a:extLst>
              <a:ext uri="{28A0092B-C50C-407E-A947-70E740481C1C}">
                <a14:useLocalDpi xmlns:a14="http://schemas.microsoft.com/office/drawing/2010/main" val="0"/>
              </a:ext>
            </a:extLst>
          </a:blip>
          <a:srcRect b="52120"/>
          <a:stretch/>
        </p:blipFill>
        <p:spPr bwMode="gray">
          <a:xfrm>
            <a:off x="1373458" y="3222702"/>
            <a:ext cx="9387470" cy="2529512"/>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167440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4980275"/>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Tree>
    <p:extLst>
      <p:ext uri="{BB962C8B-B14F-4D97-AF65-F5344CB8AC3E}">
        <p14:creationId xmlns:p14="http://schemas.microsoft.com/office/powerpoint/2010/main" val="4241378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171661"/>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Tree>
    <p:extLst>
      <p:ext uri="{BB962C8B-B14F-4D97-AF65-F5344CB8AC3E}">
        <p14:creationId xmlns:p14="http://schemas.microsoft.com/office/powerpoint/2010/main" val="6570168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dirty="0"/>
              <a:t>Click icon to add picture</a:t>
            </a:r>
          </a:p>
        </p:txBody>
      </p:sp>
      <p:sp>
        <p:nvSpPr>
          <p:cNvPr id="2" name="Title 1"/>
          <p:cNvSpPr>
            <a:spLocks noGrp="1"/>
          </p:cNvSpPr>
          <p:nvPr>
            <p:ph type="title" hasCustomPrompt="1"/>
          </p:nvPr>
        </p:nvSpPr>
        <p:spPr bwMode="auto">
          <a:xfrm>
            <a:off x="6146624" y="685800"/>
            <a:ext cx="5486400" cy="521527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674316534"/>
      </p:ext>
    </p:extLst>
  </p:cSld>
  <p:clrMapOvr>
    <a:masterClrMapping/>
  </p:clrMapOvr>
  <p:hf sldNum="0" hdr="0" ft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r>
              <a:rPr lang="en-US" dirty="0"/>
              <a:t>Click icon to add picture</a:t>
            </a:r>
          </a:p>
        </p:txBody>
      </p:sp>
      <p:sp>
        <p:nvSpPr>
          <p:cNvPr id="2" name="Title 1"/>
          <p:cNvSpPr>
            <a:spLocks noGrp="1"/>
          </p:cNvSpPr>
          <p:nvPr>
            <p:ph type="title" hasCustomPrompt="1"/>
          </p:nvPr>
        </p:nvSpPr>
        <p:spPr bwMode="auto">
          <a:xfrm>
            <a:off x="5699132" y="476595"/>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23551" y="88072"/>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29737" y="3145910"/>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197762974"/>
      </p:ext>
    </p:extLst>
  </p:cSld>
  <p:clrMapOvr>
    <a:masterClrMapping/>
  </p:clrMapOvr>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dirty="0"/>
              <a:t>Click icon to add picture</a:t>
            </a:r>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1588045018"/>
      </p:ext>
    </p:extLst>
  </p:cSld>
  <p:clrMapOvr>
    <a:masterClrMapping/>
  </p:clrMapOvr>
  <p:hf sldNum="0" hdr="0" ft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Tree>
    <p:extLst>
      <p:ext uri="{BB962C8B-B14F-4D97-AF65-F5344CB8AC3E}">
        <p14:creationId xmlns:p14="http://schemas.microsoft.com/office/powerpoint/2010/main" val="238548029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pic>
        <p:nvPicPr>
          <p:cNvPr id="2" name="Picture 1" descr="Logo:  Minnesota Department of Labor and Industry">
            <a:extLst>
              <a:ext uri="{FF2B5EF4-FFF2-40B4-BE49-F238E27FC236}">
                <a16:creationId xmlns:a16="http://schemas.microsoft.com/office/drawing/2014/main" id="{FEB6E6E3-C43D-23E0-23CA-80A2611C9C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pic>
        <p:nvPicPr>
          <p:cNvPr id="6" name="Picture 5" descr="Logo:  Minnesota OSHA Compliance">
            <a:extLst>
              <a:ext uri="{FF2B5EF4-FFF2-40B4-BE49-F238E27FC236}">
                <a16:creationId xmlns:a16="http://schemas.microsoft.com/office/drawing/2014/main" id="{6972EF65-7A5A-FB76-E506-6BAD602E1A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3181" y="5956735"/>
            <a:ext cx="1869592" cy="630970"/>
          </a:xfrm>
          <a:prstGeom prst="rect">
            <a:avLst/>
          </a:prstGeom>
        </p:spPr>
      </p:pic>
    </p:spTree>
    <p:extLst>
      <p:ext uri="{BB962C8B-B14F-4D97-AF65-F5344CB8AC3E}">
        <p14:creationId xmlns:p14="http://schemas.microsoft.com/office/powerpoint/2010/main" val="679403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3251790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Tree>
    <p:extLst>
      <p:ext uri="{BB962C8B-B14F-4D97-AF65-F5344CB8AC3E}">
        <p14:creationId xmlns:p14="http://schemas.microsoft.com/office/powerpoint/2010/main" val="2000552657"/>
      </p:ext>
    </p:extLst>
  </p:cSld>
  <p:clrMapOvr>
    <a:masterClrMapping/>
  </p:clrMapOvr>
  <p:hf sldNum="0" hdr="0" ftr="0" dt="0"/>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3923414" y="3521123"/>
            <a:ext cx="4827181" cy="2294886"/>
          </a:xfrm>
        </p:spPr>
        <p:txBody>
          <a:bodyPr anchor="ctr"/>
          <a:lstStyle>
            <a:lvl1pPr marL="0" indent="0" algn="ctr">
              <a:lnSpc>
                <a:spcPct val="100000"/>
              </a:lnSpc>
              <a:spcBef>
                <a:spcPts val="0"/>
              </a:spcBef>
              <a:buNone/>
              <a:defRPr baseline="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3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t>NAME</a:t>
            </a:r>
            <a:r>
              <a:rPr kumimoji="0" lang="en-US" sz="1800" b="1" i="0" u="none" strike="noStrike" kern="1200" cap="none" spc="30" normalizeH="0" baseline="0" noProof="0" dirty="0">
                <a:ln>
                  <a:noFill/>
                </a:ln>
                <a:solidFill>
                  <a:srgbClr val="C00000"/>
                </a:solidFill>
                <a:effectLst/>
                <a:uLnTx/>
                <a:uFillTx/>
                <a:latin typeface="Calibri" panose="020F0502020204030204" pitchFamily="34" charset="0"/>
                <a:ea typeface="Calibri" panose="020F0502020204030204" pitchFamily="34" charset="0"/>
                <a:cs typeface="+mn-cs"/>
              </a:rPr>
              <a:t>[&lt;-- remove if not inserting someone]</a:t>
            </a:r>
            <a:br>
              <a:rPr kumimoji="0" lang="en-US" sz="1800" b="0"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br>
            <a:r>
              <a:rPr kumimoji="0" lang="en-US" sz="1800" b="0" i="0" u="none" strike="noStrike" kern="1200" cap="none" spc="3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t>Occupational Safety and Health Administration </a:t>
            </a:r>
            <a:endParaRPr kumimoji="0" lang="en-US" sz="1800" b="0"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endParaRPr>
          </a:p>
          <a:p>
            <a:pPr marL="0" marR="0" lvl="0" indent="0" algn="l" defTabSz="914400" rtl="0" eaLnBrk="1" fontAlgn="auto" latinLnBrk="0" hangingPunct="1">
              <a:lnSpc>
                <a:spcPct val="100000"/>
              </a:lnSpc>
              <a:spcBef>
                <a:spcPts val="800"/>
              </a:spcBef>
              <a:spcAft>
                <a:spcPts val="0"/>
              </a:spcAft>
              <a:buClrTx/>
              <a:buSzTx/>
              <a:buFontTx/>
              <a:buNone/>
              <a:tabLst/>
              <a:defRPr/>
            </a:pPr>
            <a:r>
              <a:rPr kumimoji="0" lang="en-US" sz="1800" b="1" i="0" u="none" strike="noStrike" kern="1200" cap="none" spc="3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t>Minnesota Department of Labor and Industry</a:t>
            </a:r>
            <a:br>
              <a:rPr kumimoji="0" lang="en-US" sz="1800" b="1" i="0" u="none" strike="noStrike" kern="1200" cap="none" spc="3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br>
            <a:r>
              <a:rPr kumimoji="0" lang="en-US" sz="1800" b="0" i="0" u="none" strike="noStrike" kern="1200" cap="none" spc="3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t>443 Lafayette Road N., St. Paul, MN  55155</a:t>
            </a:r>
            <a:br>
              <a:rPr kumimoji="0" lang="en-US" sz="1800" b="0" i="0" u="none" strike="noStrike" kern="1200" cap="none" spc="3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br>
            <a:r>
              <a:rPr kumimoji="0" lang="en-US" sz="1800" b="0" i="0" u="none" strike="noStrike" kern="1200" cap="none" spc="3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rPr>
              <a:t>Phone:  651-284-5050 | Web:  </a:t>
            </a:r>
            <a:r>
              <a:rPr kumimoji="0" lang="en-US" sz="1800" b="0" i="0" u="sng" strike="noStrike" kern="1200" cap="none" spc="3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hlinkClick r:id="rId2"/>
              </a:rPr>
              <a:t>dli.mn.gov</a:t>
            </a:r>
            <a:endParaRPr kumimoji="0" lang="en-US" sz="1800" b="0" i="0" u="none" strike="noStrike" kern="1200" cap="none" spc="0" normalizeH="0" baseline="0" noProof="0" dirty="0">
              <a:ln>
                <a:noFill/>
              </a:ln>
              <a:solidFill>
                <a:srgbClr val="003865"/>
              </a:solidFill>
              <a:effectLst/>
              <a:uLnTx/>
              <a:uFillTx/>
              <a:latin typeface="Calibri" panose="020F0502020204030204" pitchFamily="34" charset="0"/>
              <a:ea typeface="Calibri" panose="020F0502020204030204" pitchFamily="34" charset="0"/>
              <a:cs typeface="+mn-cs"/>
            </a:endParaRPr>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Logo:  Minnesota Department of Labor and Industry">
            <a:extLst>
              <a:ext uri="{FF2B5EF4-FFF2-40B4-BE49-F238E27FC236}">
                <a16:creationId xmlns:a16="http://schemas.microsoft.com/office/drawing/2014/main" id="{1D39F7BC-5081-83FA-8514-BDAAB35875D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pic>
        <p:nvPicPr>
          <p:cNvPr id="9" name="Picture 8" descr="Logo:  Minnesota OSHA Compliance">
            <a:extLst>
              <a:ext uri="{FF2B5EF4-FFF2-40B4-BE49-F238E27FC236}">
                <a16:creationId xmlns:a16="http://schemas.microsoft.com/office/drawing/2014/main" id="{A4D9D299-A225-6E60-0B98-1DB0EC57595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43181" y="5956735"/>
            <a:ext cx="1869592" cy="630970"/>
          </a:xfrm>
          <a:prstGeom prst="rect">
            <a:avLst/>
          </a:prstGeom>
        </p:spPr>
      </p:pic>
    </p:spTree>
    <p:extLst>
      <p:ext uri="{BB962C8B-B14F-4D97-AF65-F5344CB8AC3E}">
        <p14:creationId xmlns:p14="http://schemas.microsoft.com/office/powerpoint/2010/main" val="14164295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Picture Placeholder 5"/>
          <p:cNvSpPr>
            <a:spLocks noGrp="1"/>
          </p:cNvSpPr>
          <p:nvPr>
            <p:ph type="pic" sz="quarter" idx="17"/>
          </p:nvPr>
        </p:nvSpPr>
        <p:spPr bwMode="gray">
          <a:xfrm>
            <a:off x="0" y="0"/>
            <a:ext cx="12192000" cy="3380732"/>
          </a:xfrm>
        </p:spPr>
        <p:txBody>
          <a:bodyPr/>
          <a:lstStyle/>
          <a:p>
            <a:r>
              <a:rPr lang="en-US" dirty="0"/>
              <a:t>Click icon to add picture</a:t>
            </a:r>
          </a:p>
        </p:txBody>
      </p:sp>
      <p:pic>
        <p:nvPicPr>
          <p:cNvPr id="4" name="Picture 3" descr="Logo:  Minnesota Department of Labor and Industry">
            <a:extLst>
              <a:ext uri="{FF2B5EF4-FFF2-40B4-BE49-F238E27FC236}">
                <a16:creationId xmlns:a16="http://schemas.microsoft.com/office/drawing/2014/main" id="{341F3DB1-EAE5-8DF6-48C0-AB3A7B0F1E3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pic>
        <p:nvPicPr>
          <p:cNvPr id="5" name="Picture 4" descr="Logo:  Minnesota OSHA Compliance">
            <a:extLst>
              <a:ext uri="{FF2B5EF4-FFF2-40B4-BE49-F238E27FC236}">
                <a16:creationId xmlns:a16="http://schemas.microsoft.com/office/drawing/2014/main" id="{C2014AE6-FAB8-AAB9-19B8-71B4E4717F0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3181" y="5956735"/>
            <a:ext cx="1869592" cy="630970"/>
          </a:xfrm>
          <a:prstGeom prst="rect">
            <a:avLst/>
          </a:prstGeom>
        </p:spPr>
      </p:pic>
    </p:spTree>
    <p:extLst>
      <p:ext uri="{BB962C8B-B14F-4D97-AF65-F5344CB8AC3E}">
        <p14:creationId xmlns:p14="http://schemas.microsoft.com/office/powerpoint/2010/main" val="518245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5996414"/>
            <a:ext cx="3183297" cy="927174"/>
          </a:xfrm>
          <a:prstGeom prst="rect">
            <a:avLst/>
          </a:prstGeom>
        </p:spPr>
      </p:pic>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63624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62193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l">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l">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black">
          <a:xfrm>
            <a:off x="838200" y="6356350"/>
            <a:ext cx="1358590" cy="365125"/>
          </a:xfrm>
        </p:spPr>
        <p:txBody>
          <a:bodyPr/>
          <a:lstStyle/>
          <a:p>
            <a:fld id="{66C283A4-7960-4BFD-B3A5-A2CC5BB2A473}" type="datetime1">
              <a:rPr lang="en-US" smtClean="0"/>
              <a:t>11/16/2023</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l">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11/16/2023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l">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11/16/2023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l">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11/16/2023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11/16/2023</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l">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dirty="0"/>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11/16/2023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bwMode="gray">
          <a:xfrm>
            <a:off x="7653566" y="1364826"/>
            <a:ext cx="4538434" cy="4538434"/>
          </a:xfrm>
        </p:spPr>
        <p:txBody>
          <a:bodyPr/>
          <a:lstStyle>
            <a:lvl1pPr>
              <a:buClr>
                <a:schemeClr val="accent2"/>
              </a:buClr>
              <a:defRPr>
                <a:solidFill>
                  <a:schemeClr val="bg1"/>
                </a:solidFill>
              </a:defRPr>
            </a:lvl1pPr>
          </a:lstStyle>
          <a:p>
            <a:r>
              <a:rPr lang="en-US" dirty="0"/>
              <a:t>Click icon to add picture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11/16/2023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l">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0" y="1366345"/>
            <a:ext cx="6234953"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bwMode="gray">
          <a:xfrm>
            <a:off x="7653566" y="1364826"/>
            <a:ext cx="4538434" cy="4538434"/>
          </a:xfrm>
        </p:spPr>
        <p:txBody>
          <a:bodyPr/>
          <a:lstStyle>
            <a:lvl1pPr>
              <a:buClr>
                <a:schemeClr val="tx1"/>
              </a:buClr>
              <a:defRPr>
                <a:solidFill>
                  <a:schemeClr val="tx1"/>
                </a:solidFill>
              </a:defRPr>
            </a:lvl1pPr>
          </a:lstStyle>
          <a:p>
            <a:r>
              <a:rPr lang="en-US" dirty="0"/>
              <a:t>Click icon to add picture</a:t>
            </a:r>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11/16/2023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bwMode="black"/>
        <p:txBody>
          <a:bodyPr/>
          <a:lstStyle/>
          <a:p>
            <a:fld id="{936DB2D6-5DF4-4264-A4A1-7D3EAF38D255}" type="datetime1">
              <a:rPr lang="en-US" smtClean="0"/>
              <a:t>11/16/2023</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27802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bwMode="black"/>
        <p:txBody>
          <a:bodyPr/>
          <a:lstStyle/>
          <a:p>
            <a:fld id="{936DB2D6-5DF4-4264-A4A1-7D3EAF38D255}" type="datetime1">
              <a:rPr lang="en-US" smtClean="0"/>
              <a:t>11/16/2023</a:t>
            </a:fld>
            <a:endParaRPr lang="en-US" dirty="0"/>
          </a:p>
        </p:txBody>
      </p:sp>
      <p:sp>
        <p:nvSpPr>
          <p:cNvPr id="1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608245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bwMode="black"/>
        <p:txBody>
          <a:bodyPr/>
          <a:lstStyle/>
          <a:p>
            <a:fld id="{4B4EEDC6-36CA-4209-B482-2ED76AA0BF08}" type="datetime1">
              <a:rPr lang="en-US" smtClean="0"/>
              <a:t>11/16/2023</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23646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Picture Placeholder 2"/>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bwMode="black"/>
        <p:txBody>
          <a:bodyPr/>
          <a:lstStyle/>
          <a:p>
            <a:fld id="{8DC79626-CE5A-4834-975C-E7305BA2E281}" type="datetime1">
              <a:rPr lang="en-US" smtClean="0"/>
              <a:t>11/16/2023</a:t>
            </a:fld>
            <a:endParaRPr lang="en-US" dirty="0"/>
          </a:p>
        </p:txBody>
      </p:sp>
      <p:sp>
        <p:nvSpPr>
          <p:cNvPr id="2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263256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Date Placeholder 3"/>
          <p:cNvSpPr>
            <a:spLocks noGrp="1"/>
          </p:cNvSpPr>
          <p:nvPr>
            <p:ph type="dt" sz="half" idx="10"/>
          </p:nvPr>
        </p:nvSpPr>
        <p:spPr bwMode="black"/>
        <p:txBody>
          <a:bodyPr/>
          <a:lstStyle/>
          <a:p>
            <a:fld id="{1815FB38-58F3-410A-8DA4-4B706967601F}" type="datetime1">
              <a:rPr lang="en-US" smtClean="0"/>
              <a:t>11/16/2023</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2069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Date Placeholder 2"/>
          <p:cNvSpPr>
            <a:spLocks noGrp="1"/>
          </p:cNvSpPr>
          <p:nvPr>
            <p:ph type="dt" sz="half" idx="10"/>
          </p:nvPr>
        </p:nvSpPr>
        <p:spPr bwMode="black"/>
        <p:txBody>
          <a:bodyPr/>
          <a:lstStyle/>
          <a:p>
            <a:fld id="{7F519661-29C3-4FE0-9FC3-375A85A42C46}" type="datetime1">
              <a:rPr lang="en-US" smtClean="0"/>
              <a:t>11/16/2023</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5" name="Slide Number Placeholder 4"/>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345329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3"/>
          <p:cNvSpPr>
            <a:spLocks noGrp="1"/>
          </p:cNvSpPr>
          <p:nvPr>
            <p:ph type="dt" sz="half" idx="10"/>
          </p:nvPr>
        </p:nvSpPr>
        <p:spPr bwMode="black"/>
        <p:txBody>
          <a:bodyPr/>
          <a:lstStyle/>
          <a:p>
            <a:fld id="{0366E0EA-2D80-452F-9963-33FA7A36BC09}" type="datetime1">
              <a:rPr lang="en-US" smtClean="0"/>
              <a:t>11/16/2023</a:t>
            </a:fld>
            <a:endParaRPr lang="en-US" dirty="0"/>
          </a:p>
        </p:txBody>
      </p:sp>
      <p:sp>
        <p:nvSpPr>
          <p:cNvPr id="2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22812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bwMode="black">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bwMode="black"/>
        <p:txBody>
          <a:bodyPr/>
          <a:lstStyle/>
          <a:p>
            <a:fld id="{D7ED242C-24FB-43A0-BCB6-43756FC812F6}" type="datetime1">
              <a:rPr lang="en-US" smtClean="0"/>
              <a:t>11/16/2023</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137991" y="1193277"/>
            <a:ext cx="6296026" cy="1833794"/>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dirty="0"/>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dirty="0"/>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dirty="0"/>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bwMode="black">
          <a:xfrm>
            <a:off x="838200" y="152400"/>
            <a:ext cx="10515600" cy="914400"/>
          </a:xfrm>
        </p:spPr>
        <p:txBody>
          <a:bodyPr>
            <a:normAutofit/>
          </a:bodyPr>
          <a:lstStyle>
            <a:lvl1pPr algn="l">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r>
              <a:rPr lang="en-US" dirty="0"/>
              <a:t>Click icon to add table</a:t>
            </a:r>
          </a:p>
        </p:txBody>
      </p:sp>
      <p:sp>
        <p:nvSpPr>
          <p:cNvPr id="8" name="Date Placeholder 4"/>
          <p:cNvSpPr>
            <a:spLocks noGrp="1"/>
          </p:cNvSpPr>
          <p:nvPr>
            <p:ph type="dt" sz="half" idx="11"/>
          </p:nvPr>
        </p:nvSpPr>
        <p:spPr bwMode="black">
          <a:xfrm>
            <a:off x="838200" y="6356350"/>
            <a:ext cx="1358590" cy="365125"/>
          </a:xfrm>
        </p:spPr>
        <p:txBody>
          <a:bodyPr/>
          <a:lstStyle/>
          <a:p>
            <a:fld id="{06B78D62-7A3F-4136-9CF2-CB03510DA06A}" type="datetime1">
              <a:rPr lang="en-US" smtClean="0"/>
              <a:t>11/16/2023</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9" name="Slide Number Placeholder 6"/>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hasCustomPrompt="1"/>
          </p:nvPr>
        </p:nvSpPr>
        <p:spPr bwMode="black">
          <a:xfrm>
            <a:off x="838200" y="152400"/>
            <a:ext cx="10515600" cy="914400"/>
          </a:xfrm>
        </p:spPr>
        <p:txBody>
          <a:bodyPr>
            <a:normAutofit/>
          </a:bodyPr>
          <a:lstStyle>
            <a:lvl1pPr algn="l">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r>
              <a:rPr lang="en-US" dirty="0"/>
              <a:t>Click icon to add table</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11/16/2023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11/16/2023</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www.dli.mn.gov</a:t>
            </a:r>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l">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
        <p:nvSpPr>
          <p:cNvPr id="6" name="Date Placeholder 3"/>
          <p:cNvSpPr>
            <a:spLocks noGrp="1"/>
          </p:cNvSpPr>
          <p:nvPr>
            <p:ph type="dt" sz="half" idx="11"/>
          </p:nvPr>
        </p:nvSpPr>
        <p:spPr bwMode="white">
          <a:xfrm>
            <a:off x="838200" y="6356350"/>
            <a:ext cx="1358590" cy="365125"/>
          </a:xfrm>
        </p:spPr>
        <p:txBody>
          <a:bodyPr/>
          <a:lstStyle/>
          <a:p>
            <a:fld id="{5CAE31FF-A086-40D5-909F-A9E138181237}" type="datetime1">
              <a:rPr lang="en-US" smtClean="0"/>
              <a:t>11/16/2023</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 www.dli.mn.gov</a:t>
            </a:r>
          </a:p>
        </p:txBody>
      </p:sp>
      <p:sp>
        <p:nvSpPr>
          <p:cNvPr id="8" name="Slide Number Placeholder 5"/>
          <p:cNvSpPr>
            <a:spLocks noGrp="1"/>
          </p:cNvSpPr>
          <p:nvPr>
            <p:ph type="sldNum" sz="quarter" idx="12"/>
          </p:nvPr>
        </p:nvSpPr>
        <p:spPr bwMode="white">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bwMode="black">
          <a:xfrm>
            <a:off x="838200" y="6356350"/>
            <a:ext cx="1358590" cy="365125"/>
          </a:xfrm>
        </p:spPr>
        <p:txBody>
          <a:bodyPr/>
          <a:lstStyle/>
          <a:p>
            <a:fld id="{5D76A200-3168-4D33-A718-3974884CE863}" type="datetime1">
              <a:rPr lang="en-US" smtClean="0"/>
              <a:t>11/16/2023</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11" name="Slide Number Placeholder 6"/>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11/16/2023</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www.dli.mn.gov</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8"/>
            <a:ext cx="10515600" cy="4841875"/>
          </a:xfrm>
        </p:spPr>
        <p:txBody>
          <a:bodyPr/>
          <a:lstStyle/>
          <a:p>
            <a:r>
              <a:rPr lang="en-US" dirty="0"/>
              <a:t>Click icon to add table</a:t>
            </a:r>
          </a:p>
        </p:txBody>
      </p:sp>
      <p:sp>
        <p:nvSpPr>
          <p:cNvPr id="4" name="Date Placeholder 3"/>
          <p:cNvSpPr>
            <a:spLocks noGrp="1"/>
          </p:cNvSpPr>
          <p:nvPr>
            <p:ph type="dt" sz="half" idx="10"/>
          </p:nvPr>
        </p:nvSpPr>
        <p:spPr bwMode="black"/>
        <p:txBody>
          <a:bodyPr/>
          <a:lstStyle/>
          <a:p>
            <a:fld id="{9A198C9B-0587-4A1E-9E03-E4C9FE222F08}" type="datetime1">
              <a:rPr lang="en-US" smtClean="0"/>
              <a:t>11/16/2023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11/16/2023</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www.dli.mn.gov</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38200" y="152400"/>
            <a:ext cx="10515600" cy="914400"/>
          </a:xfrm>
        </p:spPr>
        <p:txBody>
          <a:bodyPr>
            <a:normAutofit/>
          </a:bodyPr>
          <a:lstStyle>
            <a:lvl1pPr algn="l">
              <a:defRPr sz="3600">
                <a:solidFill>
                  <a:schemeClr val="accent2"/>
                </a:solidFill>
              </a:defRPr>
            </a:lvl1pPr>
          </a:lstStyle>
          <a:p>
            <a:r>
              <a:rPr lang="en-US" dirty="0"/>
              <a:t>Click to edit title</a:t>
            </a:r>
          </a:p>
        </p:txBody>
      </p:sp>
      <p:sp>
        <p:nvSpPr>
          <p:cNvPr id="14"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11/16/2023</a:t>
            </a:fld>
            <a:endParaRPr lang="en-US" dirty="0"/>
          </a:p>
        </p:txBody>
      </p:sp>
      <p:sp>
        <p:nvSpPr>
          <p:cNvPr id="9"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www.dli.mn.gov</a:t>
            </a:r>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11/16/2023</a:t>
            </a:fld>
            <a:endParaRPr lang="en-US" dirty="0"/>
          </a:p>
        </p:txBody>
      </p:sp>
      <p:sp>
        <p:nvSpPr>
          <p:cNvPr id="18"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www.dli.mn.gov</a:t>
            </a:r>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bwMode="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dirty="0"/>
              <a:t>Click icon to add picture</a:t>
            </a:r>
          </a:p>
        </p:txBody>
      </p:sp>
      <p:sp>
        <p:nvSpPr>
          <p:cNvPr id="2" name="Title 1"/>
          <p:cNvSpPr>
            <a:spLocks noGrp="1"/>
          </p:cNvSpPr>
          <p:nvPr>
            <p:ph type="title" hasCustomPrompt="1"/>
          </p:nvPr>
        </p:nvSpPr>
        <p:spPr bwMode="auto">
          <a:xfrm>
            <a:off x="6146624"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bwMode="gray">
          <a:xfrm>
            <a:off x="0" y="0"/>
            <a:ext cx="12192000" cy="6858000"/>
          </a:xfrm>
        </p:spPr>
        <p:txBody>
          <a:bodyPr/>
          <a:lstStyle/>
          <a:p>
            <a:r>
              <a:rPr lang="en-US" dirty="0"/>
              <a:t>Click icon to add picture</a:t>
            </a:r>
          </a:p>
        </p:txBody>
      </p:sp>
      <p:sp>
        <p:nvSpPr>
          <p:cNvPr id="2" name="Title 1"/>
          <p:cNvSpPr>
            <a:spLocks noGrp="1"/>
          </p:cNvSpPr>
          <p:nvPr>
            <p:ph type="title" hasCustomPrompt="1"/>
          </p:nvPr>
        </p:nvSpPr>
        <p:spPr bwMode="auto">
          <a:xfrm>
            <a:off x="5720397" y="912530"/>
            <a:ext cx="4661388" cy="4661388"/>
          </a:xfrm>
          <a:prstGeom prst="ellipse">
            <a:avLst/>
          </a:prstGeom>
          <a:solidFill>
            <a:srgbClr val="003865">
              <a:alpha val="87843"/>
            </a:srgbClr>
          </a:solidFill>
        </p:spPr>
        <p:txBody>
          <a:bodyPr>
            <a:noAutofit/>
          </a:bodyPr>
          <a:lstStyle>
            <a:lvl1pPr algn="ctr">
              <a:tabLst>
                <a:tab pos="3770313" algn="l"/>
              </a:tabLst>
              <a:defRPr sz="4500"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bwMode="auto">
          <a:xfrm>
            <a:off x="9544816" y="524007"/>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bwMode="auto">
          <a:xfrm>
            <a:off x="9251002" y="3581845"/>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bwMode="gray">
          <a:xfrm>
            <a:off x="0" y="0"/>
            <a:ext cx="12192000" cy="6858000"/>
          </a:xfrm>
        </p:spPr>
        <p:txBody>
          <a:bodyPr/>
          <a:lstStyle/>
          <a:p>
            <a:r>
              <a:rPr lang="en-US" dirty="0"/>
              <a:t>Click icon to add picture</a:t>
            </a:r>
          </a:p>
        </p:txBody>
      </p:sp>
      <p:sp>
        <p:nvSpPr>
          <p:cNvPr id="2" name="Title 1"/>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Solid Red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11/16/2023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www.dli.mn.gov</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389685"/>
            <a:ext cx="12192000" cy="1340989"/>
          </a:xfrm>
          <a:solidFill>
            <a:schemeClr val="tx1"/>
          </a:solid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bwMode="black"/>
        <p:txBody>
          <a:bodyPr/>
          <a:lstStyle/>
          <a:p>
            <a:fld id="{466A75E6-E45B-4C5D-981E-7C8ED0C72F5D}" type="datetime1">
              <a:rPr lang="en-US" smtClean="0"/>
              <a:t>11/16/2023</a:t>
            </a:fld>
            <a:endParaRPr lang="en-US" dirty="0"/>
          </a:p>
        </p:txBody>
      </p:sp>
      <p:sp>
        <p:nvSpPr>
          <p:cNvPr id="5" name="Footer Placeholder 4"/>
          <p:cNvSpPr>
            <a:spLocks noGrp="1"/>
          </p:cNvSpPr>
          <p:nvPr>
            <p:ph type="ftr" sz="quarter" idx="12"/>
          </p:nvPr>
        </p:nvSpPr>
        <p:spPr bwMode="black"/>
        <p:txBody>
          <a:bodyPr/>
          <a:lstStyle>
            <a:lvl1pPr>
              <a:defRPr>
                <a:solidFill>
                  <a:schemeClr val="tx2"/>
                </a:solidFill>
              </a:defRPr>
            </a:lvl1pPr>
          </a:lstStyle>
          <a:p>
            <a:r>
              <a:rPr lang="en-US" dirty="0"/>
              <a:t>www.dli.mn.gov</a:t>
            </a:r>
          </a:p>
        </p:txBody>
      </p:sp>
      <p:sp>
        <p:nvSpPr>
          <p:cNvPr id="4" name="Slide Number Placeholder 3"/>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Full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11/16/2023</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www.dli.mn.gov</a:t>
            </a:r>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bwMode="black">
          <a:xfrm>
            <a:off x="2802467" y="5644884"/>
            <a:ext cx="6587067" cy="440970"/>
          </a:xfrm>
        </p:spPr>
        <p:txBody>
          <a:bodyPr>
            <a:normAutofit/>
          </a:bodyPr>
          <a:lstStyle>
            <a:lvl1pPr marL="0" indent="0" algn="ctr">
              <a:buNone/>
              <a:defRPr sz="1800" baseline="0"/>
            </a:lvl1pPr>
          </a:lstStyle>
          <a:p>
            <a:r>
              <a:rPr lang="en-US" sz="1800" dirty="0" err="1"/>
              <a:t>Firstname</a:t>
            </a:r>
            <a:r>
              <a:rPr lang="en-US" sz="1800" dirty="0"/>
              <a:t> </a:t>
            </a:r>
            <a:r>
              <a:rPr lang="en-US" sz="1800" dirty="0" err="1"/>
              <a:t>Lastname</a:t>
            </a:r>
            <a:r>
              <a:rPr lang="en-US" sz="1800" dirty="0"/>
              <a:t> | Job Title</a:t>
            </a: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
        <p:nvSpPr>
          <p:cNvPr id="18" name="Date Placeholder 17"/>
          <p:cNvSpPr>
            <a:spLocks noGrp="1"/>
          </p:cNvSpPr>
          <p:nvPr>
            <p:ph type="dt" sz="half" idx="15"/>
          </p:nvPr>
        </p:nvSpPr>
        <p:spPr bwMode="black"/>
        <p:txBody>
          <a:bodyPr/>
          <a:lstStyle/>
          <a:p>
            <a:fld id="{A8CA1A9B-139F-4606-AD0A-F3253110DAE5}" type="datetime1">
              <a:rPr lang="en-US" smtClean="0"/>
              <a:t>11/16/2023</a:t>
            </a:fld>
            <a:endParaRPr lang="en-US" dirty="0"/>
          </a:p>
        </p:txBody>
      </p:sp>
      <p:sp>
        <p:nvSpPr>
          <p:cNvPr id="9"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19" name="Slide Number Placeholder 18"/>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Picture 12"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461870"/>
            <a:ext cx="3183297" cy="927174"/>
          </a:xfrm>
          <a:prstGeom prst="rect">
            <a:avLst/>
          </a:prstGeom>
        </p:spPr>
      </p:pic>
    </p:spTree>
    <p:extLst>
      <p:ext uri="{BB962C8B-B14F-4D97-AF65-F5344CB8AC3E}">
        <p14:creationId xmlns:p14="http://schemas.microsoft.com/office/powerpoint/2010/main" val="2082250229"/>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bwMode="auto">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auto">
          <a:xfrm>
            <a:off x="0" y="1651380"/>
            <a:ext cx="12192000" cy="1733266"/>
          </a:xfrm>
          <a:solidFill>
            <a:schemeClr val="tx1"/>
          </a:solid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11/16/2023</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www.dli.mn.gov</a:t>
            </a:r>
          </a:p>
        </p:txBody>
      </p:sp>
      <p:sp>
        <p:nvSpPr>
          <p:cNvPr id="4" name="Slide Number Placeholder 3"/>
          <p:cNvSpPr>
            <a:spLocks noGrp="1"/>
          </p:cNvSpPr>
          <p:nvPr>
            <p:ph type="sldNum" sz="quarter" idx="11"/>
          </p:nvPr>
        </p:nvSpPr>
        <p:spPr bwMode="black"/>
        <p:txBody>
          <a:bodyPr/>
          <a:lstStyle>
            <a:lvl1pPr>
              <a:defRPr>
                <a:solidFill>
                  <a:schemeClr val="tx1"/>
                </a:solidFill>
              </a:defRPr>
            </a:lvl1pPr>
          </a:lstStyle>
          <a:p>
            <a:fld id="{48F63A3B-78C7-47BE-AE5E-E10140E04643}" type="slidenum">
              <a:rPr lang="en-US" smtClean="0"/>
              <a:pPr/>
              <a:t>‹#›</a:t>
            </a:fld>
            <a:endParaRPr lang="en-US" dirty="0"/>
          </a:p>
        </p:txBody>
      </p:sp>
      <p:sp>
        <p:nvSpPr>
          <p:cNvPr id="6" name="Rectangle 5"/>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367741"/>
            <a:ext cx="3183297" cy="927174"/>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F7293-C91F-18E2-388F-8D31E86C0E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1B3E10-FF6B-F203-D846-ECFE900B78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FBB324-F566-0D89-D0E0-8CECCD62FA6D}"/>
              </a:ext>
            </a:extLst>
          </p:cNvPr>
          <p:cNvSpPr>
            <a:spLocks noGrp="1"/>
          </p:cNvSpPr>
          <p:nvPr>
            <p:ph type="dt" sz="half" idx="10"/>
          </p:nvPr>
        </p:nvSpPr>
        <p:spPr/>
        <p:txBody>
          <a:bodyPr/>
          <a:lstStyle/>
          <a:p>
            <a:fld id="{CF44CF96-58AE-403A-8294-5AC83830FC5F}" type="datetimeFigureOut">
              <a:rPr lang="en-US" smtClean="0"/>
              <a:t>11/16/2023</a:t>
            </a:fld>
            <a:endParaRPr lang="en-US" dirty="0"/>
          </a:p>
        </p:txBody>
      </p:sp>
      <p:sp>
        <p:nvSpPr>
          <p:cNvPr id="5" name="Footer Placeholder 4">
            <a:extLst>
              <a:ext uri="{FF2B5EF4-FFF2-40B4-BE49-F238E27FC236}">
                <a16:creationId xmlns:a16="http://schemas.microsoft.com/office/drawing/2014/main" id="{CC9040B3-2B5D-8953-7108-A792B0E0EBB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7388B4-30D7-6992-89CB-A2C7A94FECC5}"/>
              </a:ext>
            </a:extLst>
          </p:cNvPr>
          <p:cNvSpPr>
            <a:spLocks noGrp="1"/>
          </p:cNvSpPr>
          <p:nvPr>
            <p:ph type="sldNum" sz="quarter" idx="12"/>
          </p:nvPr>
        </p:nvSpPr>
        <p:spPr/>
        <p:txBody>
          <a:bodyPr/>
          <a:lstStyle/>
          <a:p>
            <a:fld id="{1AB16943-572E-47DD-9157-C71C330F201C}" type="slidenum">
              <a:rPr lang="en-US" smtClean="0"/>
              <a:t>‹#›</a:t>
            </a:fld>
            <a:endParaRPr lang="en-US" dirty="0"/>
          </a:p>
        </p:txBody>
      </p:sp>
    </p:spTree>
    <p:extLst>
      <p:ext uri="{BB962C8B-B14F-4D97-AF65-F5344CB8AC3E}">
        <p14:creationId xmlns:p14="http://schemas.microsoft.com/office/powerpoint/2010/main" val="42931623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E6022-C60F-D1E0-981B-6AB9B33307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99995-7CE8-6DB1-A69A-B17A0C69F2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B0D2C4-C016-F85C-22A2-A1E4C8D64ACF}"/>
              </a:ext>
            </a:extLst>
          </p:cNvPr>
          <p:cNvSpPr>
            <a:spLocks noGrp="1"/>
          </p:cNvSpPr>
          <p:nvPr>
            <p:ph type="dt" sz="half" idx="10"/>
          </p:nvPr>
        </p:nvSpPr>
        <p:spPr/>
        <p:txBody>
          <a:bodyPr/>
          <a:lstStyle/>
          <a:p>
            <a:fld id="{CF44CF96-58AE-403A-8294-5AC83830FC5F}" type="datetimeFigureOut">
              <a:rPr lang="en-US" smtClean="0"/>
              <a:t>11/16/2023</a:t>
            </a:fld>
            <a:endParaRPr lang="en-US" dirty="0"/>
          </a:p>
        </p:txBody>
      </p:sp>
      <p:sp>
        <p:nvSpPr>
          <p:cNvPr id="5" name="Footer Placeholder 4">
            <a:extLst>
              <a:ext uri="{FF2B5EF4-FFF2-40B4-BE49-F238E27FC236}">
                <a16:creationId xmlns:a16="http://schemas.microsoft.com/office/drawing/2014/main" id="{921CF06E-3D5B-A3DD-1E70-E60B4D62F4B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DB34241-606D-1511-3169-6B10E56FCA98}"/>
              </a:ext>
            </a:extLst>
          </p:cNvPr>
          <p:cNvSpPr>
            <a:spLocks noGrp="1"/>
          </p:cNvSpPr>
          <p:nvPr>
            <p:ph type="sldNum" sz="quarter" idx="12"/>
          </p:nvPr>
        </p:nvSpPr>
        <p:spPr/>
        <p:txBody>
          <a:bodyPr/>
          <a:lstStyle/>
          <a:p>
            <a:fld id="{1AB16943-572E-47DD-9157-C71C330F201C}" type="slidenum">
              <a:rPr lang="en-US" smtClean="0"/>
              <a:t>‹#›</a:t>
            </a:fld>
            <a:endParaRPr lang="en-US" dirty="0"/>
          </a:p>
        </p:txBody>
      </p:sp>
    </p:spTree>
    <p:extLst>
      <p:ext uri="{BB962C8B-B14F-4D97-AF65-F5344CB8AC3E}">
        <p14:creationId xmlns:p14="http://schemas.microsoft.com/office/powerpoint/2010/main" val="24132349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2D361-D655-5504-9A71-5F8157A092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DF8C57-1D0B-DEFF-14FF-800B678DEE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F43C02-C7E4-B2D4-0DD1-15753103BBF6}"/>
              </a:ext>
            </a:extLst>
          </p:cNvPr>
          <p:cNvSpPr>
            <a:spLocks noGrp="1"/>
          </p:cNvSpPr>
          <p:nvPr>
            <p:ph type="dt" sz="half" idx="10"/>
          </p:nvPr>
        </p:nvSpPr>
        <p:spPr/>
        <p:txBody>
          <a:bodyPr/>
          <a:lstStyle/>
          <a:p>
            <a:fld id="{CF44CF96-58AE-403A-8294-5AC83830FC5F}" type="datetimeFigureOut">
              <a:rPr lang="en-US" smtClean="0"/>
              <a:t>11/16/2023</a:t>
            </a:fld>
            <a:endParaRPr lang="en-US" dirty="0"/>
          </a:p>
        </p:txBody>
      </p:sp>
      <p:sp>
        <p:nvSpPr>
          <p:cNvPr id="5" name="Footer Placeholder 4">
            <a:extLst>
              <a:ext uri="{FF2B5EF4-FFF2-40B4-BE49-F238E27FC236}">
                <a16:creationId xmlns:a16="http://schemas.microsoft.com/office/drawing/2014/main" id="{B9F3488A-78F5-F9BC-6280-9C2C66FFD8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263956-7C74-03E4-D56A-643DD858E4C0}"/>
              </a:ext>
            </a:extLst>
          </p:cNvPr>
          <p:cNvSpPr>
            <a:spLocks noGrp="1"/>
          </p:cNvSpPr>
          <p:nvPr>
            <p:ph type="sldNum" sz="quarter" idx="12"/>
          </p:nvPr>
        </p:nvSpPr>
        <p:spPr/>
        <p:txBody>
          <a:bodyPr/>
          <a:lstStyle/>
          <a:p>
            <a:fld id="{1AB16943-572E-47DD-9157-C71C330F201C}" type="slidenum">
              <a:rPr lang="en-US" smtClean="0"/>
              <a:t>‹#›</a:t>
            </a:fld>
            <a:endParaRPr lang="en-US" dirty="0"/>
          </a:p>
        </p:txBody>
      </p:sp>
    </p:spTree>
    <p:extLst>
      <p:ext uri="{BB962C8B-B14F-4D97-AF65-F5344CB8AC3E}">
        <p14:creationId xmlns:p14="http://schemas.microsoft.com/office/powerpoint/2010/main" val="28481437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4865B-DC0D-451E-D96E-EFB1A7FE2B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903F3C-568D-D768-4B84-D74AACBBA43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767A1B-0520-A474-7142-C10D993565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14D7A1-4759-F254-A94F-20E2CC211E20}"/>
              </a:ext>
            </a:extLst>
          </p:cNvPr>
          <p:cNvSpPr>
            <a:spLocks noGrp="1"/>
          </p:cNvSpPr>
          <p:nvPr>
            <p:ph type="dt" sz="half" idx="10"/>
          </p:nvPr>
        </p:nvSpPr>
        <p:spPr/>
        <p:txBody>
          <a:bodyPr/>
          <a:lstStyle/>
          <a:p>
            <a:fld id="{CF44CF96-58AE-403A-8294-5AC83830FC5F}" type="datetimeFigureOut">
              <a:rPr lang="en-US" smtClean="0"/>
              <a:t>11/16/2023</a:t>
            </a:fld>
            <a:endParaRPr lang="en-US" dirty="0"/>
          </a:p>
        </p:txBody>
      </p:sp>
      <p:sp>
        <p:nvSpPr>
          <p:cNvPr id="6" name="Footer Placeholder 5">
            <a:extLst>
              <a:ext uri="{FF2B5EF4-FFF2-40B4-BE49-F238E27FC236}">
                <a16:creationId xmlns:a16="http://schemas.microsoft.com/office/drawing/2014/main" id="{664C61F5-DDF7-0E9A-5D96-0743D437447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2FC1FDD-ED0E-4A87-66D2-BFA8B578B049}"/>
              </a:ext>
            </a:extLst>
          </p:cNvPr>
          <p:cNvSpPr>
            <a:spLocks noGrp="1"/>
          </p:cNvSpPr>
          <p:nvPr>
            <p:ph type="sldNum" sz="quarter" idx="12"/>
          </p:nvPr>
        </p:nvSpPr>
        <p:spPr/>
        <p:txBody>
          <a:bodyPr/>
          <a:lstStyle/>
          <a:p>
            <a:fld id="{1AB16943-572E-47DD-9157-C71C330F201C}" type="slidenum">
              <a:rPr lang="en-US" smtClean="0"/>
              <a:t>‹#›</a:t>
            </a:fld>
            <a:endParaRPr lang="en-US" dirty="0"/>
          </a:p>
        </p:txBody>
      </p:sp>
    </p:spTree>
    <p:extLst>
      <p:ext uri="{BB962C8B-B14F-4D97-AF65-F5344CB8AC3E}">
        <p14:creationId xmlns:p14="http://schemas.microsoft.com/office/powerpoint/2010/main" val="26778853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FE000-274E-7FED-1847-FC6794B6D46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416A6D-70E7-3C3A-5CFE-7C34FEBE5C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EAE418-3C83-4709-E392-280156A71B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634F5B-E873-553A-95DA-6CD704B802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EB4B5-5984-C440-A15C-36C351B07F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649974-B4DB-242A-FE7C-221FA28A5FB1}"/>
              </a:ext>
            </a:extLst>
          </p:cNvPr>
          <p:cNvSpPr>
            <a:spLocks noGrp="1"/>
          </p:cNvSpPr>
          <p:nvPr>
            <p:ph type="dt" sz="half" idx="10"/>
          </p:nvPr>
        </p:nvSpPr>
        <p:spPr/>
        <p:txBody>
          <a:bodyPr/>
          <a:lstStyle/>
          <a:p>
            <a:fld id="{CF44CF96-58AE-403A-8294-5AC83830FC5F}" type="datetimeFigureOut">
              <a:rPr lang="en-US" smtClean="0"/>
              <a:t>11/16/2023</a:t>
            </a:fld>
            <a:endParaRPr lang="en-US" dirty="0"/>
          </a:p>
        </p:txBody>
      </p:sp>
      <p:sp>
        <p:nvSpPr>
          <p:cNvPr id="8" name="Footer Placeholder 7">
            <a:extLst>
              <a:ext uri="{FF2B5EF4-FFF2-40B4-BE49-F238E27FC236}">
                <a16:creationId xmlns:a16="http://schemas.microsoft.com/office/drawing/2014/main" id="{A0E14585-DF09-947D-18C0-BBF35A019270}"/>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7D701948-EE43-EF93-7A71-C7D7BB847FD7}"/>
              </a:ext>
            </a:extLst>
          </p:cNvPr>
          <p:cNvSpPr>
            <a:spLocks noGrp="1"/>
          </p:cNvSpPr>
          <p:nvPr>
            <p:ph type="sldNum" sz="quarter" idx="12"/>
          </p:nvPr>
        </p:nvSpPr>
        <p:spPr/>
        <p:txBody>
          <a:bodyPr/>
          <a:lstStyle/>
          <a:p>
            <a:fld id="{1AB16943-572E-47DD-9157-C71C330F201C}" type="slidenum">
              <a:rPr lang="en-US" smtClean="0"/>
              <a:t>‹#›</a:t>
            </a:fld>
            <a:endParaRPr lang="en-US" dirty="0"/>
          </a:p>
        </p:txBody>
      </p:sp>
    </p:spTree>
    <p:extLst>
      <p:ext uri="{BB962C8B-B14F-4D97-AF65-F5344CB8AC3E}">
        <p14:creationId xmlns:p14="http://schemas.microsoft.com/office/powerpoint/2010/main" val="11569477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BAEF-4824-A280-512E-2AFB2FE02B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894D4C-95D5-146C-854D-5FF8E60F1F77}"/>
              </a:ext>
            </a:extLst>
          </p:cNvPr>
          <p:cNvSpPr>
            <a:spLocks noGrp="1"/>
          </p:cNvSpPr>
          <p:nvPr>
            <p:ph type="dt" sz="half" idx="10"/>
          </p:nvPr>
        </p:nvSpPr>
        <p:spPr/>
        <p:txBody>
          <a:bodyPr/>
          <a:lstStyle/>
          <a:p>
            <a:fld id="{CF44CF96-58AE-403A-8294-5AC83830FC5F}" type="datetimeFigureOut">
              <a:rPr lang="en-US" smtClean="0"/>
              <a:t>11/16/2023</a:t>
            </a:fld>
            <a:endParaRPr lang="en-US" dirty="0"/>
          </a:p>
        </p:txBody>
      </p:sp>
      <p:sp>
        <p:nvSpPr>
          <p:cNvPr id="4" name="Footer Placeholder 3">
            <a:extLst>
              <a:ext uri="{FF2B5EF4-FFF2-40B4-BE49-F238E27FC236}">
                <a16:creationId xmlns:a16="http://schemas.microsoft.com/office/drawing/2014/main" id="{B5C90251-EAA2-02A6-7645-93986B72B27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DCDC29-1FB3-74BD-1F2C-45836450C875}"/>
              </a:ext>
            </a:extLst>
          </p:cNvPr>
          <p:cNvSpPr>
            <a:spLocks noGrp="1"/>
          </p:cNvSpPr>
          <p:nvPr>
            <p:ph type="sldNum" sz="quarter" idx="12"/>
          </p:nvPr>
        </p:nvSpPr>
        <p:spPr/>
        <p:txBody>
          <a:bodyPr/>
          <a:lstStyle/>
          <a:p>
            <a:fld id="{1AB16943-572E-47DD-9157-C71C330F201C}" type="slidenum">
              <a:rPr lang="en-US" smtClean="0"/>
              <a:t>‹#›</a:t>
            </a:fld>
            <a:endParaRPr lang="en-US" dirty="0"/>
          </a:p>
        </p:txBody>
      </p:sp>
    </p:spTree>
    <p:extLst>
      <p:ext uri="{BB962C8B-B14F-4D97-AF65-F5344CB8AC3E}">
        <p14:creationId xmlns:p14="http://schemas.microsoft.com/office/powerpoint/2010/main" val="10505380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E1C2E2-34D2-F547-5FD8-3AC883E0A84E}"/>
              </a:ext>
            </a:extLst>
          </p:cNvPr>
          <p:cNvSpPr>
            <a:spLocks noGrp="1"/>
          </p:cNvSpPr>
          <p:nvPr>
            <p:ph type="dt" sz="half" idx="10"/>
          </p:nvPr>
        </p:nvSpPr>
        <p:spPr/>
        <p:txBody>
          <a:bodyPr/>
          <a:lstStyle/>
          <a:p>
            <a:fld id="{CF44CF96-58AE-403A-8294-5AC83830FC5F}" type="datetimeFigureOut">
              <a:rPr lang="en-US" smtClean="0"/>
              <a:t>11/16/2023</a:t>
            </a:fld>
            <a:endParaRPr lang="en-US" dirty="0"/>
          </a:p>
        </p:txBody>
      </p:sp>
      <p:sp>
        <p:nvSpPr>
          <p:cNvPr id="3" name="Footer Placeholder 2">
            <a:extLst>
              <a:ext uri="{FF2B5EF4-FFF2-40B4-BE49-F238E27FC236}">
                <a16:creationId xmlns:a16="http://schemas.microsoft.com/office/drawing/2014/main" id="{B7C89EEB-D131-F24B-0188-EF17AB6A5AF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B2BA5E-E2B6-BBB5-B611-3341AB17AB82}"/>
              </a:ext>
            </a:extLst>
          </p:cNvPr>
          <p:cNvSpPr>
            <a:spLocks noGrp="1"/>
          </p:cNvSpPr>
          <p:nvPr>
            <p:ph type="sldNum" sz="quarter" idx="12"/>
          </p:nvPr>
        </p:nvSpPr>
        <p:spPr/>
        <p:txBody>
          <a:bodyPr/>
          <a:lstStyle/>
          <a:p>
            <a:fld id="{1AB16943-572E-47DD-9157-C71C330F201C}" type="slidenum">
              <a:rPr lang="en-US" smtClean="0"/>
              <a:t>‹#›</a:t>
            </a:fld>
            <a:endParaRPr lang="en-US" dirty="0"/>
          </a:p>
        </p:txBody>
      </p:sp>
    </p:spTree>
    <p:extLst>
      <p:ext uri="{BB962C8B-B14F-4D97-AF65-F5344CB8AC3E}">
        <p14:creationId xmlns:p14="http://schemas.microsoft.com/office/powerpoint/2010/main" val="3811579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4793D1-0168-30A1-2F88-47EDCF2BAD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DD48DB-B8F9-9ED6-111B-291A62E2B1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CC4B27-6A24-6C08-4DB1-4A8D7BF29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69B3C-4CD9-637A-B235-B35284F64168}"/>
              </a:ext>
            </a:extLst>
          </p:cNvPr>
          <p:cNvSpPr>
            <a:spLocks noGrp="1"/>
          </p:cNvSpPr>
          <p:nvPr>
            <p:ph type="dt" sz="half" idx="10"/>
          </p:nvPr>
        </p:nvSpPr>
        <p:spPr/>
        <p:txBody>
          <a:bodyPr/>
          <a:lstStyle/>
          <a:p>
            <a:fld id="{CF44CF96-58AE-403A-8294-5AC83830FC5F}" type="datetimeFigureOut">
              <a:rPr lang="en-US" smtClean="0"/>
              <a:t>11/16/2023</a:t>
            </a:fld>
            <a:endParaRPr lang="en-US" dirty="0"/>
          </a:p>
        </p:txBody>
      </p:sp>
      <p:sp>
        <p:nvSpPr>
          <p:cNvPr id="6" name="Footer Placeholder 5">
            <a:extLst>
              <a:ext uri="{FF2B5EF4-FFF2-40B4-BE49-F238E27FC236}">
                <a16:creationId xmlns:a16="http://schemas.microsoft.com/office/drawing/2014/main" id="{12C15E59-8F79-80C0-D04E-ED88FD9BBA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572D931-CEB2-4726-DA02-4FE214246A3B}"/>
              </a:ext>
            </a:extLst>
          </p:cNvPr>
          <p:cNvSpPr>
            <a:spLocks noGrp="1"/>
          </p:cNvSpPr>
          <p:nvPr>
            <p:ph type="sldNum" sz="quarter" idx="12"/>
          </p:nvPr>
        </p:nvSpPr>
        <p:spPr/>
        <p:txBody>
          <a:bodyPr/>
          <a:lstStyle/>
          <a:p>
            <a:fld id="{1AB16943-572E-47DD-9157-C71C330F201C}" type="slidenum">
              <a:rPr lang="en-US" smtClean="0"/>
              <a:t>‹#›</a:t>
            </a:fld>
            <a:endParaRPr lang="en-US" dirty="0"/>
          </a:p>
        </p:txBody>
      </p:sp>
    </p:spTree>
    <p:extLst>
      <p:ext uri="{BB962C8B-B14F-4D97-AF65-F5344CB8AC3E}">
        <p14:creationId xmlns:p14="http://schemas.microsoft.com/office/powerpoint/2010/main" val="11358172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F336A-AD4D-4595-68BA-03290F4404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C6E4F4-6EF2-CCF3-15ED-0840A4EE2C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58D17CB-C64B-FA86-165A-6A27A42E05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4DD8E5-1FD7-A350-0264-7EAB84292E79}"/>
              </a:ext>
            </a:extLst>
          </p:cNvPr>
          <p:cNvSpPr>
            <a:spLocks noGrp="1"/>
          </p:cNvSpPr>
          <p:nvPr>
            <p:ph type="dt" sz="half" idx="10"/>
          </p:nvPr>
        </p:nvSpPr>
        <p:spPr/>
        <p:txBody>
          <a:bodyPr/>
          <a:lstStyle/>
          <a:p>
            <a:fld id="{CF44CF96-58AE-403A-8294-5AC83830FC5F}" type="datetimeFigureOut">
              <a:rPr lang="en-US" smtClean="0"/>
              <a:t>11/16/2023</a:t>
            </a:fld>
            <a:endParaRPr lang="en-US" dirty="0"/>
          </a:p>
        </p:txBody>
      </p:sp>
      <p:sp>
        <p:nvSpPr>
          <p:cNvPr id="6" name="Footer Placeholder 5">
            <a:extLst>
              <a:ext uri="{FF2B5EF4-FFF2-40B4-BE49-F238E27FC236}">
                <a16:creationId xmlns:a16="http://schemas.microsoft.com/office/drawing/2014/main" id="{8FE7DF16-33BE-DBB5-5523-4B1812F91B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5904EEA-939C-52B7-484C-FAD76594B277}"/>
              </a:ext>
            </a:extLst>
          </p:cNvPr>
          <p:cNvSpPr>
            <a:spLocks noGrp="1"/>
          </p:cNvSpPr>
          <p:nvPr>
            <p:ph type="sldNum" sz="quarter" idx="12"/>
          </p:nvPr>
        </p:nvSpPr>
        <p:spPr/>
        <p:txBody>
          <a:bodyPr/>
          <a:lstStyle/>
          <a:p>
            <a:fld id="{1AB16943-572E-47DD-9157-C71C330F201C}" type="slidenum">
              <a:rPr lang="en-US" smtClean="0"/>
              <a:t>‹#›</a:t>
            </a:fld>
            <a:endParaRPr lang="en-US" dirty="0"/>
          </a:p>
        </p:txBody>
      </p:sp>
    </p:spTree>
    <p:extLst>
      <p:ext uri="{BB962C8B-B14F-4D97-AF65-F5344CB8AC3E}">
        <p14:creationId xmlns:p14="http://schemas.microsoft.com/office/powerpoint/2010/main" val="427573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p:txBody>
          <a:bodyPr/>
          <a:lstStyle/>
          <a:p>
            <a:fld id="{824D5D47-1752-4D84-8BFB-C2F71A34C932}" type="datetime1">
              <a:rPr lang="en-US" smtClean="0"/>
              <a:t>11/16/2023</a:t>
            </a:fld>
            <a:endParaRPr lang="en-US" dirty="0"/>
          </a:p>
        </p:txBody>
      </p:sp>
      <p:sp>
        <p:nvSpPr>
          <p:cNvPr id="10"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324997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3BAA7-3EB5-56BC-F478-0B56711586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53477F-33FC-AB39-2FB1-E60B583301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E2E4B4-018C-C071-622E-A2B24D6F09B2}"/>
              </a:ext>
            </a:extLst>
          </p:cNvPr>
          <p:cNvSpPr>
            <a:spLocks noGrp="1"/>
          </p:cNvSpPr>
          <p:nvPr>
            <p:ph type="dt" sz="half" idx="10"/>
          </p:nvPr>
        </p:nvSpPr>
        <p:spPr/>
        <p:txBody>
          <a:bodyPr/>
          <a:lstStyle/>
          <a:p>
            <a:fld id="{CF44CF96-58AE-403A-8294-5AC83830FC5F}" type="datetimeFigureOut">
              <a:rPr lang="en-US" smtClean="0"/>
              <a:t>11/16/2023</a:t>
            </a:fld>
            <a:endParaRPr lang="en-US" dirty="0"/>
          </a:p>
        </p:txBody>
      </p:sp>
      <p:sp>
        <p:nvSpPr>
          <p:cNvPr id="5" name="Footer Placeholder 4">
            <a:extLst>
              <a:ext uri="{FF2B5EF4-FFF2-40B4-BE49-F238E27FC236}">
                <a16:creationId xmlns:a16="http://schemas.microsoft.com/office/drawing/2014/main" id="{CC9AD7E5-4660-BAE6-7B5C-BEF573B715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650ABD-3D39-69A6-6DDE-2A91E45EFF03}"/>
              </a:ext>
            </a:extLst>
          </p:cNvPr>
          <p:cNvSpPr>
            <a:spLocks noGrp="1"/>
          </p:cNvSpPr>
          <p:nvPr>
            <p:ph type="sldNum" sz="quarter" idx="12"/>
          </p:nvPr>
        </p:nvSpPr>
        <p:spPr/>
        <p:txBody>
          <a:bodyPr/>
          <a:lstStyle/>
          <a:p>
            <a:fld id="{1AB16943-572E-47DD-9157-C71C330F201C}" type="slidenum">
              <a:rPr lang="en-US" smtClean="0"/>
              <a:t>‹#›</a:t>
            </a:fld>
            <a:endParaRPr lang="en-US" dirty="0"/>
          </a:p>
        </p:txBody>
      </p:sp>
    </p:spTree>
    <p:extLst>
      <p:ext uri="{BB962C8B-B14F-4D97-AF65-F5344CB8AC3E}">
        <p14:creationId xmlns:p14="http://schemas.microsoft.com/office/powerpoint/2010/main" val="31084012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F581C1-0741-7FE8-91A7-51F4E4983C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A74F8D-7F48-197E-3EC6-7F58BE7197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5787CD-FA33-4010-BD23-2527A435ED3C}"/>
              </a:ext>
            </a:extLst>
          </p:cNvPr>
          <p:cNvSpPr>
            <a:spLocks noGrp="1"/>
          </p:cNvSpPr>
          <p:nvPr>
            <p:ph type="dt" sz="half" idx="10"/>
          </p:nvPr>
        </p:nvSpPr>
        <p:spPr/>
        <p:txBody>
          <a:bodyPr/>
          <a:lstStyle/>
          <a:p>
            <a:fld id="{CF44CF96-58AE-403A-8294-5AC83830FC5F}" type="datetimeFigureOut">
              <a:rPr lang="en-US" smtClean="0"/>
              <a:t>11/16/2023</a:t>
            </a:fld>
            <a:endParaRPr lang="en-US" dirty="0"/>
          </a:p>
        </p:txBody>
      </p:sp>
      <p:sp>
        <p:nvSpPr>
          <p:cNvPr id="5" name="Footer Placeholder 4">
            <a:extLst>
              <a:ext uri="{FF2B5EF4-FFF2-40B4-BE49-F238E27FC236}">
                <a16:creationId xmlns:a16="http://schemas.microsoft.com/office/drawing/2014/main" id="{D3856A62-FEB9-086F-3521-9670514786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286D289-2D31-08DF-74A5-F65A4082D5C1}"/>
              </a:ext>
            </a:extLst>
          </p:cNvPr>
          <p:cNvSpPr>
            <a:spLocks noGrp="1"/>
          </p:cNvSpPr>
          <p:nvPr>
            <p:ph type="sldNum" sz="quarter" idx="12"/>
          </p:nvPr>
        </p:nvSpPr>
        <p:spPr/>
        <p:txBody>
          <a:bodyPr/>
          <a:lstStyle/>
          <a:p>
            <a:fld id="{1AB16943-572E-47DD-9157-C71C330F201C}" type="slidenum">
              <a:rPr lang="en-US" smtClean="0"/>
              <a:t>‹#›</a:t>
            </a:fld>
            <a:endParaRPr lang="en-US" dirty="0"/>
          </a:p>
        </p:txBody>
      </p:sp>
    </p:spTree>
    <p:extLst>
      <p:ext uri="{BB962C8B-B14F-4D97-AF65-F5344CB8AC3E}">
        <p14:creationId xmlns:p14="http://schemas.microsoft.com/office/powerpoint/2010/main" val="25416836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3477837"/>
            <a:ext cx="12192000" cy="1295182"/>
          </a:xfrm>
          <a:solidFill>
            <a:schemeClr val="accent1"/>
          </a:solid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2"/>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6" name="Picture Placeholder 5"/>
          <p:cNvSpPr>
            <a:spLocks noGrp="1"/>
          </p:cNvSpPr>
          <p:nvPr>
            <p:ph type="pic" sz="quarter" idx="17"/>
          </p:nvPr>
        </p:nvSpPr>
        <p:spPr bwMode="gray">
          <a:xfrm>
            <a:off x="0" y="0"/>
            <a:ext cx="12192000" cy="3380732"/>
          </a:xfrm>
        </p:spPr>
        <p:txBody>
          <a:bodyPr/>
          <a:lstStyle/>
          <a:p>
            <a:r>
              <a:rPr lang="en-US" dirty="0"/>
              <a:t>Click icon to add picture</a:t>
            </a:r>
          </a:p>
        </p:txBody>
      </p:sp>
      <p:pic>
        <p:nvPicPr>
          <p:cNvPr id="4" name="Picture 3" descr="Logo:  Minnesota Department of Labor and Industry">
            <a:extLst>
              <a:ext uri="{FF2B5EF4-FFF2-40B4-BE49-F238E27FC236}">
                <a16:creationId xmlns:a16="http://schemas.microsoft.com/office/drawing/2014/main" id="{364CE018-BACA-D3D9-3C15-F588362628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pic>
        <p:nvPicPr>
          <p:cNvPr id="5" name="Picture 4" descr="Logo:  Minnesota OSHA Compliance">
            <a:extLst>
              <a:ext uri="{FF2B5EF4-FFF2-40B4-BE49-F238E27FC236}">
                <a16:creationId xmlns:a16="http://schemas.microsoft.com/office/drawing/2014/main" id="{D48E11A3-3269-2FE3-A356-200E01963DC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3181" y="5956735"/>
            <a:ext cx="1869592" cy="630970"/>
          </a:xfrm>
          <a:prstGeom prst="rect">
            <a:avLst/>
          </a:prstGeom>
        </p:spPr>
      </p:pic>
      <p:sp>
        <p:nvSpPr>
          <p:cNvPr id="7" name="Text Placeholder 2">
            <a:extLst>
              <a:ext uri="{FF2B5EF4-FFF2-40B4-BE49-F238E27FC236}">
                <a16:creationId xmlns:a16="http://schemas.microsoft.com/office/drawing/2014/main" id="{E104A67C-3DF8-3544-EAC2-06CE36A7A102}"/>
              </a:ext>
            </a:extLst>
          </p:cNvPr>
          <p:cNvSpPr>
            <a:spLocks noGrp="1"/>
          </p:cNvSpPr>
          <p:nvPr>
            <p:ph type="body" sz="quarter" idx="4294967295"/>
          </p:nvPr>
        </p:nvSpPr>
        <p:spPr>
          <a:xfrm>
            <a:off x="0" y="5027216"/>
            <a:ext cx="12192000" cy="473771"/>
          </a:xfrm>
        </p:spPr>
        <p:txBody>
          <a:bodyPr/>
          <a:lstStyle/>
          <a:p>
            <a:pPr marL="0" indent="0" algn="ctr">
              <a:buNone/>
            </a:pPr>
            <a:r>
              <a:rPr lang="en-US" b="1" dirty="0"/>
              <a:t>Name </a:t>
            </a:r>
            <a:r>
              <a:rPr lang="en-US" sz="1800" b="1" dirty="0">
                <a:solidFill>
                  <a:srgbClr val="C00000"/>
                </a:solidFill>
              </a:rPr>
              <a:t>[&lt;-- I assume the presenter’s name goes here, otherwise delete]</a:t>
            </a:r>
            <a:endParaRPr lang="en-US" sz="1400" b="1" dirty="0">
              <a:solidFill>
                <a:srgbClr val="C00000"/>
              </a:solidFill>
            </a:endParaRPr>
          </a:p>
        </p:txBody>
      </p:sp>
    </p:spTree>
    <p:extLst>
      <p:ext uri="{BB962C8B-B14F-4D97-AF65-F5344CB8AC3E}">
        <p14:creationId xmlns:p14="http://schemas.microsoft.com/office/powerpoint/2010/main" val="5088875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Logo Only)">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4" name="Picture 3" descr="Logo:  Minnesota Department of Labor and Industry">
            <a:extLst>
              <a:ext uri="{FF2B5EF4-FFF2-40B4-BE49-F238E27FC236}">
                <a16:creationId xmlns:a16="http://schemas.microsoft.com/office/drawing/2014/main" id="{CA10A2D4-3F39-6A9B-CCF1-A348457C6D5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pic>
        <p:nvPicPr>
          <p:cNvPr id="5" name="Picture 4" descr="Logo:  Minnesota OSHA Compliance">
            <a:extLst>
              <a:ext uri="{FF2B5EF4-FFF2-40B4-BE49-F238E27FC236}">
                <a16:creationId xmlns:a16="http://schemas.microsoft.com/office/drawing/2014/main" id="{42590659-E69C-1A17-7D63-EF09FC6AAF4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3181" y="5956735"/>
            <a:ext cx="1869592" cy="630970"/>
          </a:xfrm>
          <a:prstGeom prst="rect">
            <a:avLst/>
          </a:prstGeom>
        </p:spPr>
      </p:pic>
    </p:spTree>
    <p:extLst>
      <p:ext uri="{BB962C8B-B14F-4D97-AF65-F5344CB8AC3E}">
        <p14:creationId xmlns:p14="http://schemas.microsoft.com/office/powerpoint/2010/main" val="31593320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Slide (Logo Only)">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pic>
        <p:nvPicPr>
          <p:cNvPr id="10" name="Picture 9"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137991" y="1193277"/>
            <a:ext cx="6296026" cy="1833794"/>
          </a:xfrm>
          <a:prstGeom prst="rect">
            <a:avLst/>
          </a:prstGeom>
        </p:spPr>
      </p:pic>
      <p:pic>
        <p:nvPicPr>
          <p:cNvPr id="4" name="Picture 3" descr="Logo:  Minnesota Department of Labor and Industry">
            <a:extLst>
              <a:ext uri="{FF2B5EF4-FFF2-40B4-BE49-F238E27FC236}">
                <a16:creationId xmlns:a16="http://schemas.microsoft.com/office/drawing/2014/main" id="{47886584-1140-F325-DA53-E756EBF4ECB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pic>
        <p:nvPicPr>
          <p:cNvPr id="5" name="Picture 4" descr="Logo:  Minnesota OSHA Compliance">
            <a:extLst>
              <a:ext uri="{FF2B5EF4-FFF2-40B4-BE49-F238E27FC236}">
                <a16:creationId xmlns:a16="http://schemas.microsoft.com/office/drawing/2014/main" id="{7389C605-A173-8B0F-4009-7287787E2A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43181" y="5956735"/>
            <a:ext cx="1869592" cy="630970"/>
          </a:xfrm>
          <a:prstGeom prst="rect">
            <a:avLst/>
          </a:prstGeom>
        </p:spPr>
      </p:pic>
    </p:spTree>
    <p:extLst>
      <p:ext uri="{BB962C8B-B14F-4D97-AF65-F5344CB8AC3E}">
        <p14:creationId xmlns:p14="http://schemas.microsoft.com/office/powerpoint/2010/main" val="24884237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Agenda</a:t>
            </a:r>
          </a:p>
        </p:txBody>
      </p:sp>
      <p:sp>
        <p:nvSpPr>
          <p:cNvPr id="12" name="Table Placeholder 9"/>
          <p:cNvSpPr>
            <a:spLocks noGrp="1"/>
          </p:cNvSpPr>
          <p:nvPr>
            <p:ph type="tbl" sz="quarter" idx="13"/>
          </p:nvPr>
        </p:nvSpPr>
        <p:spPr bwMode="gray">
          <a:xfrm>
            <a:off x="838200" y="1335088"/>
            <a:ext cx="10515600" cy="4397497"/>
          </a:xfrm>
        </p:spPr>
        <p:txBody>
          <a:bodyPr/>
          <a:lstStyle/>
          <a:p>
            <a:r>
              <a:rPr lang="en-US" dirty="0"/>
              <a:t>Click icon to add table</a:t>
            </a:r>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2580661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auto">
          <a:xfrm>
            <a:off x="0" y="4188564"/>
            <a:ext cx="12192000" cy="1199223"/>
          </a:xfrm>
          <a:solidFill>
            <a:schemeClr val="accent1"/>
          </a:solid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2"/>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1" name="Picture Placeholder 2"/>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pic>
        <p:nvPicPr>
          <p:cNvPr id="13" name="Picture 12" descr="DLI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424852" y="461870"/>
            <a:ext cx="3183297" cy="927174"/>
          </a:xfrm>
          <a:prstGeom prst="rect">
            <a:avLst/>
          </a:prstGeom>
        </p:spPr>
      </p:pic>
      <p:pic>
        <p:nvPicPr>
          <p:cNvPr id="4" name="Picture 3" descr="Logo:  Minnesota Department of Labor and Industry">
            <a:extLst>
              <a:ext uri="{FF2B5EF4-FFF2-40B4-BE49-F238E27FC236}">
                <a16:creationId xmlns:a16="http://schemas.microsoft.com/office/drawing/2014/main" id="{4C1A8892-E481-F804-4EB0-DFA721FFC3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pic>
        <p:nvPicPr>
          <p:cNvPr id="5" name="Picture 4" descr="Logo:  Minnesota OSHA Compliance">
            <a:extLst>
              <a:ext uri="{FF2B5EF4-FFF2-40B4-BE49-F238E27FC236}">
                <a16:creationId xmlns:a16="http://schemas.microsoft.com/office/drawing/2014/main" id="{5560BBD7-A6BD-FFE9-3A28-8A38B4DD4F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3181" y="5956735"/>
            <a:ext cx="1869592" cy="630970"/>
          </a:xfrm>
          <a:prstGeom prst="rect">
            <a:avLst/>
          </a:prstGeom>
        </p:spPr>
      </p:pic>
    </p:spTree>
    <p:extLst>
      <p:ext uri="{BB962C8B-B14F-4D97-AF65-F5344CB8AC3E}">
        <p14:creationId xmlns:p14="http://schemas.microsoft.com/office/powerpoint/2010/main" val="508074099"/>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White)">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black"/>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2947174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047351"/>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047351"/>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spTree>
    <p:extLst>
      <p:ext uri="{BB962C8B-B14F-4D97-AF65-F5344CB8AC3E}">
        <p14:creationId xmlns:p14="http://schemas.microsoft.com/office/powerpoint/2010/main" val="27106049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432473"/>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872971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p:txBody>
          <a:bodyPr/>
          <a:lstStyle/>
          <a:p>
            <a:fld id="{7C198DD1-C477-482D-A126-3FBDD1778E48}" type="datetime1">
              <a:rPr lang="en-US" smtClean="0"/>
              <a:t>11/16/2023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9"/>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159383"/>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159383"/>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0730079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38964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685729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Title and Content (Split Boxed)">
    <p:spTree>
      <p:nvGrpSpPr>
        <p:cNvPr id="1" name=""/>
        <p:cNvGrpSpPr/>
        <p:nvPr/>
      </p:nvGrpSpPr>
      <p:grpSpPr>
        <a:xfrm>
          <a:off x="0" y="0"/>
          <a:ext cx="0" cy="0"/>
          <a:chOff x="0" y="0"/>
          <a:chExt cx="0" cy="0"/>
        </a:xfrm>
      </p:grpSpPr>
      <p:sp>
        <p:nvSpPr>
          <p:cNvPr id="9" name="Rectangle 8"/>
          <p:cNvSpPr/>
          <p:nvPr userDrawn="1"/>
        </p:nvSpPr>
        <p:spPr bwMode="auto">
          <a:xfrm>
            <a:off x="0" y="681052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bwMode="auto">
          <a:xfrm>
            <a:off x="0" y="6764404"/>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39755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8206239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39052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056287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4_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9" name="Rectangle 8"/>
          <p:cNvSpPr/>
          <p:nvPr userDrawn="1"/>
        </p:nvSpPr>
        <p:spPr bwMode="auto">
          <a:xfrm>
            <a:off x="0" y="6814737"/>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Rectangle 11"/>
          <p:cNvSpPr/>
          <p:nvPr userDrawn="1"/>
        </p:nvSpPr>
        <p:spPr bwMode="auto">
          <a:xfrm>
            <a:off x="0" y="6769016"/>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4" name="Text Placeholder 2"/>
          <p:cNvSpPr>
            <a:spLocks noGrp="1"/>
          </p:cNvSpPr>
          <p:nvPr>
            <p:ph idx="1"/>
          </p:nvPr>
        </p:nvSpPr>
        <p:spPr bwMode="auto">
          <a:xfrm>
            <a:off x="838200" y="1825625"/>
            <a:ext cx="10515600" cy="38084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Rectangle 17"/>
          <p:cNvSpPr/>
          <p:nvPr userDrawn="1"/>
        </p:nvSpPr>
        <p:spPr bwMode="auto">
          <a:xfrm>
            <a:off x="1" y="-376"/>
            <a:ext cx="12192000" cy="4572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bwMode="auto">
          <a:xfrm>
            <a:off x="1" y="44942"/>
            <a:ext cx="12192000" cy="45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188248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0"/>
            <a:ext cx="12192000" cy="121919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3407429"/>
      </p:ext>
    </p:extLst>
  </p:cSld>
  <p:clrMapOvr>
    <a:masterClrMapping/>
  </p:clrMapOvr>
  <p:hf sldNum="0" hdr="0" ftr="0" dt="0"/>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bwMode="auto">
          <a:xfrm>
            <a:off x="0" y="2609242"/>
            <a:ext cx="5683624" cy="2858714"/>
          </a:xfrm>
          <a:solidFill>
            <a:schemeClr val="tx1">
              <a:alpha val="88000"/>
            </a:schemeClr>
          </a:solidFill>
        </p:spPr>
        <p:txBody>
          <a:bodyPr rIns="274320" anchor="ctr"/>
          <a:lstStyle>
            <a:lvl1pPr marL="685800" indent="-228600">
              <a:lnSpc>
                <a:spcPct val="100000"/>
              </a:lnSpc>
              <a:spcBef>
                <a:spcPts val="0"/>
              </a:spcBef>
              <a:buClr>
                <a:schemeClr val="accent2"/>
              </a:buClr>
              <a:defRPr>
                <a:solidFill>
                  <a:schemeClr val="bg1"/>
                </a:solidFill>
              </a:defRPr>
            </a:lvl1pPr>
            <a:lvl2pPr marL="1143000" indent="-228600">
              <a:lnSpc>
                <a:spcPct val="100000"/>
              </a:lnSpc>
              <a:buClr>
                <a:schemeClr val="accent2"/>
              </a:buClr>
              <a:defRPr>
                <a:solidFill>
                  <a:schemeClr val="bg1"/>
                </a:solidFill>
              </a:defRPr>
            </a:lvl2pPr>
            <a:lvl3pPr marL="1600200" indent="-228600">
              <a:lnSpc>
                <a:spcPct val="100000"/>
              </a:lnSpc>
              <a:buClr>
                <a:schemeClr val="accent2"/>
              </a:buClr>
              <a:defRPr>
                <a:solidFill>
                  <a:schemeClr val="bg1"/>
                </a:solidFill>
              </a:defRPr>
            </a:lvl3pPr>
            <a:lvl4pPr marL="2057400" indent="-228600">
              <a:lnSpc>
                <a:spcPct val="100000"/>
              </a:lnSpc>
              <a:buClr>
                <a:schemeClr val="accent2"/>
              </a:buClr>
              <a:defRPr>
                <a:solidFill>
                  <a:schemeClr val="bg1"/>
                </a:solidFill>
              </a:defRPr>
            </a:lvl4pPr>
            <a:lvl5pPr marL="2514600" indent="-228600">
              <a:lnSpc>
                <a:spcPct val="100000"/>
              </a:lnSpc>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01442063"/>
      </p:ext>
    </p:extLst>
  </p:cSld>
  <p:clrMapOvr>
    <a:masterClrMapping/>
  </p:clrMapOvr>
  <p:hf sldNum="0"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40235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6"/>
            <a:ext cx="10515600" cy="4427786"/>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46395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5" name="Content Placeholder 4"/>
          <p:cNvSpPr>
            <a:spLocks noGrp="1"/>
          </p:cNvSpPr>
          <p:nvPr>
            <p:ph sz="quarter" idx="10"/>
          </p:nvPr>
        </p:nvSpPr>
        <p:spPr bwMode="white">
          <a:xfrm>
            <a:off x="838200" y="1366346"/>
            <a:ext cx="10515600" cy="436624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523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bwMode="auto">
      <p:bgPr>
        <a:solidFill>
          <a:srgbClr val="E8E8E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3" name="Content Placeholder 2"/>
          <p:cNvSpPr>
            <a:spLocks noGrp="1"/>
          </p:cNvSpPr>
          <p:nvPr>
            <p:ph idx="1"/>
          </p:nvPr>
        </p:nvSpPr>
        <p:spPr bwMode="auto">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bwMode="black"/>
        <p:txBody>
          <a:bodyPr/>
          <a:lstStyle/>
          <a:p>
            <a:fld id="{9A198C9B-0587-4A1E-9E03-E4C9FE222F08}" type="datetime1">
              <a:rPr lang="en-US" smtClean="0"/>
              <a:t>11/16/2023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6" name="Slide Number Placeholder 5"/>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858415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5" name="Content Placeholder 4"/>
          <p:cNvSpPr>
            <a:spLocks noGrp="1"/>
          </p:cNvSpPr>
          <p:nvPr>
            <p:ph sz="quarter" idx="10"/>
          </p:nvPr>
        </p:nvSpPr>
        <p:spPr bwMode="black">
          <a:xfrm>
            <a:off x="838200" y="1366346"/>
            <a:ext cx="10515600" cy="438382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54519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Content Placeholder 4"/>
          <p:cNvSpPr>
            <a:spLocks noGrp="1"/>
          </p:cNvSpPr>
          <p:nvPr>
            <p:ph sz="quarter" idx="10"/>
          </p:nvPr>
        </p:nvSpPr>
        <p:spPr bwMode="white">
          <a:xfrm>
            <a:off x="838200" y="1366345"/>
            <a:ext cx="6234953" cy="4357447"/>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2"/>
          <p:cNvSpPr>
            <a:spLocks noGrp="1"/>
          </p:cNvSpPr>
          <p:nvPr>
            <p:ph type="pic" sz="quarter" idx="13"/>
          </p:nvPr>
        </p:nvSpPr>
        <p:spPr bwMode="gray">
          <a:xfrm>
            <a:off x="7653566" y="1364826"/>
            <a:ext cx="4538434" cy="4357447"/>
          </a:xfrm>
        </p:spPr>
        <p:txBody>
          <a:bodyPr/>
          <a:lstStyle>
            <a:lvl1pPr>
              <a:buClr>
                <a:schemeClr val="accent2"/>
              </a:buCl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21275441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0" name="Content Placeholder 4"/>
          <p:cNvSpPr>
            <a:spLocks noGrp="1"/>
          </p:cNvSpPr>
          <p:nvPr>
            <p:ph sz="quarter" idx="10"/>
          </p:nvPr>
        </p:nvSpPr>
        <p:spPr bwMode="white">
          <a:xfrm>
            <a:off x="838200" y="1366345"/>
            <a:ext cx="6234953" cy="44189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p:cNvSpPr>
            <a:spLocks noGrp="1"/>
          </p:cNvSpPr>
          <p:nvPr>
            <p:ph type="pic" sz="quarter" idx="13"/>
          </p:nvPr>
        </p:nvSpPr>
        <p:spPr bwMode="gray">
          <a:xfrm>
            <a:off x="7653566" y="1364826"/>
            <a:ext cx="4538434" cy="4418993"/>
          </a:xfrm>
        </p:spPr>
        <p:txBody>
          <a:bodyPr/>
          <a:lstStyle>
            <a:lvl1pPr>
              <a:buClr>
                <a:schemeClr val="accent2"/>
              </a:buClr>
              <a:defRPr>
                <a:solidFill>
                  <a:schemeClr val="bg1"/>
                </a:solidFill>
              </a:defRPr>
            </a:lvl1pPr>
          </a:lstStyle>
          <a:p>
            <a:r>
              <a:rPr lang="en-US" dirty="0"/>
              <a:t>Click icon to add picture</a:t>
            </a:r>
          </a:p>
        </p:txBody>
      </p:sp>
    </p:spTree>
    <p:extLst>
      <p:ext uri="{BB962C8B-B14F-4D97-AF65-F5344CB8AC3E}">
        <p14:creationId xmlns:p14="http://schemas.microsoft.com/office/powerpoint/2010/main" val="2651843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Content Placeholder 4"/>
          <p:cNvSpPr>
            <a:spLocks noGrp="1"/>
          </p:cNvSpPr>
          <p:nvPr>
            <p:ph sz="quarter" idx="10"/>
          </p:nvPr>
        </p:nvSpPr>
        <p:spPr bwMode="black">
          <a:xfrm>
            <a:off x="838200" y="1366346"/>
            <a:ext cx="6234953" cy="4366240"/>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3"/>
          </p:nvPr>
        </p:nvSpPr>
        <p:spPr bwMode="gray">
          <a:xfrm>
            <a:off x="7653566" y="1364826"/>
            <a:ext cx="4538434" cy="4366240"/>
          </a:xfrm>
        </p:spPr>
        <p:txBody>
          <a:bodyPr/>
          <a:lstStyle>
            <a:lvl1pPr>
              <a:buClr>
                <a:schemeClr val="tx1"/>
              </a:buClr>
              <a:defRPr>
                <a:solidFill>
                  <a:schemeClr val="tx1"/>
                </a:solidFill>
              </a:defRPr>
            </a:lvl1pPr>
          </a:lstStyle>
          <a:p>
            <a:r>
              <a:rPr lang="en-US" dirty="0"/>
              <a:t>Click icon to add picture</a:t>
            </a:r>
          </a:p>
        </p:txBody>
      </p:sp>
    </p:spTree>
    <p:extLst>
      <p:ext uri="{BB962C8B-B14F-4D97-AF65-F5344CB8AC3E}">
        <p14:creationId xmlns:p14="http://schemas.microsoft.com/office/powerpoint/2010/main" val="3211195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am Page (4 Up)">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59569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2"/>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81719"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61407"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633689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2"/>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569314"/>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Picture Placeholder 2"/>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9843978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am Page 4-Up White Vertical">
    <p:bg bwMode="gray">
      <p:bgRef idx="1001">
        <a:schemeClr val="bg1"/>
      </p:bgRef>
    </p:bg>
    <p:spTree>
      <p:nvGrpSpPr>
        <p:cNvPr id="1" name=""/>
        <p:cNvGrpSpPr/>
        <p:nvPr/>
      </p:nvGrpSpPr>
      <p:grpSpPr>
        <a:xfrm>
          <a:off x="0" y="0"/>
          <a:ext cx="0" cy="0"/>
          <a:chOff x="0" y="0"/>
          <a:chExt cx="0" cy="0"/>
        </a:xfrm>
      </p:grpSpPr>
      <p:sp>
        <p:nvSpPr>
          <p:cNvPr id="16"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bwMode="gray">
          <a:xfrm>
            <a:off x="753578" y="1762091"/>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3"/>
          <p:cNvSpPr>
            <a:spLocks noGrp="1"/>
          </p:cNvSpPr>
          <p:nvPr>
            <p:ph type="body" sz="quarter" idx="15" hasCustomPrompt="1"/>
          </p:nvPr>
        </p:nvSpPr>
        <p:spPr bwMode="black">
          <a:xfrm>
            <a:off x="528965" y="4125338"/>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bwMode="gray">
          <a:xfrm>
            <a:off x="3593422" y="1747765"/>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3"/>
          <p:cNvSpPr>
            <a:spLocks noGrp="1"/>
          </p:cNvSpPr>
          <p:nvPr>
            <p:ph type="body" sz="quarter" idx="17" hasCustomPrompt="1"/>
          </p:nvPr>
        </p:nvSpPr>
        <p:spPr bwMode="black">
          <a:xfrm>
            <a:off x="3368809" y="4125339"/>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bwMode="gray">
          <a:xfrm>
            <a:off x="6433266" y="1747765"/>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3"/>
          <p:cNvSpPr>
            <a:spLocks noGrp="1"/>
          </p:cNvSpPr>
          <p:nvPr>
            <p:ph type="body" sz="quarter" idx="19" hasCustomPrompt="1"/>
          </p:nvPr>
        </p:nvSpPr>
        <p:spPr bwMode="black">
          <a:xfrm>
            <a:off x="6208653" y="4125339"/>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bwMode="gray">
          <a:xfrm>
            <a:off x="9273110" y="1747765"/>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21" hasCustomPrompt="1"/>
          </p:nvPr>
        </p:nvSpPr>
        <p:spPr bwMode="black">
          <a:xfrm>
            <a:off x="9048497" y="4121353"/>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9" name="Rectangle 1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8127666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bg bwMode="gray">
      <p:bgRef idx="1001">
        <a:schemeClr val="bg1"/>
      </p:bgRef>
    </p:bg>
    <p:spTree>
      <p:nvGrpSpPr>
        <p:cNvPr id="1" name=""/>
        <p:cNvGrpSpPr/>
        <p:nvPr/>
      </p:nvGrpSpPr>
      <p:grpSpPr>
        <a:xfrm>
          <a:off x="0" y="0"/>
          <a:ext cx="0" cy="0"/>
          <a:chOff x="0" y="0"/>
          <a:chExt cx="0" cy="0"/>
        </a:xfrm>
      </p:grpSpPr>
      <p:sp>
        <p:nvSpPr>
          <p:cNvPr id="18" name="Title 1"/>
          <p:cNvSpPr>
            <a:spLocks noGrp="1"/>
          </p:cNvSpPr>
          <p:nvPr>
            <p:ph type="title" hasCustomPrompt="1"/>
          </p:nvPr>
        </p:nvSpPr>
        <p:spPr bwMode="auto">
          <a:xfrm>
            <a:off x="0" y="-1"/>
            <a:ext cx="12192000" cy="1216023"/>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582145"/>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Picture Placeholder 2"/>
          <p:cNvSpPr>
            <a:spLocks noGrp="1"/>
          </p:cNvSpPr>
          <p:nvPr>
            <p:ph type="pic" sz="quarter" idx="13" hasCustomPrompt="1"/>
          </p:nvPr>
        </p:nvSpPr>
        <p:spPr bwMode="gray">
          <a:xfrm>
            <a:off x="829195" y="1518577"/>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99413" y="1518578"/>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2"/>
          <p:cNvSpPr>
            <a:spLocks noGrp="1"/>
          </p:cNvSpPr>
          <p:nvPr>
            <p:ph type="pic" sz="quarter" idx="14" hasCustomPrompt="1"/>
          </p:nvPr>
        </p:nvSpPr>
        <p:spPr bwMode="gray">
          <a:xfrm>
            <a:off x="829194" y="3783167"/>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3"/>
          <p:cNvSpPr>
            <a:spLocks noGrp="1"/>
          </p:cNvSpPr>
          <p:nvPr>
            <p:ph type="body" sz="quarter" idx="15"/>
          </p:nvPr>
        </p:nvSpPr>
        <p:spPr bwMode="black">
          <a:xfrm>
            <a:off x="2899413" y="3783167"/>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222668" y="1518577"/>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92886" y="1518578"/>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2"/>
          <p:cNvSpPr>
            <a:spLocks noGrp="1"/>
          </p:cNvSpPr>
          <p:nvPr>
            <p:ph type="pic" sz="quarter" idx="19" hasCustomPrompt="1"/>
          </p:nvPr>
        </p:nvSpPr>
        <p:spPr bwMode="gray">
          <a:xfrm>
            <a:off x="6222668" y="3783167"/>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3"/>
          <p:cNvSpPr>
            <a:spLocks noGrp="1"/>
          </p:cNvSpPr>
          <p:nvPr>
            <p:ph type="body" sz="quarter" idx="20"/>
          </p:nvPr>
        </p:nvSpPr>
        <p:spPr bwMode="black">
          <a:xfrm>
            <a:off x="8292886" y="3783166"/>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0517377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2"/>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3"/>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2"/>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3"/>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6093437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auto">
          <a:xfrm>
            <a:off x="0" y="-20425"/>
            <a:ext cx="12192000" cy="1236448"/>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17" name="Rectangle 16"/>
          <p:cNvSpPr/>
          <p:nvPr userDrawn="1"/>
        </p:nvSpPr>
        <p:spPr bwMode="auto">
          <a:xfrm>
            <a:off x="0" y="1216024"/>
            <a:ext cx="12192000" cy="442595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Picture Placeholder 2"/>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3"/>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2"/>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3"/>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Rectangle 15"/>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8581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l">
              <a:defRPr sz="3600">
                <a:solidFill>
                  <a:schemeClr val="bg1"/>
                </a:solidFill>
              </a:defRPr>
            </a:lvl1pPr>
          </a:lstStyle>
          <a:p>
            <a:r>
              <a:rPr lang="en-US" dirty="0"/>
              <a:t>Click to edit title</a:t>
            </a:r>
          </a:p>
        </p:txBody>
      </p:sp>
      <p:sp>
        <p:nvSpPr>
          <p:cNvPr id="3" name="Content Placeholder 2"/>
          <p:cNvSpPr>
            <a:spLocks noGrp="1"/>
          </p:cNvSpPr>
          <p:nvPr>
            <p:ph sz="half" idx="1"/>
          </p:nvPr>
        </p:nvSpPr>
        <p:spPr bwMode="auto">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bwMode="auto">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bwMode="black"/>
        <p:txBody>
          <a:bodyPr/>
          <a:lstStyle/>
          <a:p>
            <a:fld id="{5485A5BA-A5F9-4138-9E4B-FFD626F6437A}" type="datetime1">
              <a:rPr lang="en-US" smtClean="0"/>
              <a:t>11/16/2023</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www.dli.mn.gov</a:t>
            </a:r>
          </a:p>
        </p:txBody>
      </p:sp>
      <p:sp>
        <p:nvSpPr>
          <p:cNvPr id="7"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538010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0" y="-1"/>
            <a:ext cx="12192000" cy="1216025"/>
          </a:xfrm>
          <a:solidFill>
            <a:schemeClr val="accent1"/>
          </a:solidFill>
        </p:spPr>
        <p:txBody>
          <a:bodyPr lIns="822960" rIns="822960">
            <a:normAutofit/>
          </a:bodyPr>
          <a:lstStyle>
            <a:lvl1pPr algn="r">
              <a:defRPr sz="3600">
                <a:solidFill>
                  <a:schemeClr val="bg1"/>
                </a:solidFill>
              </a:defRPr>
            </a:lvl1pPr>
          </a:lstStyle>
          <a:p>
            <a:r>
              <a:rPr lang="en-US" dirty="0"/>
              <a:t>Click to edit title</a:t>
            </a:r>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Picture Placeholder 2"/>
          <p:cNvSpPr>
            <a:spLocks noGrp="1"/>
          </p:cNvSpPr>
          <p:nvPr>
            <p:ph type="pic" sz="quarter" idx="13" hasCustomPrompt="1"/>
          </p:nvPr>
        </p:nvSpPr>
        <p:spPr bwMode="gray">
          <a:xfrm>
            <a:off x="806332"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3"/>
          <p:cNvSpPr>
            <a:spLocks noGrp="1"/>
          </p:cNvSpPr>
          <p:nvPr>
            <p:ph type="body" sz="quarter" idx="16"/>
          </p:nvPr>
        </p:nvSpPr>
        <p:spPr bwMode="black">
          <a:xfrm>
            <a:off x="2876550"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2"/>
          <p:cNvSpPr>
            <a:spLocks noGrp="1"/>
          </p:cNvSpPr>
          <p:nvPr>
            <p:ph type="pic" sz="quarter" idx="17" hasCustomPrompt="1"/>
          </p:nvPr>
        </p:nvSpPr>
        <p:spPr bwMode="gray">
          <a:xfrm>
            <a:off x="6199805" y="2800328"/>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3"/>
          <p:cNvSpPr>
            <a:spLocks noGrp="1"/>
          </p:cNvSpPr>
          <p:nvPr>
            <p:ph type="body" sz="quarter" idx="18"/>
          </p:nvPr>
        </p:nvSpPr>
        <p:spPr bwMode="black">
          <a:xfrm>
            <a:off x="8270023" y="2800329"/>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Tree>
    <p:extLst>
      <p:ext uri="{BB962C8B-B14F-4D97-AF65-F5344CB8AC3E}">
        <p14:creationId xmlns:p14="http://schemas.microsoft.com/office/powerpoint/2010/main" val="18314965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8"/>
          </a:xfrm>
        </p:spPr>
        <p:txBody>
          <a:bodyPr/>
          <a:lstStyle/>
          <a:p>
            <a:r>
              <a:rPr lang="en-US" dirty="0"/>
              <a:t>Click icon to add picture</a:t>
            </a:r>
          </a:p>
        </p:txBody>
      </p:sp>
      <p:sp>
        <p:nvSpPr>
          <p:cNvPr id="9" name="Title 1"/>
          <p:cNvSpPr>
            <a:spLocks noGrp="1"/>
          </p:cNvSpPr>
          <p:nvPr>
            <p:ph type="title" hasCustomPrompt="1"/>
          </p:nvPr>
        </p:nvSpPr>
        <p:spPr bwMode="auto">
          <a:xfrm>
            <a:off x="1" y="5638801"/>
            <a:ext cx="12192000" cy="1219200"/>
          </a:xfrm>
          <a:solidFill>
            <a:srgbClr val="003865">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2287571345"/>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dirty="0"/>
              <a:t>Click icon to add picture</a:t>
            </a:r>
          </a:p>
        </p:txBody>
      </p:sp>
      <p:sp>
        <p:nvSpPr>
          <p:cNvPr id="9" name="Title 1"/>
          <p:cNvSpPr>
            <a:spLocks noGrp="1"/>
          </p:cNvSpPr>
          <p:nvPr>
            <p:ph type="title" hasCustomPrompt="1"/>
          </p:nvPr>
        </p:nvSpPr>
        <p:spPr bwMode="gray">
          <a:xfrm>
            <a:off x="1" y="5638801"/>
            <a:ext cx="12192000" cy="1219200"/>
          </a:xfrm>
          <a:solidFill>
            <a:srgbClr val="0D0D0D">
              <a:alpha val="87843"/>
            </a:srgbClr>
          </a:solid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725490361"/>
      </p:ext>
    </p:extLst>
  </p:cSld>
  <p:clrMapOvr>
    <a:masterClrMapping/>
  </p:clrMapOvr>
  <p:hf sldNum="0" hdr="0" ft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bwMode="gray">
          <a:xfrm>
            <a:off x="0" y="2"/>
            <a:ext cx="12192000" cy="6857999"/>
          </a:xfrm>
        </p:spPr>
        <p:txBody>
          <a:bodyPr/>
          <a:lstStyle/>
          <a:p>
            <a:r>
              <a:rPr lang="en-US" dirty="0"/>
              <a:t>Click icon to add picture</a:t>
            </a:r>
          </a:p>
        </p:txBody>
      </p:sp>
      <p:sp>
        <p:nvSpPr>
          <p:cNvPr id="9" name="Title 1"/>
          <p:cNvSpPr>
            <a:spLocks noGrp="1"/>
          </p:cNvSpPr>
          <p:nvPr>
            <p:ph type="title" hasCustomPrompt="1"/>
          </p:nvPr>
        </p:nvSpPr>
        <p:spPr bwMode="auto">
          <a:xfrm>
            <a:off x="1" y="5638800"/>
            <a:ext cx="12192000" cy="1219200"/>
          </a:xfrm>
          <a:solidFill>
            <a:srgbClr val="78BE21">
              <a:alpha val="87843"/>
            </a:srgbClr>
          </a:solid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702701351"/>
      </p:ext>
    </p:extLst>
  </p:cSld>
  <p:clrMapOvr>
    <a:masterClrMapping/>
  </p:clrMapOvr>
  <p:hf sldNum="0" hdr="0" ft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de -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bwMode="gray">
          <a:xfrm>
            <a:off x="2032000" y="2233262"/>
            <a:ext cx="8128000" cy="2966751"/>
          </a:xfrm>
        </p:spPr>
        <p:txBody>
          <a:bodyPr/>
          <a:lstStyle/>
          <a:p>
            <a:r>
              <a:rPr lang="en-US" dirty="0"/>
              <a:t>Click icon to add table</a:t>
            </a:r>
          </a:p>
        </p:txBody>
      </p:sp>
    </p:spTree>
    <p:extLst>
      <p:ext uri="{BB962C8B-B14F-4D97-AF65-F5344CB8AC3E}">
        <p14:creationId xmlns:p14="http://schemas.microsoft.com/office/powerpoint/2010/main" val="29702511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bwMode="white">
          <a:xfrm>
            <a:off x="0" y="0"/>
            <a:ext cx="12192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bwMode="gray">
          <a:xfrm>
            <a:off x="2032000" y="2233262"/>
            <a:ext cx="8128000" cy="2966751"/>
          </a:xfrm>
        </p:spPr>
        <p:txBody>
          <a:bodyPr/>
          <a:lstStyle>
            <a:lvl1pPr>
              <a:buClr>
                <a:schemeClr val="accent2"/>
              </a:buClr>
              <a:defRPr>
                <a:solidFill>
                  <a:schemeClr val="bg1"/>
                </a:solidFill>
              </a:defRPr>
            </a:lvl1pPr>
          </a:lstStyle>
          <a:p>
            <a:r>
              <a:rPr lang="en-US" dirty="0"/>
              <a:t>Click icon to add table</a:t>
            </a:r>
          </a:p>
        </p:txBody>
      </p:sp>
    </p:spTree>
    <p:extLst>
      <p:ext uri="{BB962C8B-B14F-4D97-AF65-F5344CB8AC3E}">
        <p14:creationId xmlns:p14="http://schemas.microsoft.com/office/powerpoint/2010/main" val="218578706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25434"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2337596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bwMode="white">
          <a:xfrm>
            <a:off x="838200" y="152400"/>
            <a:ext cx="10515600" cy="914400"/>
          </a:xfrm>
        </p:spPr>
        <p:txBody>
          <a:bodyPr>
            <a:normAutofit/>
          </a:bodyPr>
          <a:lstStyle>
            <a:lvl1pPr algn="r">
              <a:defRPr sz="3600">
                <a:solidFill>
                  <a:schemeClr val="accent2"/>
                </a:solidFill>
              </a:defRPr>
            </a:lvl1pPr>
          </a:lstStyle>
          <a:p>
            <a:r>
              <a:rPr lang="en-US" dirty="0"/>
              <a:t>Click to edit title</a:t>
            </a:r>
          </a:p>
        </p:txBody>
      </p:sp>
      <p:sp>
        <p:nvSpPr>
          <p:cNvPr id="11" name="Text Placeholder 3"/>
          <p:cNvSpPr>
            <a:spLocks noGrp="1"/>
          </p:cNvSpPr>
          <p:nvPr>
            <p:ph type="body" sz="quarter" idx="13"/>
          </p:nvPr>
        </p:nvSpPr>
        <p:spPr bwMode="white">
          <a:xfrm>
            <a:off x="815895" y="1365203"/>
            <a:ext cx="10555696"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b="53931"/>
          <a:stretch/>
        </p:blipFill>
        <p:spPr bwMode="gray">
          <a:xfrm>
            <a:off x="1373458" y="3222702"/>
            <a:ext cx="9387470" cy="2433819"/>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49319429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377120"/>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4717569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black">
          <a:xfrm>
            <a:off x="838200" y="152400"/>
            <a:ext cx="10515600" cy="914400"/>
          </a:xfrm>
        </p:spPr>
        <p:txBody>
          <a:bodyPr>
            <a:normAutofit/>
          </a:bodyPr>
          <a:lstStyle>
            <a:lvl1pPr algn="r">
              <a:defRPr sz="3600">
                <a:solidFill>
                  <a:schemeClr val="accent1"/>
                </a:solidFill>
              </a:defRPr>
            </a:lvl1pPr>
          </a:lstStyle>
          <a:p>
            <a:r>
              <a:rPr lang="en-US" dirty="0"/>
              <a:t>Click to edit title</a:t>
            </a:r>
          </a:p>
        </p:txBody>
      </p:sp>
      <p:sp>
        <p:nvSpPr>
          <p:cNvPr id="7" name="Text Placeholder 3"/>
          <p:cNvSpPr>
            <a:spLocks noGrp="1"/>
          </p:cNvSpPr>
          <p:nvPr>
            <p:ph type="body" sz="quarter" idx="11"/>
          </p:nvPr>
        </p:nvSpPr>
        <p:spPr bwMode="black">
          <a:xfrm>
            <a:off x="815895" y="1365203"/>
            <a:ext cx="10555696"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50309"/>
          <a:stretch/>
        </p:blipFill>
        <p:spPr bwMode="gray">
          <a:xfrm>
            <a:off x="1373458" y="3222702"/>
            <a:ext cx="9387470" cy="2625205"/>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86460962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slideLayout" Target="../slideLayouts/slideLayout79.xml"/><Relationship Id="rId26" Type="http://schemas.openxmlformats.org/officeDocument/2006/relationships/slideLayout" Target="../slideLayouts/slideLayout87.xml"/><Relationship Id="rId39" Type="http://schemas.openxmlformats.org/officeDocument/2006/relationships/slideLayout" Target="../slideLayouts/slideLayout100.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34" Type="http://schemas.openxmlformats.org/officeDocument/2006/relationships/slideLayout" Target="../slideLayouts/slideLayout95.xml"/><Relationship Id="rId42" Type="http://schemas.openxmlformats.org/officeDocument/2006/relationships/slideLayout" Target="../slideLayouts/slideLayout103.xml"/><Relationship Id="rId47" Type="http://schemas.openxmlformats.org/officeDocument/2006/relationships/slideLayout" Target="../slideLayouts/slideLayout108.xml"/><Relationship Id="rId50" Type="http://schemas.openxmlformats.org/officeDocument/2006/relationships/slideLayout" Target="../slideLayouts/slideLayout111.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slideLayout" Target="../slideLayouts/slideLayout86.xml"/><Relationship Id="rId33" Type="http://schemas.openxmlformats.org/officeDocument/2006/relationships/slideLayout" Target="../slideLayouts/slideLayout94.xml"/><Relationship Id="rId38" Type="http://schemas.openxmlformats.org/officeDocument/2006/relationships/slideLayout" Target="../slideLayouts/slideLayout99.xml"/><Relationship Id="rId46" Type="http://schemas.openxmlformats.org/officeDocument/2006/relationships/slideLayout" Target="../slideLayouts/slideLayout107.xml"/><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29" Type="http://schemas.openxmlformats.org/officeDocument/2006/relationships/slideLayout" Target="../slideLayouts/slideLayout90.xml"/><Relationship Id="rId41" Type="http://schemas.openxmlformats.org/officeDocument/2006/relationships/slideLayout" Target="../slideLayouts/slideLayout102.xml"/><Relationship Id="rId54" Type="http://schemas.openxmlformats.org/officeDocument/2006/relationships/image" Target="../media/image5.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slideLayout" Target="../slideLayouts/slideLayout85.xml"/><Relationship Id="rId32" Type="http://schemas.openxmlformats.org/officeDocument/2006/relationships/slideLayout" Target="../slideLayouts/slideLayout93.xml"/><Relationship Id="rId37" Type="http://schemas.openxmlformats.org/officeDocument/2006/relationships/slideLayout" Target="../slideLayouts/slideLayout98.xml"/><Relationship Id="rId40" Type="http://schemas.openxmlformats.org/officeDocument/2006/relationships/slideLayout" Target="../slideLayouts/slideLayout101.xml"/><Relationship Id="rId45" Type="http://schemas.openxmlformats.org/officeDocument/2006/relationships/slideLayout" Target="../slideLayouts/slideLayout106.xml"/><Relationship Id="rId53" Type="http://schemas.openxmlformats.org/officeDocument/2006/relationships/image" Target="../media/image1.png"/><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28" Type="http://schemas.openxmlformats.org/officeDocument/2006/relationships/slideLayout" Target="../slideLayouts/slideLayout89.xml"/><Relationship Id="rId36" Type="http://schemas.openxmlformats.org/officeDocument/2006/relationships/slideLayout" Target="../slideLayouts/slideLayout97.xml"/><Relationship Id="rId49" Type="http://schemas.openxmlformats.org/officeDocument/2006/relationships/slideLayout" Target="../slideLayouts/slideLayout110.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31" Type="http://schemas.openxmlformats.org/officeDocument/2006/relationships/slideLayout" Target="../slideLayouts/slideLayout92.xml"/><Relationship Id="rId44" Type="http://schemas.openxmlformats.org/officeDocument/2006/relationships/slideLayout" Target="../slideLayouts/slideLayout105.xml"/><Relationship Id="rId52" Type="http://schemas.openxmlformats.org/officeDocument/2006/relationships/theme" Target="../theme/theme3.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 Id="rId27" Type="http://schemas.openxmlformats.org/officeDocument/2006/relationships/slideLayout" Target="../slideLayouts/slideLayout88.xml"/><Relationship Id="rId30" Type="http://schemas.openxmlformats.org/officeDocument/2006/relationships/slideLayout" Target="../slideLayouts/slideLayout91.xml"/><Relationship Id="rId35" Type="http://schemas.openxmlformats.org/officeDocument/2006/relationships/slideLayout" Target="../slideLayouts/slideLayout96.xml"/><Relationship Id="rId43" Type="http://schemas.openxmlformats.org/officeDocument/2006/relationships/slideLayout" Target="../slideLayouts/slideLayout104.xml"/><Relationship Id="rId48" Type="http://schemas.openxmlformats.org/officeDocument/2006/relationships/slideLayout" Target="../slideLayouts/slideLayout109.xml"/><Relationship Id="rId8" Type="http://schemas.openxmlformats.org/officeDocument/2006/relationships/slideLayout" Target="../slideLayouts/slideLayout69.xml"/><Relationship Id="rId51"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11/16/2023</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99" r:id="rId3"/>
    <p:sldLayoutId id="2147483795" r:id="rId4"/>
    <p:sldLayoutId id="2147483711" r:id="rId5"/>
    <p:sldLayoutId id="2147483712" r:id="rId6"/>
    <p:sldLayoutId id="2147483790" r:id="rId7"/>
    <p:sldLayoutId id="2147483789" r:id="rId8"/>
    <p:sldLayoutId id="2147483714" r:id="rId9"/>
    <p:sldLayoutId id="2147483820" r:id="rId10"/>
    <p:sldLayoutId id="2147483821" r:id="rId11"/>
    <p:sldLayoutId id="2147483822" r:id="rId12"/>
    <p:sldLayoutId id="2147483823" r:id="rId13"/>
    <p:sldLayoutId id="2147483738" r:id="rId14"/>
    <p:sldLayoutId id="2147483739" r:id="rId15"/>
    <p:sldLayoutId id="2147483780" r:id="rId16"/>
    <p:sldLayoutId id="2147483773" r:id="rId17"/>
    <p:sldLayoutId id="2147483800" r:id="rId18"/>
    <p:sldLayoutId id="2147483688" r:id="rId19"/>
    <p:sldLayoutId id="2147483801" r:id="rId20"/>
    <p:sldLayoutId id="2147483802" r:id="rId21"/>
    <p:sldLayoutId id="2147483803" r:id="rId22"/>
    <p:sldLayoutId id="2147483744" r:id="rId23"/>
    <p:sldLayoutId id="2147483793" r:id="rId24"/>
    <p:sldLayoutId id="2147483772" r:id="rId25"/>
    <p:sldLayoutId id="2147483767" r:id="rId26"/>
    <p:sldLayoutId id="2147483769" r:id="rId27"/>
    <p:sldLayoutId id="2147483771" r:id="rId28"/>
    <p:sldLayoutId id="2147483770" r:id="rId29"/>
    <p:sldLayoutId id="2147483732" r:id="rId30"/>
    <p:sldLayoutId id="2147483794" r:id="rId31"/>
    <p:sldLayoutId id="2147483733" r:id="rId32"/>
    <p:sldLayoutId id="2147483747" r:id="rId33"/>
    <p:sldLayoutId id="2147483818" r:id="rId34"/>
    <p:sldLayoutId id="2147483805" r:id="rId35"/>
    <p:sldLayoutId id="2147483806" r:id="rId36"/>
    <p:sldLayoutId id="2147483750" r:id="rId37"/>
    <p:sldLayoutId id="2147483765" r:id="rId38"/>
    <p:sldLayoutId id="2147483781" r:id="rId39"/>
    <p:sldLayoutId id="2147483809" r:id="rId40"/>
    <p:sldLayoutId id="2147483808" r:id="rId41"/>
    <p:sldLayoutId id="2147483807" r:id="rId42"/>
    <p:sldLayoutId id="2147483819" r:id="rId43"/>
    <p:sldLayoutId id="2147483754" r:id="rId44"/>
    <p:sldLayoutId id="2147483755" r:id="rId45"/>
    <p:sldLayoutId id="2147483759" r:id="rId46"/>
    <p:sldLayoutId id="2147483753" r:id="rId47"/>
    <p:sldLayoutId id="2147483763" r:id="rId48"/>
    <p:sldLayoutId id="2147483762" r:id="rId49"/>
    <p:sldLayoutId id="2147483797" r:id="rId5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AE077B-0509-8687-ED2E-9AC1AB1E55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DDA209-229D-55DB-3B50-75DF62B936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BD12D-6411-937F-A199-B85A7028A2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44CF96-58AE-403A-8294-5AC83830FC5F}" type="datetimeFigureOut">
              <a:rPr lang="en-US" smtClean="0"/>
              <a:t>11/16/2023</a:t>
            </a:fld>
            <a:endParaRPr lang="en-US" dirty="0"/>
          </a:p>
        </p:txBody>
      </p:sp>
      <p:sp>
        <p:nvSpPr>
          <p:cNvPr id="5" name="Footer Placeholder 4">
            <a:extLst>
              <a:ext uri="{FF2B5EF4-FFF2-40B4-BE49-F238E27FC236}">
                <a16:creationId xmlns:a16="http://schemas.microsoft.com/office/drawing/2014/main" id="{BFB253BE-63B4-7AD4-2932-CF9377FC17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1B69CD2-8DF1-D735-C3DC-30B2097055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B16943-572E-47DD-9157-C71C330F201C}" type="slidenum">
              <a:rPr lang="en-US" smtClean="0"/>
              <a:t>‹#›</a:t>
            </a:fld>
            <a:endParaRPr lang="en-US" dirty="0"/>
          </a:p>
        </p:txBody>
      </p:sp>
    </p:spTree>
    <p:extLst>
      <p:ext uri="{BB962C8B-B14F-4D97-AF65-F5344CB8AC3E}">
        <p14:creationId xmlns:p14="http://schemas.microsoft.com/office/powerpoint/2010/main" val="1552108866"/>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auto">
          <a:xfrm>
            <a:off x="838200" y="1825625"/>
            <a:ext cx="10515600" cy="3221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descr="Logo:  Minnesota Department of Labor and Industry">
            <a:extLst>
              <a:ext uri="{FF2B5EF4-FFF2-40B4-BE49-F238E27FC236}">
                <a16:creationId xmlns:a16="http://schemas.microsoft.com/office/drawing/2014/main" id="{DC3A9AF7-20E0-8529-8E84-83E4130AEC19}"/>
              </a:ext>
            </a:extLst>
          </p:cNvPr>
          <p:cNvPicPr>
            <a:picLocks noChangeAspect="1"/>
          </p:cNvPicPr>
          <p:nvPr userDrawn="1"/>
        </p:nvPicPr>
        <p:blipFill>
          <a:blip r:embed="rId53"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pic>
        <p:nvPicPr>
          <p:cNvPr id="7" name="Picture 6" descr="Logo:  Minnesota OSHA Compliance">
            <a:extLst>
              <a:ext uri="{FF2B5EF4-FFF2-40B4-BE49-F238E27FC236}">
                <a16:creationId xmlns:a16="http://schemas.microsoft.com/office/drawing/2014/main" id="{1E764A69-CD8F-5C8A-7CC9-261CF52A7927}"/>
              </a:ext>
            </a:extLst>
          </p:cNvPr>
          <p:cNvPicPr>
            <a:picLocks noChangeAspect="1"/>
          </p:cNvPicPr>
          <p:nvPr userDrawn="1"/>
        </p:nvPicPr>
        <p:blipFill>
          <a:blip r:embed="rId54" cstate="print">
            <a:extLst>
              <a:ext uri="{28A0092B-C50C-407E-A947-70E740481C1C}">
                <a14:useLocalDpi xmlns:a14="http://schemas.microsoft.com/office/drawing/2010/main" val="0"/>
              </a:ext>
            </a:extLst>
          </a:blip>
          <a:stretch>
            <a:fillRect/>
          </a:stretch>
        </p:blipFill>
        <p:spPr>
          <a:xfrm>
            <a:off x="9943181" y="5956735"/>
            <a:ext cx="1869592" cy="630970"/>
          </a:xfrm>
          <a:prstGeom prst="rect">
            <a:avLst/>
          </a:prstGeom>
        </p:spPr>
      </p:pic>
    </p:spTree>
    <p:extLst>
      <p:ext uri="{BB962C8B-B14F-4D97-AF65-F5344CB8AC3E}">
        <p14:creationId xmlns:p14="http://schemas.microsoft.com/office/powerpoint/2010/main" val="184554392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 id="2147483864" r:id="rId28"/>
    <p:sldLayoutId id="2147483865" r:id="rId29"/>
    <p:sldLayoutId id="2147483866" r:id="rId30"/>
    <p:sldLayoutId id="2147483867" r:id="rId31"/>
    <p:sldLayoutId id="2147483868" r:id="rId32"/>
    <p:sldLayoutId id="2147483869" r:id="rId33"/>
    <p:sldLayoutId id="2147483870" r:id="rId34"/>
    <p:sldLayoutId id="2147483871" r:id="rId35"/>
    <p:sldLayoutId id="2147483872" r:id="rId36"/>
    <p:sldLayoutId id="2147483873" r:id="rId37"/>
    <p:sldLayoutId id="2147483874" r:id="rId38"/>
    <p:sldLayoutId id="2147483875" r:id="rId39"/>
    <p:sldLayoutId id="2147483876" r:id="rId40"/>
    <p:sldLayoutId id="2147483877" r:id="rId41"/>
    <p:sldLayoutId id="2147483878" r:id="rId42"/>
    <p:sldLayoutId id="2147483879" r:id="rId43"/>
    <p:sldLayoutId id="2147483880" r:id="rId44"/>
    <p:sldLayoutId id="2147483881" r:id="rId45"/>
    <p:sldLayoutId id="2147483882" r:id="rId46"/>
    <p:sldLayoutId id="2147483883" r:id="rId47"/>
    <p:sldLayoutId id="2147483884" r:id="rId48"/>
    <p:sldLayoutId id="2147483885" r:id="rId49"/>
    <p:sldLayoutId id="2147483886" r:id="rId50"/>
    <p:sldLayoutId id="2147483887" r:id="rId5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niosh/topics/ergonomics/ergoprimer/default.html"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hyperlink" Target="https://www.cdc.gov/niosh/topics/ergonomics/ergoprimer/step6.html" TargetMode="External"/><Relationship Id="rId3" Type="http://schemas.openxmlformats.org/officeDocument/2006/relationships/hyperlink" Target="https://www.cdc.gov/niosh/topics/ergonomics/ergoprimer/step1.html" TargetMode="External"/><Relationship Id="rId7" Type="http://schemas.openxmlformats.org/officeDocument/2006/relationships/hyperlink" Target="https://www.cdc.gov/niosh/topics/ergonomics/ergoprimer/step5.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cdc.gov/niosh/topics/ergonomics/ergoprimer/step4.html" TargetMode="External"/><Relationship Id="rId5" Type="http://schemas.openxmlformats.org/officeDocument/2006/relationships/hyperlink" Target="https://www.cdc.gov/niosh/topics/ergonomics/ergoprimer/step3.html" TargetMode="External"/><Relationship Id="rId4" Type="http://schemas.openxmlformats.org/officeDocument/2006/relationships/hyperlink" Target="https://www.cdc.gov/niosh/topics/ergonomics/ergoprimer/step2.html" TargetMode="External"/><Relationship Id="rId9" Type="http://schemas.openxmlformats.org/officeDocument/2006/relationships/hyperlink" Target="https://www.cdc.gov/niosh/topics/ergonomics/ergoprimer/step7.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3" Type="http://schemas.openxmlformats.org/officeDocument/2006/relationships/hyperlink" Target="https://www.dli.mn.gov/business/workplace-safety-and-health/mnosha-wsc-safe-patient-handling"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2.xml"/><Relationship Id="rId5" Type="http://schemas.openxmlformats.org/officeDocument/2006/relationships/image" Target="../media/image5.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www.osha.gov/laws-regs/regulations/standardnumber/1904"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s://www.osha.gov/laws-regs/regulations/standardnumber/1904/1904.35"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osha.gov/laws-regs/standardinterpretations/2018-10-11"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hyperlink" Target="https://www.osha.gov/laws-regs/standardinterpretations/2012-03-12-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www.osha.gov/sites/default/files/publications/OSHA3905.pdf"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hyperlink" Target="https://www.osha.gov/laws-regs/standardinterpretations/2012-03-12-0" TargetMode="External"/><Relationship Id="rId5" Type="http://schemas.openxmlformats.org/officeDocument/2006/relationships/hyperlink" Target="https://www.safetyandhealthmagazine.com/articles/designing-a-safety-incentive-program-2" TargetMode="External"/><Relationship Id="rId4" Type="http://schemas.openxmlformats.org/officeDocument/2006/relationships/hyperlink" Target="https://ohsonline.com/Articles/2013/06/01/Building-a-Culture-of-Safety.aspx"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osha.gov/sites/default/files/2018-12/fy11_sh-22224-11_3_Accident_Investigation_Form.pdf" TargetMode="External"/><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hyperlink" Target="https://www.osha.gov/sites/default/files/publications/small-business.pdf" TargetMode="External"/><Relationship Id="rId4" Type="http://schemas.openxmlformats.org/officeDocument/2006/relationships/hyperlink" Target="https://www.safetyandhealthmagazine.com/articles/6-important-actions-to-move-safety-forward-2"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nsc.org/Portals/0/Documents/WorkplaceTrainingDocuments/Near-Miss-Reporting-Systems.pdf?ver=2018-03-09-133018-013" TargetMode="Externa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hyperlink" Target="https://www.safetyandhealthmagazine.com/articles/6843--articles-6843-everybody-gets-to-go-home-in-one-piece"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hyperlink" Target="https://www.osha.gov/ergonomics/identify-problems#report-injuries" TargetMode="External"/><Relationship Id="rId7" Type="http://schemas.openxmlformats.org/officeDocument/2006/relationships/hyperlink" Target="https://www.osha.gov/sites/default/files/2_Reporting_Safety_And_Health_Concerns.pdf" TargetMode="External"/><Relationship Id="rId2" Type="http://schemas.openxmlformats.org/officeDocument/2006/relationships/hyperlink" Target="https://www.bls.gov/web/osh/table-1-industry-rates-national.htm" TargetMode="External"/><Relationship Id="rId1" Type="http://schemas.openxmlformats.org/officeDocument/2006/relationships/slideLayout" Target="../slideLayouts/slideLayout7.xml"/><Relationship Id="rId6" Type="http://schemas.openxmlformats.org/officeDocument/2006/relationships/hyperlink" Target="https://www.osha.gov/laws-regs/regulations/standardnumber/1904/1904.35" TargetMode="External"/><Relationship Id="rId5" Type="http://schemas.openxmlformats.org/officeDocument/2006/relationships/hyperlink" Target="https://rmi.colostate.edu/ergonomics/injuries-and-injury-prevention/musculoskeletal-disorders-risk-factors-reporting/" TargetMode="External"/><Relationship Id="rId4" Type="http://schemas.openxmlformats.org/officeDocument/2006/relationships/hyperlink" Target="https://www.dir.ca.gov/chswc/woshtep/iipp/materials/SB_Factsheet_H_ErgonomicHazards.pdf"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c.gov/niosh/topics/hierarchy/default.html" TargetMode="External"/><Relationship Id="rId7" Type="http://schemas.openxmlformats.org/officeDocument/2006/relationships/hyperlink" Target="https://www.osha.gov/safety-management/additional-resources-by-topic#reporting" TargetMode="External"/><Relationship Id="rId2" Type="http://schemas.openxmlformats.org/officeDocument/2006/relationships/hyperlink" Target="https://www.osha.gov/sites/default/files/1a_Review_Hazard_Information_From_Workers.pdf" TargetMode="External"/><Relationship Id="rId1" Type="http://schemas.openxmlformats.org/officeDocument/2006/relationships/slideLayout" Target="../slideLayouts/slideLayout7.xml"/><Relationship Id="rId6" Type="http://schemas.openxmlformats.org/officeDocument/2006/relationships/hyperlink" Target="https://www.cdc.gov/niosh/engcontrols/" TargetMode="External"/><Relationship Id="rId5" Type="http://schemas.openxmlformats.org/officeDocument/2006/relationships/hyperlink" Target="https://www.osha.gov/ergonomics/control-hazards" TargetMode="External"/><Relationship Id="rId4" Type="http://schemas.openxmlformats.org/officeDocument/2006/relationships/hyperlink" Target="https://www.cdc.gov/workplacehealthpromotion/health-strategies/musculoskeletal-disorders/index.html"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dli.mn.gov/about-department/our-areas-service/minnesota-osha-workplace-safety-consultation" TargetMode="Externa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hyperlink" Target="mailto:osha.consultation@state.mn.us"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mailto:osha.compliance@state.mn.us" TargetMode="Externa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hyperlink" Target="http://www.dli.mn.gov/business/safety-and-health-work"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osha.compliance@state.mn.us" TargetMode="External"/><Relationship Id="rId2" Type="http://schemas.openxmlformats.org/officeDocument/2006/relationships/notesSlide" Target="../notesSlides/notesSlide51.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hyperlink" Target="https://www.revisor.mn.gov/statutes/cite/182.676"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revisor.mn.gov/statutes/cite/179.876"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666DA-D0CD-46C9-7610-F82A2151904A}"/>
              </a:ext>
            </a:extLst>
          </p:cNvPr>
          <p:cNvSpPr>
            <a:spLocks noGrp="1"/>
          </p:cNvSpPr>
          <p:nvPr>
            <p:ph type="title"/>
          </p:nvPr>
        </p:nvSpPr>
        <p:spPr/>
        <p:txBody>
          <a:bodyPr/>
          <a:lstStyle/>
          <a:p>
            <a:r>
              <a:rPr lang="en-US" dirty="0"/>
              <a:t>Introduction:  Using this presentation</a:t>
            </a:r>
          </a:p>
        </p:txBody>
      </p:sp>
      <p:sp>
        <p:nvSpPr>
          <p:cNvPr id="3" name="Content Placeholder 2">
            <a:extLst>
              <a:ext uri="{FF2B5EF4-FFF2-40B4-BE49-F238E27FC236}">
                <a16:creationId xmlns:a16="http://schemas.microsoft.com/office/drawing/2014/main" id="{0F07B7DC-E8D2-0FE7-3794-5CF97B470200}"/>
              </a:ext>
            </a:extLst>
          </p:cNvPr>
          <p:cNvSpPr>
            <a:spLocks noGrp="1"/>
          </p:cNvSpPr>
          <p:nvPr>
            <p:ph idx="1"/>
          </p:nvPr>
        </p:nvSpPr>
        <p:spPr/>
        <p:txBody>
          <a:bodyPr/>
          <a:lstStyle/>
          <a:p>
            <a:r>
              <a:rPr lang="en-US" sz="2400" dirty="0"/>
              <a:t>Slides with the blue bar at the top give information and instruction relevant to the section of the training they are addressing.</a:t>
            </a:r>
          </a:p>
          <a:p>
            <a:r>
              <a:rPr lang="en-US" sz="2400" dirty="0"/>
              <a:t>Slides that are not formatted (only white with black writing) are for facilities to use to prepare training compliant Minnesota Statutes 182.677, subdivision 4, Ergonomics – employee training.</a:t>
            </a:r>
          </a:p>
          <a:p>
            <a:r>
              <a:rPr lang="en-US" sz="2400" dirty="0"/>
              <a:t>All facilities must address all sections of the required training.</a:t>
            </a:r>
          </a:p>
        </p:txBody>
      </p:sp>
      <p:sp>
        <p:nvSpPr>
          <p:cNvPr id="5" name="Footer Placeholder 4">
            <a:extLst>
              <a:ext uri="{FF2B5EF4-FFF2-40B4-BE49-F238E27FC236}">
                <a16:creationId xmlns:a16="http://schemas.microsoft.com/office/drawing/2014/main" id="{7F8251BD-BECC-6BDA-42E7-E289A5F4DD42}"/>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324BE47A-1EC7-7A2B-DCE3-B873502BE35D}"/>
              </a:ext>
            </a:extLst>
          </p:cNvPr>
          <p:cNvSpPr>
            <a:spLocks noGrp="1"/>
          </p:cNvSpPr>
          <p:nvPr>
            <p:ph type="sldNum" sz="quarter" idx="12"/>
          </p:nvPr>
        </p:nvSpPr>
        <p:spPr/>
        <p:txBody>
          <a:bodyPr/>
          <a:lstStyle/>
          <a:p>
            <a:fld id="{48F63A3B-78C7-47BE-AE5E-E10140E04643}" type="slidenum">
              <a:rPr lang="en-US" smtClean="0"/>
              <a:t>1</a:t>
            </a:fld>
            <a:endParaRPr lang="en-US" dirty="0"/>
          </a:p>
        </p:txBody>
      </p:sp>
    </p:spTree>
    <p:extLst>
      <p:ext uri="{BB962C8B-B14F-4D97-AF65-F5344CB8AC3E}">
        <p14:creationId xmlns:p14="http://schemas.microsoft.com/office/powerpoint/2010/main" val="2380121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3AC48-4244-DDB8-D33C-B1E2E8356977}"/>
              </a:ext>
            </a:extLst>
          </p:cNvPr>
          <p:cNvSpPr>
            <a:spLocks noGrp="1"/>
          </p:cNvSpPr>
          <p:nvPr>
            <p:ph type="title"/>
          </p:nvPr>
        </p:nvSpPr>
        <p:spPr/>
        <p:txBody>
          <a:bodyPr>
            <a:normAutofit/>
          </a:bodyPr>
          <a:lstStyle/>
          <a:p>
            <a:r>
              <a:rPr lang="en-US" sz="3600" dirty="0">
                <a:latin typeface="+mn-lt"/>
              </a:rPr>
              <a:t>Safety committee members</a:t>
            </a:r>
          </a:p>
        </p:txBody>
      </p:sp>
      <p:sp>
        <p:nvSpPr>
          <p:cNvPr id="5" name="Content Placeholder 4">
            <a:extLst>
              <a:ext uri="{FF2B5EF4-FFF2-40B4-BE49-F238E27FC236}">
                <a16:creationId xmlns:a16="http://schemas.microsoft.com/office/drawing/2014/main" id="{960BFBA8-B367-7457-4619-A15DA7517EB1}"/>
              </a:ext>
            </a:extLst>
          </p:cNvPr>
          <p:cNvSpPr>
            <a:spLocks noGrp="1"/>
          </p:cNvSpPr>
          <p:nvPr>
            <p:ph idx="1"/>
          </p:nvPr>
        </p:nvSpPr>
        <p:spPr/>
        <p:txBody>
          <a:bodyPr>
            <a:normAutofit/>
          </a:bodyPr>
          <a:lstStyle/>
          <a:p>
            <a:pPr marL="0" indent="0">
              <a:lnSpc>
                <a:spcPct val="100000"/>
              </a:lnSpc>
              <a:spcAft>
                <a:spcPts val="1000"/>
              </a:spcAft>
              <a:buNone/>
            </a:pPr>
            <a:r>
              <a:rPr lang="en-US" sz="2400" dirty="0">
                <a:latin typeface="+mn-lt"/>
              </a:rPr>
              <a:t>[Name each individual on the safety committee.]</a:t>
            </a:r>
            <a:endParaRPr lang="en-US" sz="2400" dirty="0"/>
          </a:p>
          <a:p>
            <a:pPr>
              <a:lnSpc>
                <a:spcPct val="100000"/>
              </a:lnSpc>
              <a:spcAft>
                <a:spcPts val="1000"/>
              </a:spcAft>
            </a:pPr>
            <a:r>
              <a:rPr lang="en-US" sz="2400" dirty="0"/>
              <a:t>[List name and job title]</a:t>
            </a:r>
          </a:p>
        </p:txBody>
      </p:sp>
    </p:spTree>
    <p:extLst>
      <p:ext uri="{BB962C8B-B14F-4D97-AF65-F5344CB8AC3E}">
        <p14:creationId xmlns:p14="http://schemas.microsoft.com/office/powerpoint/2010/main" val="3906987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DA856-33BF-FD8D-2853-54F910105B2D}"/>
              </a:ext>
            </a:extLst>
          </p:cNvPr>
          <p:cNvSpPr>
            <a:spLocks noGrp="1"/>
          </p:cNvSpPr>
          <p:nvPr>
            <p:ph type="title"/>
          </p:nvPr>
        </p:nvSpPr>
        <p:spPr/>
        <p:txBody>
          <a:bodyPr>
            <a:normAutofit/>
          </a:bodyPr>
          <a:lstStyle/>
          <a:p>
            <a:r>
              <a:rPr lang="en-US" sz="3600" dirty="0">
                <a:latin typeface="+mn-lt"/>
              </a:rPr>
              <a:t>Safety committee members, continued</a:t>
            </a:r>
          </a:p>
        </p:txBody>
      </p:sp>
      <p:sp>
        <p:nvSpPr>
          <p:cNvPr id="3" name="Content Placeholder 2">
            <a:extLst>
              <a:ext uri="{FF2B5EF4-FFF2-40B4-BE49-F238E27FC236}">
                <a16:creationId xmlns:a16="http://schemas.microsoft.com/office/drawing/2014/main" id="{21A69DF5-5348-BA83-1959-86662410717A}"/>
              </a:ext>
            </a:extLst>
          </p:cNvPr>
          <p:cNvSpPr>
            <a:spLocks noGrp="1"/>
          </p:cNvSpPr>
          <p:nvPr>
            <p:ph idx="1"/>
          </p:nvPr>
        </p:nvSpPr>
        <p:spPr/>
        <p:txBody>
          <a:bodyPr>
            <a:normAutofit/>
          </a:bodyPr>
          <a:lstStyle/>
          <a:p>
            <a:pPr marL="0" indent="0">
              <a:lnSpc>
                <a:spcPct val="100000"/>
              </a:lnSpc>
              <a:spcAft>
                <a:spcPts val="1000"/>
              </a:spcAft>
              <a:buNone/>
            </a:pPr>
            <a:r>
              <a:rPr lang="en-US" sz="2400" dirty="0">
                <a:latin typeface="+mn-lt"/>
              </a:rPr>
              <a:t>[For </a:t>
            </a:r>
            <a:r>
              <a:rPr lang="en-US" sz="2400" b="1" dirty="0">
                <a:latin typeface="+mn-lt"/>
              </a:rPr>
              <a:t>meatpacking</a:t>
            </a:r>
            <a:r>
              <a:rPr lang="en-US" sz="2400" dirty="0">
                <a:latin typeface="+mn-lt"/>
              </a:rPr>
              <a:t>, add the following members.]</a:t>
            </a:r>
            <a:endParaRPr lang="en-US" sz="2400" dirty="0"/>
          </a:p>
          <a:p>
            <a:pPr>
              <a:lnSpc>
                <a:spcPct val="100000"/>
              </a:lnSpc>
              <a:spcAft>
                <a:spcPts val="1000"/>
              </a:spcAft>
            </a:pPr>
            <a:r>
              <a:rPr lang="en-US" sz="2400" dirty="0"/>
              <a:t>[A certified professional ergonomist (</a:t>
            </a:r>
            <a:r>
              <a:rPr lang="en-US" sz="2400"/>
              <a:t>CPE).]</a:t>
            </a:r>
            <a:endParaRPr lang="en-US" sz="2400" dirty="0"/>
          </a:p>
          <a:p>
            <a:pPr>
              <a:lnSpc>
                <a:spcPct val="100000"/>
              </a:lnSpc>
              <a:spcAft>
                <a:spcPts val="1000"/>
              </a:spcAft>
            </a:pPr>
            <a:r>
              <a:rPr lang="en-US" sz="2400" dirty="0"/>
              <a:t>[A licensed, board-certified physician, with preference given to a physician who has specialized experience and training in occupational medicine.]</a:t>
            </a:r>
          </a:p>
          <a:p>
            <a:pPr>
              <a:lnSpc>
                <a:spcPct val="100000"/>
              </a:lnSpc>
              <a:spcAft>
                <a:spcPts val="1000"/>
              </a:spcAft>
            </a:pPr>
            <a:r>
              <a:rPr lang="en-US" sz="2400" dirty="0"/>
              <a:t>[At least three workers employed in the employer’s facility who have completed a general industry outreach course approved by the commissioner, one of whom must be an authorized employee representative if the employer is party to a collective bargaining agreement.]</a:t>
            </a:r>
          </a:p>
        </p:txBody>
      </p:sp>
      <p:sp>
        <p:nvSpPr>
          <p:cNvPr id="6" name="Slide Number Placeholder 5">
            <a:extLst>
              <a:ext uri="{FF2B5EF4-FFF2-40B4-BE49-F238E27FC236}">
                <a16:creationId xmlns:a16="http://schemas.microsoft.com/office/drawing/2014/main" id="{4A53C2F1-03E2-AFCE-F67F-596FA02D2C43}"/>
              </a:ext>
            </a:extLst>
          </p:cNvPr>
          <p:cNvSpPr>
            <a:spLocks noGrp="1"/>
          </p:cNvSpPr>
          <p:nvPr>
            <p:ph type="sldNum" sz="quarter" idx="12"/>
          </p:nvPr>
        </p:nvSpPr>
        <p:spPr/>
        <p:txBody>
          <a:bodyPr/>
          <a:lstStyle/>
          <a:p>
            <a:fld id="{48F63A3B-78C7-47BE-AE5E-E10140E04643}" type="slidenum">
              <a:rPr lang="en-US" smtClean="0"/>
              <a:t>11</a:t>
            </a:fld>
            <a:endParaRPr lang="en-US" dirty="0"/>
          </a:p>
        </p:txBody>
      </p:sp>
    </p:spTree>
    <p:extLst>
      <p:ext uri="{BB962C8B-B14F-4D97-AF65-F5344CB8AC3E}">
        <p14:creationId xmlns:p14="http://schemas.microsoft.com/office/powerpoint/2010/main" val="737680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711C3-9C02-5E20-593B-91BFD2245448}"/>
              </a:ext>
            </a:extLst>
          </p:cNvPr>
          <p:cNvSpPr>
            <a:spLocks noGrp="1"/>
          </p:cNvSpPr>
          <p:nvPr>
            <p:ph type="title"/>
          </p:nvPr>
        </p:nvSpPr>
        <p:spPr/>
        <p:txBody>
          <a:bodyPr>
            <a:normAutofit/>
          </a:bodyPr>
          <a:lstStyle/>
          <a:p>
            <a:r>
              <a:rPr lang="en-US" sz="3600" dirty="0">
                <a:latin typeface="+mn-lt"/>
              </a:rPr>
              <a:t>Safety committee members, continued</a:t>
            </a:r>
          </a:p>
        </p:txBody>
      </p:sp>
      <p:sp>
        <p:nvSpPr>
          <p:cNvPr id="3" name="Content Placeholder 2">
            <a:extLst>
              <a:ext uri="{FF2B5EF4-FFF2-40B4-BE49-F238E27FC236}">
                <a16:creationId xmlns:a16="http://schemas.microsoft.com/office/drawing/2014/main" id="{D79D18AA-2478-F3CB-C724-25F79AFC3E9F}"/>
              </a:ext>
            </a:extLst>
          </p:cNvPr>
          <p:cNvSpPr>
            <a:spLocks noGrp="1"/>
          </p:cNvSpPr>
          <p:nvPr>
            <p:ph idx="1"/>
          </p:nvPr>
        </p:nvSpPr>
        <p:spPr/>
        <p:txBody>
          <a:bodyPr/>
          <a:lstStyle/>
          <a:p>
            <a:pPr marL="0" indent="0">
              <a:lnSpc>
                <a:spcPct val="100000"/>
              </a:lnSpc>
              <a:spcAft>
                <a:spcPts val="1000"/>
              </a:spcAft>
              <a:buNone/>
            </a:pPr>
            <a:r>
              <a:rPr lang="en-US" sz="2400" dirty="0">
                <a:latin typeface="+mn-lt"/>
              </a:rPr>
              <a:t>For </a:t>
            </a:r>
            <a:r>
              <a:rPr lang="en-US" sz="2400" b="1" dirty="0">
                <a:latin typeface="+mn-lt"/>
              </a:rPr>
              <a:t>health care</a:t>
            </a:r>
            <a:r>
              <a:rPr lang="en-US" sz="2400" dirty="0">
                <a:latin typeface="+mn-lt"/>
              </a:rPr>
              <a:t>, add the following members.]</a:t>
            </a:r>
            <a:endParaRPr lang="en-US" dirty="0"/>
          </a:p>
          <a:p>
            <a:pPr>
              <a:lnSpc>
                <a:spcPct val="100000"/>
              </a:lnSpc>
              <a:spcAft>
                <a:spcPts val="1000"/>
              </a:spcAft>
            </a:pPr>
            <a:r>
              <a:rPr lang="en-US" sz="2400" dirty="0"/>
              <a:t>[List the members of the safe-patient-handling committee.]</a:t>
            </a:r>
          </a:p>
        </p:txBody>
      </p:sp>
      <p:sp>
        <p:nvSpPr>
          <p:cNvPr id="6" name="Slide Number Placeholder 5">
            <a:extLst>
              <a:ext uri="{FF2B5EF4-FFF2-40B4-BE49-F238E27FC236}">
                <a16:creationId xmlns:a16="http://schemas.microsoft.com/office/drawing/2014/main" id="{23023048-A93D-5D24-7A94-4AE4FF2F8D72}"/>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1922024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F74E34-107E-24AE-43E9-AB9075A7FE18}"/>
              </a:ext>
            </a:extLst>
          </p:cNvPr>
          <p:cNvSpPr>
            <a:spLocks noGrp="1"/>
          </p:cNvSpPr>
          <p:nvPr>
            <p:ph type="title"/>
          </p:nvPr>
        </p:nvSpPr>
        <p:spPr/>
        <p:txBody>
          <a:bodyPr/>
          <a:lstStyle/>
          <a:p>
            <a:r>
              <a:rPr lang="en-US" dirty="0"/>
              <a:t>Ergonomics program required</a:t>
            </a:r>
          </a:p>
        </p:txBody>
      </p:sp>
      <p:sp>
        <p:nvSpPr>
          <p:cNvPr id="5" name="Content Placeholder 4">
            <a:extLst>
              <a:ext uri="{FF2B5EF4-FFF2-40B4-BE49-F238E27FC236}">
                <a16:creationId xmlns:a16="http://schemas.microsoft.com/office/drawing/2014/main" id="{6609B8C3-8F60-566B-1418-547FBFAFA0FB}"/>
              </a:ext>
            </a:extLst>
          </p:cNvPr>
          <p:cNvSpPr>
            <a:spLocks noGrp="1"/>
          </p:cNvSpPr>
          <p:nvPr>
            <p:ph idx="1"/>
          </p:nvPr>
        </p:nvSpPr>
        <p:spPr>
          <a:xfrm>
            <a:off x="838200" y="1640264"/>
            <a:ext cx="11128132" cy="4883084"/>
          </a:xfrm>
        </p:spPr>
        <p:txBody>
          <a:bodyPr>
            <a:normAutofit fontScale="77500" lnSpcReduction="20000"/>
          </a:bodyPr>
          <a:lstStyle/>
          <a:p>
            <a:pPr marL="228600" marR="0" lvl="0" indent="-228600" algn="l" defTabSz="914400" rtl="0" eaLnBrk="1" fontAlgn="auto" latinLnBrk="0" hangingPunct="1">
              <a:lnSpc>
                <a:spcPct val="120000"/>
              </a:lnSpc>
              <a:spcBef>
                <a:spcPts val="1000"/>
              </a:spcBef>
              <a:spcAft>
                <a:spcPts val="1000"/>
              </a:spcAft>
              <a:buClr>
                <a:srgbClr val="003865"/>
              </a:buClr>
              <a:buSzTx/>
              <a:buFont typeface="Arial" panose="020B0604020202020204" pitchFamily="34" charset="0"/>
              <a:buChar char="•"/>
              <a:tabLst/>
              <a:defRPr/>
            </a:pPr>
            <a:r>
              <a:rPr kumimoji="0" lang="en-US" sz="3100" b="0" i="0" u="none" strike="noStrike" kern="1200" cap="none" spc="0" normalizeH="0" baseline="0" noProof="0" dirty="0">
                <a:ln>
                  <a:noFill/>
                </a:ln>
                <a:solidFill>
                  <a:srgbClr val="003865"/>
                </a:solidFill>
                <a:effectLst/>
                <a:uLnTx/>
                <a:uFillTx/>
                <a:latin typeface="Calibri"/>
                <a:ea typeface="+mn-ea"/>
                <a:cs typeface="+mn-cs"/>
              </a:rPr>
              <a:t>An ergonomics program is a systematic process for identifying, analyzing and controlling workplace risk factors, often for reducing musculoskeletal disorders.</a:t>
            </a:r>
          </a:p>
          <a:p>
            <a:pPr marL="0" marR="0" lvl="0" indent="0" algn="l" defTabSz="914400" rtl="0" eaLnBrk="1" fontAlgn="auto" latinLnBrk="0" hangingPunct="1">
              <a:lnSpc>
                <a:spcPct val="120000"/>
              </a:lnSpc>
              <a:spcBef>
                <a:spcPts val="1000"/>
              </a:spcBef>
              <a:spcAft>
                <a:spcPts val="1000"/>
              </a:spcAft>
              <a:buClr>
                <a:srgbClr val="003865"/>
              </a:buClr>
              <a:buSzTx/>
              <a:buNone/>
              <a:tabLst/>
              <a:defRPr/>
            </a:pPr>
            <a:r>
              <a:rPr lang="en-US" sz="3100" dirty="0"/>
              <a:t>The program shall include:​ </a:t>
            </a:r>
          </a:p>
          <a:p>
            <a:pPr marL="457200" marR="0" lvl="0" indent="-457200" algn="l" defTabSz="914400" rtl="0" eaLnBrk="1" fontAlgn="auto" latinLnBrk="0" hangingPunct="1">
              <a:lnSpc>
                <a:spcPct val="120000"/>
              </a:lnSpc>
              <a:spcBef>
                <a:spcPts val="1000"/>
              </a:spcBef>
              <a:spcAft>
                <a:spcPts val="1000"/>
              </a:spcAft>
              <a:buClr>
                <a:srgbClr val="003865"/>
              </a:buClr>
              <a:buSzTx/>
              <a:buFont typeface="+mj-lt"/>
              <a:buAutoNum type="arabicParenR"/>
              <a:tabLst/>
              <a:defRPr/>
            </a:pPr>
            <a:r>
              <a:rPr lang="en-US" sz="3100"/>
              <a:t>an </a:t>
            </a:r>
            <a:r>
              <a:rPr lang="en-US" sz="3100" dirty="0"/>
              <a:t>assessment to identify and reduce musculoskeletal disorder risk factors in the​ facility;​</a:t>
            </a:r>
          </a:p>
          <a:p>
            <a:pPr marL="457200" marR="0" lvl="0" indent="-457200" algn="l" defTabSz="914400" rtl="0" eaLnBrk="1" fontAlgn="auto" latinLnBrk="0" hangingPunct="1">
              <a:lnSpc>
                <a:spcPct val="120000"/>
              </a:lnSpc>
              <a:spcBef>
                <a:spcPts val="1000"/>
              </a:spcBef>
              <a:spcAft>
                <a:spcPts val="1000"/>
              </a:spcAft>
              <a:buClr>
                <a:srgbClr val="003865"/>
              </a:buClr>
              <a:buSzTx/>
              <a:buFont typeface="+mj-lt"/>
              <a:buAutoNum type="arabicParenR"/>
              <a:tabLst/>
              <a:defRPr/>
            </a:pPr>
            <a:r>
              <a:rPr lang="en-US" sz="3100"/>
              <a:t>an </a:t>
            </a:r>
            <a:r>
              <a:rPr lang="en-US" sz="3100" dirty="0"/>
              <a:t>initial and ongoing training of employees on ergonomics and its benefits, including​ the importance of reporting early symptoms of musculoskeletal disorders</a:t>
            </a:r>
            <a:r>
              <a:rPr lang="en-US" sz="3100"/>
              <a:t>;​</a:t>
            </a:r>
            <a:endParaRPr lang="en-US" sz="3100" dirty="0"/>
          </a:p>
          <a:p>
            <a:pPr marL="457200" marR="0" lvl="0" indent="-457200" algn="l" defTabSz="914400" rtl="0" eaLnBrk="1" fontAlgn="auto" latinLnBrk="0" hangingPunct="1">
              <a:lnSpc>
                <a:spcPct val="120000"/>
              </a:lnSpc>
              <a:spcBef>
                <a:spcPts val="1000"/>
              </a:spcBef>
              <a:spcAft>
                <a:spcPts val="1000"/>
              </a:spcAft>
              <a:buClr>
                <a:srgbClr val="003865"/>
              </a:buClr>
              <a:buSzTx/>
              <a:buFont typeface="+mj-lt"/>
              <a:buAutoNum type="arabicParenR"/>
              <a:tabLst/>
              <a:defRPr/>
            </a:pPr>
            <a:r>
              <a:rPr lang="en-US" sz="3100"/>
              <a:t>a </a:t>
            </a:r>
            <a:r>
              <a:rPr lang="en-US" sz="3100" dirty="0"/>
              <a:t>procedure to ensure early reporting of musculoskeletal disorders to prevent or​ reduce the progression of symptoms, the development of </a:t>
            </a:r>
            <a:r>
              <a:rPr lang="en-US" sz="3100"/>
              <a:t>serious injuries </a:t>
            </a:r>
            <a:r>
              <a:rPr lang="en-US" sz="3100" dirty="0"/>
              <a:t>and lost-time​ claims</a:t>
            </a:r>
            <a:r>
              <a:rPr lang="en-US" sz="3100"/>
              <a:t>;​</a:t>
            </a:r>
            <a:endParaRPr lang="en-US" sz="3100" dirty="0"/>
          </a:p>
        </p:txBody>
      </p:sp>
    </p:spTree>
    <p:extLst>
      <p:ext uri="{BB962C8B-B14F-4D97-AF65-F5344CB8AC3E}">
        <p14:creationId xmlns:p14="http://schemas.microsoft.com/office/powerpoint/2010/main" val="2726564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F74E34-107E-24AE-43E9-AB9075A7FE18}"/>
              </a:ext>
            </a:extLst>
          </p:cNvPr>
          <p:cNvSpPr>
            <a:spLocks noGrp="1"/>
          </p:cNvSpPr>
          <p:nvPr>
            <p:ph type="title"/>
          </p:nvPr>
        </p:nvSpPr>
        <p:spPr/>
        <p:txBody>
          <a:bodyPr/>
          <a:lstStyle/>
          <a:p>
            <a:r>
              <a:rPr lang="en-US" dirty="0"/>
              <a:t>Ergonomics </a:t>
            </a:r>
            <a:r>
              <a:rPr lang="en-US"/>
              <a:t>program required, continued</a:t>
            </a:r>
            <a:endParaRPr lang="en-US" dirty="0"/>
          </a:p>
        </p:txBody>
      </p:sp>
      <p:sp>
        <p:nvSpPr>
          <p:cNvPr id="5" name="Content Placeholder 4">
            <a:extLst>
              <a:ext uri="{FF2B5EF4-FFF2-40B4-BE49-F238E27FC236}">
                <a16:creationId xmlns:a16="http://schemas.microsoft.com/office/drawing/2014/main" id="{6609B8C3-8F60-566B-1418-547FBFAFA0FB}"/>
              </a:ext>
            </a:extLst>
          </p:cNvPr>
          <p:cNvSpPr>
            <a:spLocks noGrp="1"/>
          </p:cNvSpPr>
          <p:nvPr>
            <p:ph idx="1"/>
          </p:nvPr>
        </p:nvSpPr>
        <p:spPr>
          <a:xfrm>
            <a:off x="838200" y="1640264"/>
            <a:ext cx="10515600" cy="4883084"/>
          </a:xfrm>
        </p:spPr>
        <p:txBody>
          <a:bodyPr>
            <a:normAutofit fontScale="77500" lnSpcReduction="20000"/>
          </a:bodyPr>
          <a:lstStyle/>
          <a:p>
            <a:pPr marL="457200" marR="0" lvl="0" indent="-457200" algn="l" defTabSz="914400" rtl="0" eaLnBrk="1" fontAlgn="auto" latinLnBrk="0" hangingPunct="1">
              <a:lnSpc>
                <a:spcPct val="120000"/>
              </a:lnSpc>
              <a:spcBef>
                <a:spcPts val="1000"/>
              </a:spcBef>
              <a:spcAft>
                <a:spcPts val="1000"/>
              </a:spcAft>
              <a:buClr>
                <a:srgbClr val="003865"/>
              </a:buClr>
              <a:buSzTx/>
              <a:buFont typeface="+mj-lt"/>
              <a:buAutoNum type="arabicParenR" startAt="4"/>
              <a:tabLst/>
              <a:defRPr/>
            </a:pPr>
            <a:r>
              <a:rPr lang="en-US" sz="3100"/>
              <a:t>a </a:t>
            </a:r>
            <a:r>
              <a:rPr lang="en-US" sz="3100" dirty="0"/>
              <a:t>process for employees to provide possible solutions that may be implemented to reduce</a:t>
            </a:r>
            <a:r>
              <a:rPr lang="en-US" sz="3100"/>
              <a:t>, control or </a:t>
            </a:r>
            <a:r>
              <a:rPr lang="en-US" sz="3100" dirty="0"/>
              <a:t>eliminate workplace musculoskeletal disorders;​</a:t>
            </a:r>
          </a:p>
          <a:p>
            <a:pPr marL="457200" marR="0" lvl="0" indent="-457200" algn="l" defTabSz="914400" rtl="0" eaLnBrk="1" fontAlgn="auto" latinLnBrk="0" hangingPunct="1">
              <a:lnSpc>
                <a:spcPct val="120000"/>
              </a:lnSpc>
              <a:spcBef>
                <a:spcPts val="1000"/>
              </a:spcBef>
              <a:spcAft>
                <a:spcPts val="1000"/>
              </a:spcAft>
              <a:buClr>
                <a:srgbClr val="003865"/>
              </a:buClr>
              <a:buSzTx/>
              <a:buFont typeface="+mj-lt"/>
              <a:buAutoNum type="arabicParenR" startAt="4"/>
              <a:tabLst/>
              <a:defRPr/>
            </a:pPr>
            <a:r>
              <a:rPr lang="en-US" sz="3100"/>
              <a:t>procedures </a:t>
            </a:r>
            <a:r>
              <a:rPr lang="en-US" sz="3100" dirty="0"/>
              <a:t>to ensure that physical plant modifications and major construction projects​ are consistent with program goals; and​ </a:t>
            </a:r>
          </a:p>
          <a:p>
            <a:pPr marL="457200" marR="0" lvl="0" indent="-457200" algn="l" defTabSz="914400" rtl="0" eaLnBrk="1" fontAlgn="auto" latinLnBrk="0" hangingPunct="1">
              <a:lnSpc>
                <a:spcPct val="120000"/>
              </a:lnSpc>
              <a:spcBef>
                <a:spcPts val="1000"/>
              </a:spcBef>
              <a:spcAft>
                <a:spcPts val="1000"/>
              </a:spcAft>
              <a:buClr>
                <a:srgbClr val="003865"/>
              </a:buClr>
              <a:buSzTx/>
              <a:buFont typeface="+mj-lt"/>
              <a:buAutoNum type="arabicParenR" startAt="4"/>
              <a:tabLst/>
              <a:defRPr/>
            </a:pPr>
            <a:r>
              <a:rPr lang="en-US" sz="3100"/>
              <a:t>annual </a:t>
            </a:r>
            <a:r>
              <a:rPr lang="en-US" sz="3100" dirty="0"/>
              <a:t>evaluations of the ergonomics program and whenever a change to the work​ process occurs</a:t>
            </a:r>
            <a:r>
              <a:rPr lang="en-US" sz="3100"/>
              <a:t>.​</a:t>
            </a:r>
            <a:endParaRPr kumimoji="0" lang="en-US" sz="3100" b="0" i="0" u="none" strike="noStrike" kern="1200" cap="none" spc="0" normalizeH="0" baseline="0" noProof="0" dirty="0">
              <a:ln>
                <a:noFill/>
              </a:ln>
              <a:solidFill>
                <a:srgbClr val="003865"/>
              </a:solidFill>
              <a:effectLst/>
              <a:uLnTx/>
              <a:uFillTx/>
              <a:ea typeface="+mn-ea"/>
              <a:cs typeface="+mn-cs"/>
            </a:endParaRPr>
          </a:p>
        </p:txBody>
      </p:sp>
    </p:spTree>
    <p:extLst>
      <p:ext uri="{BB962C8B-B14F-4D97-AF65-F5344CB8AC3E}">
        <p14:creationId xmlns:p14="http://schemas.microsoft.com/office/powerpoint/2010/main" val="132899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7FB861-CA88-1092-0C47-12B23A1E9A8F}"/>
              </a:ext>
            </a:extLst>
          </p:cNvPr>
          <p:cNvSpPr>
            <a:spLocks noGrp="1"/>
          </p:cNvSpPr>
          <p:nvPr>
            <p:ph type="title"/>
          </p:nvPr>
        </p:nvSpPr>
        <p:spPr/>
        <p:txBody>
          <a:bodyPr/>
          <a:lstStyle/>
          <a:p>
            <a:r>
              <a:rPr lang="en-US" dirty="0"/>
              <a:t>Ergonomics program resource</a:t>
            </a:r>
          </a:p>
        </p:txBody>
      </p:sp>
      <p:sp>
        <p:nvSpPr>
          <p:cNvPr id="5" name="Content Placeholder 4">
            <a:extLst>
              <a:ext uri="{FF2B5EF4-FFF2-40B4-BE49-F238E27FC236}">
                <a16:creationId xmlns:a16="http://schemas.microsoft.com/office/drawing/2014/main" id="{D73A8ECD-D93D-EEBD-563E-1266B9B374F3}"/>
              </a:ext>
            </a:extLst>
          </p:cNvPr>
          <p:cNvSpPr>
            <a:spLocks noGrp="1"/>
          </p:cNvSpPr>
          <p:nvPr>
            <p:ph idx="1"/>
          </p:nvPr>
        </p:nvSpPr>
        <p:spPr/>
        <p:txBody>
          <a:bodyPr>
            <a:normAutofit/>
          </a:bodyPr>
          <a:lstStyle/>
          <a:p>
            <a:pPr algn="l">
              <a:buFont typeface="Arial" panose="020B0604020202020204" pitchFamily="34" charset="0"/>
              <a:buChar char="•"/>
            </a:pPr>
            <a:r>
              <a:rPr lang="en-US" sz="2400" b="0" i="0" dirty="0">
                <a:effectLst/>
              </a:rPr>
              <a:t>An ergonomics program is a systematic process for identifying, analyzing and controlling workplace risk factors, often for reducing musculoskeletal disorders.</a:t>
            </a:r>
          </a:p>
          <a:p>
            <a:r>
              <a:rPr lang="en-US" sz="2400" dirty="0"/>
              <a:t>The National Institute for Occupational Safety and Health (NIOSH) has created a site to assist in designing an effective ergonomics program to prevent work-related musculoskeletal disorders.</a:t>
            </a:r>
          </a:p>
          <a:p>
            <a:r>
              <a:rPr lang="en-US" sz="2400" dirty="0"/>
              <a:t>Visit </a:t>
            </a:r>
            <a:r>
              <a:rPr lang="en-US" sz="2400" dirty="0">
                <a:hlinkClick r:id="rId3"/>
              </a:rPr>
              <a:t>cdc.gov/niosh/topics/ergonomics/ergoprimer</a:t>
            </a:r>
            <a:r>
              <a:rPr lang="en-US" sz="2400" dirty="0"/>
              <a:t> for more information.</a:t>
            </a:r>
          </a:p>
        </p:txBody>
      </p:sp>
    </p:spTree>
    <p:extLst>
      <p:ext uri="{BB962C8B-B14F-4D97-AF65-F5344CB8AC3E}">
        <p14:creationId xmlns:p14="http://schemas.microsoft.com/office/powerpoint/2010/main" val="1498001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92561-64AE-92E9-EB2B-E4811104C33E}"/>
              </a:ext>
            </a:extLst>
          </p:cNvPr>
          <p:cNvSpPr>
            <a:spLocks noGrp="1"/>
          </p:cNvSpPr>
          <p:nvPr>
            <p:ph type="title"/>
          </p:nvPr>
        </p:nvSpPr>
        <p:spPr/>
        <p:txBody>
          <a:bodyPr/>
          <a:lstStyle/>
          <a:p>
            <a:r>
              <a:rPr lang="en-US" dirty="0"/>
              <a:t>NIOSH:  Elements of ergonomics programs </a:t>
            </a:r>
          </a:p>
        </p:txBody>
      </p:sp>
      <p:sp>
        <p:nvSpPr>
          <p:cNvPr id="3" name="Content Placeholder 2">
            <a:extLst>
              <a:ext uri="{FF2B5EF4-FFF2-40B4-BE49-F238E27FC236}">
                <a16:creationId xmlns:a16="http://schemas.microsoft.com/office/drawing/2014/main" id="{ABCCE43F-B963-DB53-8E48-C56D165144BA}"/>
              </a:ext>
            </a:extLst>
          </p:cNvPr>
          <p:cNvSpPr>
            <a:spLocks noGrp="1"/>
          </p:cNvSpPr>
          <p:nvPr>
            <p:ph sz="half" idx="1"/>
          </p:nvPr>
        </p:nvSpPr>
        <p:spPr>
          <a:xfrm>
            <a:off x="838200" y="1594625"/>
            <a:ext cx="5181600" cy="3670712"/>
          </a:xfrm>
        </p:spPr>
        <p:txBody>
          <a:bodyPr>
            <a:normAutofit/>
          </a:bodyPr>
          <a:lstStyle/>
          <a:p>
            <a:pPr algn="l"/>
            <a:r>
              <a:rPr lang="en-US" sz="2400" b="0" i="0" u="none" strike="noStrike" dirty="0">
                <a:solidFill>
                  <a:srgbClr val="222222"/>
                </a:solidFill>
                <a:effectLst/>
                <a:hlinkClick r:id="rId3"/>
              </a:rPr>
              <a:t>Step 1:  Identify </a:t>
            </a:r>
            <a:r>
              <a:rPr lang="en-US" sz="2400" dirty="0">
                <a:solidFill>
                  <a:srgbClr val="222222"/>
                </a:solidFill>
                <a:hlinkClick r:id="rId3"/>
              </a:rPr>
              <a:t>r</a:t>
            </a:r>
            <a:r>
              <a:rPr lang="en-US" sz="2400" b="0" i="0" u="none" strike="noStrike" dirty="0">
                <a:solidFill>
                  <a:srgbClr val="222222"/>
                </a:solidFill>
                <a:effectLst/>
                <a:hlinkClick r:id="rId3"/>
              </a:rPr>
              <a:t>isk </a:t>
            </a:r>
            <a:r>
              <a:rPr lang="en-US" sz="2400" dirty="0">
                <a:solidFill>
                  <a:srgbClr val="222222"/>
                </a:solidFill>
                <a:hlinkClick r:id="rId3"/>
              </a:rPr>
              <a:t>f</a:t>
            </a:r>
            <a:r>
              <a:rPr lang="en-US" sz="2400" b="0" i="0" u="none" strike="noStrike" dirty="0">
                <a:solidFill>
                  <a:srgbClr val="222222"/>
                </a:solidFill>
                <a:effectLst/>
                <a:hlinkClick r:id="rId3"/>
              </a:rPr>
              <a:t>actors</a:t>
            </a:r>
          </a:p>
          <a:p>
            <a:r>
              <a:rPr lang="en-US" sz="2400" b="0" i="0" u="none" strike="noStrike" dirty="0">
                <a:solidFill>
                  <a:srgbClr val="222222"/>
                </a:solidFill>
                <a:effectLst/>
                <a:hlinkClick r:id="rId4"/>
              </a:rPr>
              <a:t>Step 2:  Involve and train </a:t>
            </a:r>
            <a:r>
              <a:rPr lang="en-US" sz="2400" dirty="0">
                <a:solidFill>
                  <a:srgbClr val="222222"/>
                </a:solidFill>
                <a:hlinkClick r:id="rId4"/>
              </a:rPr>
              <a:t>m</a:t>
            </a:r>
            <a:r>
              <a:rPr lang="en-US" sz="2400" b="0" i="0" u="none" strike="noStrike" dirty="0">
                <a:solidFill>
                  <a:srgbClr val="222222"/>
                </a:solidFill>
                <a:effectLst/>
                <a:hlinkClick r:id="rId4"/>
              </a:rPr>
              <a:t>anagement and workers</a:t>
            </a:r>
          </a:p>
          <a:p>
            <a:pPr algn="l"/>
            <a:r>
              <a:rPr lang="en-US" sz="2400" b="0" i="0" u="none" strike="noStrike" dirty="0">
                <a:solidFill>
                  <a:srgbClr val="222222"/>
                </a:solidFill>
                <a:effectLst/>
                <a:hlinkClick r:id="rId5"/>
              </a:rPr>
              <a:t>Step 3:  Collect </a:t>
            </a:r>
            <a:r>
              <a:rPr lang="en-US" sz="2400" dirty="0">
                <a:solidFill>
                  <a:srgbClr val="222222"/>
                </a:solidFill>
                <a:hlinkClick r:id="rId5"/>
              </a:rPr>
              <a:t>h</a:t>
            </a:r>
            <a:r>
              <a:rPr lang="en-US" sz="2400" b="0" i="0" u="none" strike="noStrike" dirty="0">
                <a:solidFill>
                  <a:srgbClr val="222222"/>
                </a:solidFill>
                <a:effectLst/>
                <a:hlinkClick r:id="rId5"/>
              </a:rPr>
              <a:t>ealth and medical </a:t>
            </a:r>
            <a:r>
              <a:rPr lang="en-US" sz="2400" dirty="0">
                <a:solidFill>
                  <a:srgbClr val="222222"/>
                </a:solidFill>
                <a:hlinkClick r:id="rId5"/>
              </a:rPr>
              <a:t>e</a:t>
            </a:r>
            <a:r>
              <a:rPr lang="en-US" sz="2400" b="0" i="0" u="none" strike="noStrike" dirty="0">
                <a:solidFill>
                  <a:srgbClr val="222222"/>
                </a:solidFill>
                <a:effectLst/>
                <a:hlinkClick r:id="rId5"/>
              </a:rPr>
              <a:t>vidence</a:t>
            </a:r>
          </a:p>
          <a:p>
            <a:pPr algn="l"/>
            <a:r>
              <a:rPr lang="en-US" sz="2400" dirty="0">
                <a:solidFill>
                  <a:srgbClr val="222222"/>
                </a:solidFill>
                <a:hlinkClick r:id="rId6"/>
              </a:rPr>
              <a:t>Step 4:  Implement your ergonomics program</a:t>
            </a:r>
            <a:endParaRPr lang="en-US" sz="2400" dirty="0">
              <a:solidFill>
                <a:srgbClr val="222222"/>
              </a:solidFill>
            </a:endParaRPr>
          </a:p>
        </p:txBody>
      </p:sp>
      <p:sp>
        <p:nvSpPr>
          <p:cNvPr id="7" name="Content Placeholder 6">
            <a:extLst>
              <a:ext uri="{FF2B5EF4-FFF2-40B4-BE49-F238E27FC236}">
                <a16:creationId xmlns:a16="http://schemas.microsoft.com/office/drawing/2014/main" id="{0D94CFC5-009C-4694-3E55-B3C2783964AA}"/>
              </a:ext>
            </a:extLst>
          </p:cNvPr>
          <p:cNvSpPr>
            <a:spLocks noGrp="1"/>
          </p:cNvSpPr>
          <p:nvPr>
            <p:ph sz="half" idx="2"/>
          </p:nvPr>
        </p:nvSpPr>
        <p:spPr>
          <a:xfrm>
            <a:off x="6172200" y="1594625"/>
            <a:ext cx="5181600" cy="3836510"/>
          </a:xfrm>
        </p:spPr>
        <p:txBody>
          <a:bodyPr/>
          <a:lstStyle/>
          <a:p>
            <a:r>
              <a:rPr lang="en-US" sz="2400" b="0" i="0" u="none" strike="noStrike" dirty="0">
                <a:solidFill>
                  <a:srgbClr val="222222"/>
                </a:solidFill>
                <a:effectLst/>
                <a:hlinkClick r:id="rId7"/>
              </a:rPr>
              <a:t>Step 5:  Evaluate </a:t>
            </a:r>
            <a:r>
              <a:rPr lang="en-US" sz="2400" dirty="0">
                <a:solidFill>
                  <a:srgbClr val="222222"/>
                </a:solidFill>
                <a:hlinkClick r:id="rId7"/>
              </a:rPr>
              <a:t>y</a:t>
            </a:r>
            <a:r>
              <a:rPr lang="en-US" sz="2400" b="0" i="0" u="none" strike="noStrike" dirty="0">
                <a:solidFill>
                  <a:srgbClr val="222222"/>
                </a:solidFill>
                <a:effectLst/>
                <a:hlinkClick r:id="rId7"/>
              </a:rPr>
              <a:t>our ergonomics </a:t>
            </a:r>
            <a:r>
              <a:rPr lang="en-US" sz="2400" dirty="0">
                <a:solidFill>
                  <a:srgbClr val="222222"/>
                </a:solidFill>
                <a:hlinkClick r:id="rId7"/>
              </a:rPr>
              <a:t>p</a:t>
            </a:r>
            <a:r>
              <a:rPr lang="en-US" sz="2400" b="0" i="0" u="none" strike="noStrike" dirty="0">
                <a:solidFill>
                  <a:srgbClr val="222222"/>
                </a:solidFill>
                <a:effectLst/>
                <a:hlinkClick r:id="rId7"/>
              </a:rPr>
              <a:t>rogram</a:t>
            </a:r>
          </a:p>
          <a:p>
            <a:r>
              <a:rPr lang="en-US" sz="2400" b="0" i="0" u="none" strike="noStrike" dirty="0">
                <a:solidFill>
                  <a:srgbClr val="222222"/>
                </a:solidFill>
                <a:effectLst/>
                <a:hlinkClick r:id="rId8"/>
              </a:rPr>
              <a:t>Step 6:  Promote </a:t>
            </a:r>
            <a:r>
              <a:rPr lang="en-US" sz="2400" dirty="0">
                <a:solidFill>
                  <a:srgbClr val="222222"/>
                </a:solidFill>
                <a:hlinkClick r:id="rId8"/>
              </a:rPr>
              <a:t>w</a:t>
            </a:r>
            <a:r>
              <a:rPr lang="en-US" sz="2400" b="0" i="0" u="none" strike="noStrike" dirty="0">
                <a:solidFill>
                  <a:srgbClr val="222222"/>
                </a:solidFill>
                <a:effectLst/>
                <a:hlinkClick r:id="rId8"/>
              </a:rPr>
              <a:t>orker </a:t>
            </a:r>
            <a:r>
              <a:rPr lang="en-US" sz="2400" dirty="0">
                <a:solidFill>
                  <a:srgbClr val="222222"/>
                </a:solidFill>
                <a:hlinkClick r:id="rId8"/>
              </a:rPr>
              <a:t>r</a:t>
            </a:r>
            <a:r>
              <a:rPr lang="en-US" sz="2400" b="0" i="0" u="none" strike="noStrike" dirty="0">
                <a:solidFill>
                  <a:srgbClr val="222222"/>
                </a:solidFill>
                <a:effectLst/>
                <a:hlinkClick r:id="rId8"/>
              </a:rPr>
              <a:t>ecovery through health </a:t>
            </a:r>
            <a:r>
              <a:rPr lang="en-US" sz="2400" dirty="0">
                <a:solidFill>
                  <a:srgbClr val="222222"/>
                </a:solidFill>
                <a:hlinkClick r:id="rId8"/>
              </a:rPr>
              <a:t>c</a:t>
            </a:r>
            <a:r>
              <a:rPr lang="en-US" sz="2400" b="0" i="0" u="none" strike="noStrike" dirty="0">
                <a:solidFill>
                  <a:srgbClr val="222222"/>
                </a:solidFill>
                <a:effectLst/>
                <a:hlinkClick r:id="rId8"/>
              </a:rPr>
              <a:t>are </a:t>
            </a:r>
            <a:r>
              <a:rPr lang="en-US" sz="2400" dirty="0">
                <a:solidFill>
                  <a:srgbClr val="222222"/>
                </a:solidFill>
                <a:hlinkClick r:id="rId8"/>
              </a:rPr>
              <a:t>m</a:t>
            </a:r>
            <a:r>
              <a:rPr lang="en-US" sz="2400" b="0" i="0" u="none" strike="noStrike" dirty="0">
                <a:solidFill>
                  <a:srgbClr val="222222"/>
                </a:solidFill>
                <a:effectLst/>
                <a:hlinkClick r:id="rId8"/>
              </a:rPr>
              <a:t>anagement and return-to-work</a:t>
            </a:r>
          </a:p>
          <a:p>
            <a:r>
              <a:rPr lang="en-US" sz="2400" dirty="0">
                <a:solidFill>
                  <a:srgbClr val="222222"/>
                </a:solidFill>
                <a:hlinkClick r:id="rId9"/>
              </a:rPr>
              <a:t>Step 7:  Maintain management commitment and employee involvement</a:t>
            </a:r>
            <a:endParaRPr lang="en-US" sz="2400" dirty="0">
              <a:solidFill>
                <a:srgbClr val="222222"/>
              </a:solidFill>
            </a:endParaRPr>
          </a:p>
        </p:txBody>
      </p:sp>
      <p:sp>
        <p:nvSpPr>
          <p:cNvPr id="5" name="Footer Placeholder 4">
            <a:extLst>
              <a:ext uri="{FF2B5EF4-FFF2-40B4-BE49-F238E27FC236}">
                <a16:creationId xmlns:a16="http://schemas.microsoft.com/office/drawing/2014/main" id="{A2B375BD-2C95-D65F-6306-9BA39C523E63}"/>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5C1DD018-C3BD-D8CF-91CE-E1B53EF7F5CD}"/>
              </a:ext>
            </a:extLst>
          </p:cNvPr>
          <p:cNvSpPr>
            <a:spLocks noGrp="1"/>
          </p:cNvSpPr>
          <p:nvPr>
            <p:ph type="sldNum" sz="quarter" idx="12"/>
          </p:nvPr>
        </p:nvSpPr>
        <p:spPr/>
        <p:txBody>
          <a:bodyPr/>
          <a:lstStyle/>
          <a:p>
            <a:fld id="{48F63A3B-78C7-47BE-AE5E-E10140E04643}" type="slidenum">
              <a:rPr lang="en-US" smtClean="0"/>
              <a:t>16</a:t>
            </a:fld>
            <a:endParaRPr lang="en-US" dirty="0"/>
          </a:p>
        </p:txBody>
      </p:sp>
    </p:spTree>
    <p:extLst>
      <p:ext uri="{BB962C8B-B14F-4D97-AF65-F5344CB8AC3E}">
        <p14:creationId xmlns:p14="http://schemas.microsoft.com/office/powerpoint/2010/main" val="1649811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5E0A-1CC9-EF03-F569-8173A0C41235}"/>
              </a:ext>
            </a:extLst>
          </p:cNvPr>
          <p:cNvSpPr>
            <a:spLocks noGrp="1"/>
          </p:cNvSpPr>
          <p:nvPr>
            <p:ph type="title"/>
          </p:nvPr>
        </p:nvSpPr>
        <p:spPr>
          <a:xfrm>
            <a:off x="838200" y="365126"/>
            <a:ext cx="10515600" cy="875846"/>
          </a:xfrm>
        </p:spPr>
        <p:txBody>
          <a:bodyPr>
            <a:normAutofit/>
          </a:bodyPr>
          <a:lstStyle/>
          <a:p>
            <a:r>
              <a:rPr lang="en-US" sz="3600" dirty="0">
                <a:latin typeface="+mn-lt"/>
              </a:rPr>
              <a:t>[This facility’s] ergonomics program</a:t>
            </a:r>
          </a:p>
        </p:txBody>
      </p:sp>
      <p:sp>
        <p:nvSpPr>
          <p:cNvPr id="7" name="Content Placeholder 6">
            <a:extLst>
              <a:ext uri="{FF2B5EF4-FFF2-40B4-BE49-F238E27FC236}">
                <a16:creationId xmlns:a16="http://schemas.microsoft.com/office/drawing/2014/main" id="{E845442A-69D8-FFC9-4393-3897499D71FC}"/>
              </a:ext>
            </a:extLst>
          </p:cNvPr>
          <p:cNvSpPr>
            <a:spLocks noGrp="1"/>
          </p:cNvSpPr>
          <p:nvPr>
            <p:ph sz="half" idx="1"/>
          </p:nvPr>
        </p:nvSpPr>
        <p:spPr>
          <a:xfrm>
            <a:off x="838199" y="2096929"/>
            <a:ext cx="10099431" cy="4351338"/>
          </a:xfrm>
        </p:spPr>
        <p:txBody>
          <a:bodyPr>
            <a:noAutofit/>
          </a:bodyPr>
          <a:lstStyle/>
          <a:p>
            <a:pPr marL="457200" indent="-457200">
              <a:lnSpc>
                <a:spcPct val="100000"/>
              </a:lnSpc>
              <a:spcAft>
                <a:spcPts val="1000"/>
              </a:spcAft>
              <a:buFont typeface="+mj-lt"/>
              <a:buAutoNum type="arabicPeriod"/>
            </a:pPr>
            <a:r>
              <a:rPr lang="en-US" sz="2400" dirty="0"/>
              <a:t>An assessment to identify and reduce musculoskeletal disorder risk factors in the​ facility</a:t>
            </a:r>
          </a:p>
          <a:p>
            <a:pPr marL="457200" indent="-457200">
              <a:lnSpc>
                <a:spcPct val="100000"/>
              </a:lnSpc>
              <a:spcAft>
                <a:spcPts val="1000"/>
              </a:spcAft>
              <a:buFont typeface="+mj-lt"/>
              <a:buAutoNum type="arabicPeriod"/>
            </a:pPr>
            <a:r>
              <a:rPr lang="en-US" sz="2400" dirty="0"/>
              <a:t>An initial and ongoing training of </a:t>
            </a:r>
            <a:r>
              <a:rPr lang="en-US" sz="2400"/>
              <a:t>employees about </a:t>
            </a:r>
            <a:r>
              <a:rPr lang="en-US" sz="2400" dirty="0"/>
              <a:t>ergonomics and its benefits, including​ the importance of reporting early symptoms of musculoskeletal disorders</a:t>
            </a:r>
          </a:p>
          <a:p>
            <a:pPr marL="457200" indent="-457200">
              <a:lnSpc>
                <a:spcPct val="100000"/>
              </a:lnSpc>
              <a:spcAft>
                <a:spcPts val="1000"/>
              </a:spcAft>
              <a:buFont typeface="+mj-lt"/>
              <a:buAutoNum type="arabicPeriod"/>
            </a:pPr>
            <a:r>
              <a:rPr lang="en-US" sz="2400" dirty="0"/>
              <a:t>A procedure to ensure early reporting of musculoskeletal disorders to prevent or​ reduce the progression of symptoms, the development of </a:t>
            </a:r>
            <a:r>
              <a:rPr lang="en-US" sz="2400"/>
              <a:t>serious injuries </a:t>
            </a:r>
            <a:r>
              <a:rPr lang="en-US" sz="2400" dirty="0"/>
              <a:t>and lost-time​ claims</a:t>
            </a:r>
          </a:p>
        </p:txBody>
      </p:sp>
      <p:sp>
        <p:nvSpPr>
          <p:cNvPr id="3" name="TextBox 2">
            <a:extLst>
              <a:ext uri="{FF2B5EF4-FFF2-40B4-BE49-F238E27FC236}">
                <a16:creationId xmlns:a16="http://schemas.microsoft.com/office/drawing/2014/main" id="{125BEEB9-B4B5-FFD6-021A-EF1E5C646E93}"/>
              </a:ext>
            </a:extLst>
          </p:cNvPr>
          <p:cNvSpPr txBox="1"/>
          <p:nvPr/>
        </p:nvSpPr>
        <p:spPr>
          <a:xfrm>
            <a:off x="889278" y="1426863"/>
            <a:ext cx="10385179" cy="461665"/>
          </a:xfrm>
          <a:prstGeom prst="rect">
            <a:avLst/>
          </a:prstGeom>
          <a:noFill/>
        </p:spPr>
        <p:txBody>
          <a:bodyPr wrap="square" rtlCol="0">
            <a:spAutoFit/>
          </a:bodyPr>
          <a:lstStyle/>
          <a:p>
            <a:pPr>
              <a:spcBef>
                <a:spcPts val="1000"/>
              </a:spcBef>
              <a:spcAft>
                <a:spcPts val="1000"/>
              </a:spcAft>
            </a:pPr>
            <a:r>
              <a:rPr lang="en-US" sz="2400" dirty="0"/>
              <a:t>[Detail each of the following about how the facility’s ergonomics program works.]</a:t>
            </a:r>
          </a:p>
        </p:txBody>
      </p:sp>
    </p:spTree>
    <p:extLst>
      <p:ext uri="{BB962C8B-B14F-4D97-AF65-F5344CB8AC3E}">
        <p14:creationId xmlns:p14="http://schemas.microsoft.com/office/powerpoint/2010/main" val="1595799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D5E0A-1CC9-EF03-F569-8173A0C41235}"/>
              </a:ext>
            </a:extLst>
          </p:cNvPr>
          <p:cNvSpPr>
            <a:spLocks noGrp="1"/>
          </p:cNvSpPr>
          <p:nvPr>
            <p:ph type="title"/>
          </p:nvPr>
        </p:nvSpPr>
        <p:spPr>
          <a:xfrm>
            <a:off x="838200" y="365126"/>
            <a:ext cx="10515600" cy="875846"/>
          </a:xfrm>
        </p:spPr>
        <p:txBody>
          <a:bodyPr>
            <a:normAutofit/>
          </a:bodyPr>
          <a:lstStyle/>
          <a:p>
            <a:r>
              <a:rPr lang="en-US" sz="3600" dirty="0">
                <a:latin typeface="+mn-lt"/>
              </a:rPr>
              <a:t>[This facility’s] </a:t>
            </a:r>
            <a:r>
              <a:rPr lang="en-US" sz="3600">
                <a:latin typeface="+mn-lt"/>
              </a:rPr>
              <a:t>ergonomics program, continued</a:t>
            </a:r>
            <a:endParaRPr lang="en-US" sz="3600" dirty="0">
              <a:latin typeface="+mn-lt"/>
            </a:endParaRPr>
          </a:p>
        </p:txBody>
      </p:sp>
      <p:sp>
        <p:nvSpPr>
          <p:cNvPr id="8" name="Content Placeholder 7">
            <a:extLst>
              <a:ext uri="{FF2B5EF4-FFF2-40B4-BE49-F238E27FC236}">
                <a16:creationId xmlns:a16="http://schemas.microsoft.com/office/drawing/2014/main" id="{2078A1CD-A55A-849B-F743-78711F36459D}"/>
              </a:ext>
            </a:extLst>
          </p:cNvPr>
          <p:cNvSpPr>
            <a:spLocks noGrp="1"/>
          </p:cNvSpPr>
          <p:nvPr>
            <p:ph sz="half" idx="2"/>
          </p:nvPr>
        </p:nvSpPr>
        <p:spPr>
          <a:xfrm>
            <a:off x="968623" y="2074419"/>
            <a:ext cx="10385179" cy="4637466"/>
          </a:xfrm>
        </p:spPr>
        <p:txBody>
          <a:bodyPr>
            <a:noAutofit/>
          </a:bodyPr>
          <a:lstStyle/>
          <a:p>
            <a:pPr marL="457200" indent="-457200">
              <a:lnSpc>
                <a:spcPct val="100000"/>
              </a:lnSpc>
              <a:spcAft>
                <a:spcPts val="1000"/>
              </a:spcAft>
              <a:buFont typeface="+mj-lt"/>
              <a:buAutoNum type="arabicPeriod" startAt="4"/>
            </a:pPr>
            <a:r>
              <a:rPr lang="en-US" sz="2400" dirty="0"/>
              <a:t>A process for employees to provide possible solutions that may be implemented </a:t>
            </a:r>
            <a:r>
              <a:rPr lang="en-US" sz="2400"/>
              <a:t>to​ reduce, control </a:t>
            </a:r>
            <a:r>
              <a:rPr lang="en-US" sz="2400" dirty="0"/>
              <a:t>or eliminate workplace musculoskeletal disorders</a:t>
            </a:r>
          </a:p>
          <a:p>
            <a:pPr marL="457200" indent="-457200">
              <a:lnSpc>
                <a:spcPct val="100000"/>
              </a:lnSpc>
              <a:spcAft>
                <a:spcPts val="1000"/>
              </a:spcAft>
              <a:buFont typeface="+mj-lt"/>
              <a:buAutoNum type="arabicPeriod" startAt="4"/>
            </a:pPr>
            <a:r>
              <a:rPr lang="en-US" sz="2400" dirty="0"/>
              <a:t>Procedures </a:t>
            </a:r>
            <a:r>
              <a:rPr lang="en-US" sz="2400"/>
              <a:t>to ensure </a:t>
            </a:r>
            <a:r>
              <a:rPr lang="en-US" sz="2400" dirty="0"/>
              <a:t>physical plant modifications and major construction projects​ are consistent with program goals</a:t>
            </a:r>
          </a:p>
          <a:p>
            <a:pPr marL="457200" indent="-457200">
              <a:lnSpc>
                <a:spcPct val="100000"/>
              </a:lnSpc>
              <a:spcAft>
                <a:spcPts val="1000"/>
              </a:spcAft>
              <a:buFont typeface="+mj-lt"/>
              <a:buAutoNum type="arabicPeriod" startAt="4"/>
            </a:pPr>
            <a:r>
              <a:rPr lang="en-US" sz="2400" dirty="0"/>
              <a:t>Annual evaluations of the ergonomics program and whenever a change to the work​ process occurs</a:t>
            </a:r>
          </a:p>
          <a:p>
            <a:pPr marL="457200" indent="-457200">
              <a:lnSpc>
                <a:spcPct val="100000"/>
              </a:lnSpc>
              <a:spcAft>
                <a:spcPts val="1000"/>
              </a:spcAft>
              <a:buFont typeface="+mj-lt"/>
              <a:buAutoNum type="arabicPeriod" startAt="4"/>
            </a:pPr>
            <a:r>
              <a:rPr lang="en-US" sz="2400" dirty="0"/>
              <a:t>How to access the facility’s ergonomics program</a:t>
            </a:r>
          </a:p>
        </p:txBody>
      </p:sp>
      <p:sp>
        <p:nvSpPr>
          <p:cNvPr id="3" name="TextBox 2">
            <a:extLst>
              <a:ext uri="{FF2B5EF4-FFF2-40B4-BE49-F238E27FC236}">
                <a16:creationId xmlns:a16="http://schemas.microsoft.com/office/drawing/2014/main" id="{125BEEB9-B4B5-FFD6-021A-EF1E5C646E93}"/>
              </a:ext>
            </a:extLst>
          </p:cNvPr>
          <p:cNvSpPr txBox="1"/>
          <p:nvPr/>
        </p:nvSpPr>
        <p:spPr>
          <a:xfrm>
            <a:off x="889278" y="1426863"/>
            <a:ext cx="10385179" cy="461665"/>
          </a:xfrm>
          <a:prstGeom prst="rect">
            <a:avLst/>
          </a:prstGeom>
          <a:noFill/>
        </p:spPr>
        <p:txBody>
          <a:bodyPr wrap="square" rtlCol="0">
            <a:spAutoFit/>
          </a:bodyPr>
          <a:lstStyle/>
          <a:p>
            <a:pPr>
              <a:spcBef>
                <a:spcPts val="1000"/>
              </a:spcBef>
              <a:spcAft>
                <a:spcPts val="1000"/>
              </a:spcAft>
            </a:pPr>
            <a:r>
              <a:rPr lang="en-US" sz="2400" dirty="0"/>
              <a:t>[Detail each of the following about how the facility’s ergonomics program works.]</a:t>
            </a:r>
          </a:p>
        </p:txBody>
      </p:sp>
    </p:spTree>
    <p:extLst>
      <p:ext uri="{BB962C8B-B14F-4D97-AF65-F5344CB8AC3E}">
        <p14:creationId xmlns:p14="http://schemas.microsoft.com/office/powerpoint/2010/main" val="3715438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78FC-5339-9427-F6BF-01E749AC338A}"/>
              </a:ext>
            </a:extLst>
          </p:cNvPr>
          <p:cNvSpPr>
            <a:spLocks noGrp="1"/>
          </p:cNvSpPr>
          <p:nvPr>
            <p:ph type="title"/>
          </p:nvPr>
        </p:nvSpPr>
        <p:spPr/>
        <p:txBody>
          <a:bodyPr/>
          <a:lstStyle/>
          <a:p>
            <a:r>
              <a:rPr lang="en-US" dirty="0"/>
              <a:t>Health care – NAICS codes</a:t>
            </a:r>
          </a:p>
        </p:txBody>
      </p:sp>
      <p:sp>
        <p:nvSpPr>
          <p:cNvPr id="3" name="Content Placeholder 2">
            <a:extLst>
              <a:ext uri="{FF2B5EF4-FFF2-40B4-BE49-F238E27FC236}">
                <a16:creationId xmlns:a16="http://schemas.microsoft.com/office/drawing/2014/main" id="{0CFA5487-55C8-F7E8-1F0C-233FB98014FE}"/>
              </a:ext>
            </a:extLst>
          </p:cNvPr>
          <p:cNvSpPr>
            <a:spLocks noGrp="1"/>
          </p:cNvSpPr>
          <p:nvPr>
            <p:ph idx="1"/>
          </p:nvPr>
        </p:nvSpPr>
        <p:spPr/>
        <p:txBody>
          <a:bodyPr>
            <a:normAutofit/>
          </a:bodyPr>
          <a:lstStyle/>
          <a:p>
            <a:r>
              <a:rPr lang="en-US" sz="2400" dirty="0"/>
              <a:t>For health care facilities, safe patient-handling is a major risk factor for musculoskeletal injuries and illnesses.</a:t>
            </a:r>
          </a:p>
          <a:p>
            <a:r>
              <a:rPr lang="en-US" sz="2400" dirty="0"/>
              <a:t>Requirements for safe patient-handling are contained in Minn. Stat. 182.6553.</a:t>
            </a:r>
          </a:p>
          <a:p>
            <a:r>
              <a:rPr lang="en-US" sz="2400" dirty="0"/>
              <a:t>For more information, visit the </a:t>
            </a:r>
            <a:r>
              <a:rPr lang="en-US" sz="2400" dirty="0">
                <a:hlinkClick r:id="rId3"/>
              </a:rPr>
              <a:t>MNOSHA WSC:  Safe patient-handling</a:t>
            </a:r>
            <a:r>
              <a:rPr lang="en-US" sz="2400" dirty="0"/>
              <a:t> webpage.</a:t>
            </a:r>
          </a:p>
        </p:txBody>
      </p:sp>
      <p:sp>
        <p:nvSpPr>
          <p:cNvPr id="5" name="Footer Placeholder 4">
            <a:extLst>
              <a:ext uri="{FF2B5EF4-FFF2-40B4-BE49-F238E27FC236}">
                <a16:creationId xmlns:a16="http://schemas.microsoft.com/office/drawing/2014/main" id="{1572F913-C0EE-60B2-C860-EF710CEEB48F}"/>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4C989ED7-F396-4E4D-95E8-19BF4C52D38C}"/>
              </a:ext>
            </a:extLst>
          </p:cNvPr>
          <p:cNvSpPr>
            <a:spLocks noGrp="1"/>
          </p:cNvSpPr>
          <p:nvPr>
            <p:ph type="sldNum" sz="quarter" idx="12"/>
          </p:nvPr>
        </p:nvSpPr>
        <p:spPr/>
        <p:txBody>
          <a:bodyPr/>
          <a:lstStyle/>
          <a:p>
            <a:fld id="{48F63A3B-78C7-47BE-AE5E-E10140E04643}" type="slidenum">
              <a:rPr lang="en-US" smtClean="0"/>
              <a:t>19</a:t>
            </a:fld>
            <a:endParaRPr lang="en-US" dirty="0"/>
          </a:p>
        </p:txBody>
      </p:sp>
    </p:spTree>
    <p:extLst>
      <p:ext uri="{BB962C8B-B14F-4D97-AF65-F5344CB8AC3E}">
        <p14:creationId xmlns:p14="http://schemas.microsoft.com/office/powerpoint/2010/main" val="160021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innesota state Capitol">
            <a:extLst>
              <a:ext uri="{FF2B5EF4-FFF2-40B4-BE49-F238E27FC236}">
                <a16:creationId xmlns:a16="http://schemas.microsoft.com/office/drawing/2014/main" id="{450C3591-8114-92DC-AB5B-AF611321AC25}"/>
              </a:ext>
            </a:extLst>
          </p:cNvPr>
          <p:cNvPicPr>
            <a:picLocks noChangeAspect="1"/>
          </p:cNvPicPr>
          <p:nvPr/>
        </p:nvPicPr>
        <p:blipFill rotWithShape="1">
          <a:blip r:embed="rId3"/>
          <a:srcRect t="-64" b="53794"/>
          <a:stretch/>
        </p:blipFill>
        <p:spPr>
          <a:xfrm>
            <a:off x="0" y="-189380"/>
            <a:ext cx="12191999" cy="3889137"/>
          </a:xfrm>
          <a:prstGeom prst="rect">
            <a:avLst/>
          </a:prstGeom>
        </p:spPr>
      </p:pic>
      <p:sp>
        <p:nvSpPr>
          <p:cNvPr id="2" name="Title 1"/>
          <p:cNvSpPr>
            <a:spLocks noGrp="1"/>
          </p:cNvSpPr>
          <p:nvPr>
            <p:ph type="ctrTitle"/>
          </p:nvPr>
        </p:nvSpPr>
        <p:spPr/>
        <p:txBody>
          <a:bodyPr/>
          <a:lstStyle/>
          <a:p>
            <a:r>
              <a:rPr lang="en-US"/>
              <a:t>2023 Minnesota OSHA ergonomics employee training</a:t>
            </a:r>
            <a:endParaRPr lang="en-US" dirty="0">
              <a:solidFill>
                <a:srgbClr val="FFC845"/>
              </a:solidFill>
            </a:endParaRPr>
          </a:p>
        </p:txBody>
      </p:sp>
      <p:pic>
        <p:nvPicPr>
          <p:cNvPr id="7" name="Picture 6" descr="Logo:  Minnesota Department of Labor and Industr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pic>
        <p:nvPicPr>
          <p:cNvPr id="8" name="Picture 7" descr="Logo:  Minnesota OSHA Compliance">
            <a:extLst>
              <a:ext uri="{FF2B5EF4-FFF2-40B4-BE49-F238E27FC236}">
                <a16:creationId xmlns:a16="http://schemas.microsoft.com/office/drawing/2014/main" id="{8C78D75E-627B-D11F-681B-95D96ADFB3B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43181" y="5956735"/>
            <a:ext cx="1869592" cy="630970"/>
          </a:xfrm>
          <a:prstGeom prst="rect">
            <a:avLst/>
          </a:prstGeom>
        </p:spPr>
      </p:pic>
    </p:spTree>
    <p:extLst>
      <p:ext uri="{BB962C8B-B14F-4D97-AF65-F5344CB8AC3E}">
        <p14:creationId xmlns:p14="http://schemas.microsoft.com/office/powerpoint/2010/main" val="462616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1CF5D-843F-E30B-B06B-8073FE8D3735}"/>
              </a:ext>
            </a:extLst>
          </p:cNvPr>
          <p:cNvSpPr>
            <a:spLocks noGrp="1"/>
          </p:cNvSpPr>
          <p:nvPr>
            <p:ph type="title"/>
          </p:nvPr>
        </p:nvSpPr>
        <p:spPr/>
        <p:txBody>
          <a:bodyPr/>
          <a:lstStyle/>
          <a:p>
            <a:r>
              <a:rPr lang="en-US" dirty="0"/>
              <a:t>Reporting injuries and other hazards</a:t>
            </a:r>
          </a:p>
        </p:txBody>
      </p:sp>
      <p:sp>
        <p:nvSpPr>
          <p:cNvPr id="3" name="Content Placeholder 2">
            <a:extLst>
              <a:ext uri="{FF2B5EF4-FFF2-40B4-BE49-F238E27FC236}">
                <a16:creationId xmlns:a16="http://schemas.microsoft.com/office/drawing/2014/main" id="{9019C9BE-FCA6-809F-DEEA-5D580865B78D}"/>
              </a:ext>
            </a:extLst>
          </p:cNvPr>
          <p:cNvSpPr>
            <a:spLocks noGrp="1"/>
          </p:cNvSpPr>
          <p:nvPr>
            <p:ph idx="1"/>
          </p:nvPr>
        </p:nvSpPr>
        <p:spPr>
          <a:xfrm>
            <a:off x="838199" y="1825625"/>
            <a:ext cx="11064073" cy="4530724"/>
          </a:xfrm>
        </p:spPr>
        <p:txBody>
          <a:bodyPr>
            <a:noAutofit/>
          </a:bodyPr>
          <a:lstStyle/>
          <a:p>
            <a:pPr marL="0" marR="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Comprehensive injury reporting is important to the success of an ergonomics process. The goal of this effort is to properly assess, diagnose and treat musculoskeletal disorders. Early reporting, diagnosis and intervention can limit injury severity, improve the effectiveness of treatment, minimize the likelihood of disability or permanent damage and reduce workers’ compensation claims. This will allow the employer to correctly identify work areas or specific tasks where injuries frequently occur or are most severe. </a:t>
            </a:r>
          </a:p>
          <a:p>
            <a:pPr marL="0" marR="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This information helps direct the activities of the ergonomics team, as well as guide health care providers in making return-to-work and light-duty work decisions.</a:t>
            </a:r>
          </a:p>
          <a:p>
            <a:pPr marL="0" marR="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Federal OSHA’s injury and illness recording and reporting regulation (</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29 CFR Part 1904"/>
              </a:rPr>
              <a:t>29 CFR Part 1904</a:t>
            </a:r>
            <a:r>
              <a:rPr lang="en-US" sz="2400" dirty="0">
                <a:effectLst/>
                <a:latin typeface="Calibri" panose="020F0502020204030204" pitchFamily="34" charset="0"/>
                <a:ea typeface="Calibri" panose="020F0502020204030204" pitchFamily="34" charset="0"/>
                <a:cs typeface="Times New Roman" panose="02020603050405020304" pitchFamily="18" charset="0"/>
              </a:rPr>
              <a:t>) requires employers to record and report work-related fatalities, injuries and illnesses.</a:t>
            </a:r>
          </a:p>
        </p:txBody>
      </p:sp>
      <p:sp>
        <p:nvSpPr>
          <p:cNvPr id="5" name="Footer Placeholder 4">
            <a:extLst>
              <a:ext uri="{FF2B5EF4-FFF2-40B4-BE49-F238E27FC236}">
                <a16:creationId xmlns:a16="http://schemas.microsoft.com/office/drawing/2014/main" id="{BAF01EBE-4C9F-5395-735C-8EB2EB267764}"/>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5B2AFA1A-FF0D-0ADD-2742-0858260A2967}"/>
              </a:ext>
            </a:extLst>
          </p:cNvPr>
          <p:cNvSpPr>
            <a:spLocks noGrp="1"/>
          </p:cNvSpPr>
          <p:nvPr>
            <p:ph type="sldNum" sz="quarter" idx="12"/>
          </p:nvPr>
        </p:nvSpPr>
        <p:spPr/>
        <p:txBody>
          <a:bodyPr/>
          <a:lstStyle/>
          <a:p>
            <a:fld id="{48F63A3B-78C7-47BE-AE5E-E10140E04643}" type="slidenum">
              <a:rPr lang="en-US" smtClean="0"/>
              <a:t>20</a:t>
            </a:fld>
            <a:endParaRPr lang="en-US" dirty="0"/>
          </a:p>
        </p:txBody>
      </p:sp>
    </p:spTree>
    <p:extLst>
      <p:ext uri="{BB962C8B-B14F-4D97-AF65-F5344CB8AC3E}">
        <p14:creationId xmlns:p14="http://schemas.microsoft.com/office/powerpoint/2010/main" val="2332274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5C5D36-D694-E4AA-89C7-7A72D77B752B}"/>
              </a:ext>
            </a:extLst>
          </p:cNvPr>
          <p:cNvSpPr>
            <a:spLocks noGrp="1"/>
          </p:cNvSpPr>
          <p:nvPr>
            <p:ph type="title"/>
          </p:nvPr>
        </p:nvSpPr>
        <p:spPr/>
        <p:txBody>
          <a:bodyPr/>
          <a:lstStyle/>
          <a:p>
            <a:r>
              <a:rPr lang="en-US" dirty="0"/>
              <a:t>Early reporting of signs, symptoms of MSDs</a:t>
            </a:r>
          </a:p>
        </p:txBody>
      </p:sp>
      <p:sp>
        <p:nvSpPr>
          <p:cNvPr id="5" name="Content Placeholder 4">
            <a:extLst>
              <a:ext uri="{FF2B5EF4-FFF2-40B4-BE49-F238E27FC236}">
                <a16:creationId xmlns:a16="http://schemas.microsoft.com/office/drawing/2014/main" id="{598A4E61-8E94-BB64-287C-E49895E4713B}"/>
              </a:ext>
            </a:extLst>
          </p:cNvPr>
          <p:cNvSpPr>
            <a:spLocks noGrp="1"/>
          </p:cNvSpPr>
          <p:nvPr>
            <p:ph idx="1"/>
          </p:nvPr>
        </p:nvSpPr>
        <p:spPr>
          <a:xfrm>
            <a:off x="838200" y="1705045"/>
            <a:ext cx="10515600" cy="4665610"/>
          </a:xfrm>
        </p:spPr>
        <p:txBody>
          <a:bodyPr>
            <a:noAutofit/>
          </a:bodyPr>
          <a:lstStyle/>
          <a:p>
            <a:pPr marL="0" marR="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Encouraging and using reports of musculoskeletal disorder (MSD) symptoms:</a:t>
            </a:r>
          </a:p>
          <a:p>
            <a:pPr marR="0" lvl="0">
              <a:buSzPct val="100000"/>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r</a:t>
            </a:r>
            <a:r>
              <a:rPr lang="en-US" sz="2400" dirty="0">
                <a:effectLst/>
                <a:latin typeface="Calibri" panose="020F0502020204030204" pitchFamily="34" charset="0"/>
                <a:ea typeface="Calibri" panose="020F0502020204030204" pitchFamily="34" charset="0"/>
                <a:cs typeface="Times New Roman" panose="02020603050405020304" pitchFamily="18" charset="0"/>
              </a:rPr>
              <a:t>einforces worker training </a:t>
            </a:r>
            <a:r>
              <a:rPr lang="en-US" sz="2400" dirty="0">
                <a:latin typeface="Calibri" panose="020F0502020204030204" pitchFamily="34" charset="0"/>
                <a:ea typeface="Calibri" panose="020F0502020204030204" pitchFamily="34" charset="0"/>
                <a:cs typeface="Times New Roman" panose="02020603050405020304" pitchFamily="18" charset="0"/>
              </a:rPr>
              <a:t>about</a:t>
            </a:r>
            <a:r>
              <a:rPr lang="en-US" sz="2400" dirty="0">
                <a:effectLst/>
                <a:latin typeface="Calibri" panose="020F0502020204030204" pitchFamily="34" charset="0"/>
                <a:ea typeface="Calibri" panose="020F0502020204030204" pitchFamily="34" charset="0"/>
                <a:cs typeface="Times New Roman" panose="02020603050405020304" pitchFamily="18" charset="0"/>
              </a:rPr>
              <a:t> recognizing MSD symptoms;</a:t>
            </a:r>
          </a:p>
          <a:p>
            <a:pPr marR="0" lvl="0">
              <a:buSzPct val="100000"/>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e</a:t>
            </a:r>
            <a:r>
              <a:rPr lang="en-US" sz="2400" dirty="0">
                <a:effectLst/>
                <a:latin typeface="Calibri" panose="020F0502020204030204" pitchFamily="34" charset="0"/>
                <a:ea typeface="Calibri" panose="020F0502020204030204" pitchFamily="34" charset="0"/>
                <a:cs typeface="Times New Roman" panose="02020603050405020304" pitchFamily="18" charset="0"/>
              </a:rPr>
              <a:t>ncourages early reporting of MSD symptoms;</a:t>
            </a:r>
          </a:p>
          <a:p>
            <a:pPr marR="0" lvl="0">
              <a:buSzPct val="100000"/>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a</a:t>
            </a:r>
            <a:r>
              <a:rPr lang="en-US" sz="2400" dirty="0">
                <a:effectLst/>
                <a:latin typeface="Calibri" panose="020F0502020204030204" pitchFamily="34" charset="0"/>
                <a:ea typeface="Calibri" panose="020F0502020204030204" pitchFamily="34" charset="0"/>
                <a:cs typeface="Times New Roman" panose="02020603050405020304" pitchFamily="18" charset="0"/>
              </a:rPr>
              <a:t>llows for prompt medical evaluations for diagnosis, treatment and follow-up care;</a:t>
            </a:r>
          </a:p>
          <a:p>
            <a:pPr marR="0" lvl="0">
              <a:buSzPct val="100000"/>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r</a:t>
            </a:r>
            <a:r>
              <a:rPr lang="en-US" sz="2400" dirty="0">
                <a:effectLst/>
                <a:latin typeface="Calibri" panose="020F0502020204030204" pitchFamily="34" charset="0"/>
                <a:ea typeface="Calibri" panose="020F0502020204030204" pitchFamily="34" charset="0"/>
                <a:cs typeface="Times New Roman" panose="02020603050405020304" pitchFamily="18" charset="0"/>
              </a:rPr>
              <a:t>educes injury severity, the number of workers’ compensation claims and associated costs, and the likelihood of permanent disability</a:t>
            </a:r>
            <a:r>
              <a:rPr lang="en-US" sz="2400" dirty="0">
                <a:latin typeface="Calibri" panose="020F0502020204030204" pitchFamily="34" charset="0"/>
                <a:ea typeface="Calibri" panose="020F0502020204030204" pitchFamily="34" charset="0"/>
                <a:cs typeface="Times New Roman" panose="02020603050405020304" pitchFamily="18" charset="0"/>
              </a:rPr>
              <a:t>;</a:t>
            </a:r>
          </a:p>
          <a:p>
            <a:pPr marR="0" lvl="0">
              <a:buSzPct val="100000"/>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p</a:t>
            </a:r>
            <a:r>
              <a:rPr lang="en-US" sz="2400" dirty="0">
                <a:effectLst/>
                <a:latin typeface="Calibri" panose="020F0502020204030204" pitchFamily="34" charset="0"/>
                <a:ea typeface="Calibri" panose="020F0502020204030204" pitchFamily="34" charset="0"/>
                <a:cs typeface="Times New Roman" panose="02020603050405020304" pitchFamily="18" charset="0"/>
              </a:rPr>
              <a:t>rovides guidance </a:t>
            </a:r>
            <a:r>
              <a:rPr lang="en-US" sz="2400" dirty="0">
                <a:latin typeface="Calibri" panose="020F0502020204030204" pitchFamily="34" charset="0"/>
                <a:ea typeface="Calibri" panose="020F0502020204030204" pitchFamily="34" charset="0"/>
                <a:cs typeface="Times New Roman" panose="02020603050405020304" pitchFamily="18" charset="0"/>
              </a:rPr>
              <a:t>about</a:t>
            </a:r>
            <a:r>
              <a:rPr lang="en-US" sz="2400" dirty="0">
                <a:effectLst/>
                <a:latin typeface="Calibri" panose="020F0502020204030204" pitchFamily="34" charset="0"/>
                <a:ea typeface="Calibri" panose="020F0502020204030204" pitchFamily="34" charset="0"/>
                <a:cs typeface="Times New Roman" panose="02020603050405020304" pitchFamily="18" charset="0"/>
              </a:rPr>
              <a:t> return-to-work and work-placement restrictions during the healing process;</a:t>
            </a:r>
            <a:endParaRPr lang="en-US" sz="2400" dirty="0"/>
          </a:p>
        </p:txBody>
      </p:sp>
    </p:spTree>
    <p:extLst>
      <p:ext uri="{BB962C8B-B14F-4D97-AF65-F5344CB8AC3E}">
        <p14:creationId xmlns:p14="http://schemas.microsoft.com/office/powerpoint/2010/main" val="2044503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5C5D36-D694-E4AA-89C7-7A72D77B752B}"/>
              </a:ext>
            </a:extLst>
          </p:cNvPr>
          <p:cNvSpPr>
            <a:spLocks noGrp="1"/>
          </p:cNvSpPr>
          <p:nvPr>
            <p:ph type="title"/>
          </p:nvPr>
        </p:nvSpPr>
        <p:spPr/>
        <p:txBody>
          <a:bodyPr/>
          <a:lstStyle/>
          <a:p>
            <a:r>
              <a:rPr lang="en-US" dirty="0"/>
              <a:t>Early reporting of signs, symptoms of MSDs, continued</a:t>
            </a:r>
          </a:p>
        </p:txBody>
      </p:sp>
      <p:sp>
        <p:nvSpPr>
          <p:cNvPr id="5" name="Content Placeholder 4">
            <a:extLst>
              <a:ext uri="{FF2B5EF4-FFF2-40B4-BE49-F238E27FC236}">
                <a16:creationId xmlns:a16="http://schemas.microsoft.com/office/drawing/2014/main" id="{598A4E61-8E94-BB64-287C-E49895E4713B}"/>
              </a:ext>
            </a:extLst>
          </p:cNvPr>
          <p:cNvSpPr>
            <a:spLocks noGrp="1"/>
          </p:cNvSpPr>
          <p:nvPr>
            <p:ph idx="1"/>
          </p:nvPr>
        </p:nvSpPr>
        <p:spPr/>
        <p:txBody>
          <a:bodyPr>
            <a:noAutofit/>
          </a:bodyPr>
          <a:lstStyle/>
          <a:p>
            <a:pPr marR="0" lvl="0">
              <a:buSzPct val="100000"/>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g</a:t>
            </a:r>
            <a:r>
              <a:rPr lang="en-US" sz="2400" dirty="0">
                <a:effectLst/>
                <a:latin typeface="Calibri" panose="020F0502020204030204" pitchFamily="34" charset="0"/>
                <a:ea typeface="Calibri" panose="020F0502020204030204" pitchFamily="34" charset="0"/>
                <a:cs typeface="Times New Roman" panose="02020603050405020304" pitchFamily="18" charset="0"/>
              </a:rPr>
              <a:t>uides job modifications;</a:t>
            </a:r>
          </a:p>
          <a:p>
            <a:pPr marR="0" lvl="0">
              <a:buSzPct val="100000"/>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p</a:t>
            </a:r>
            <a:r>
              <a:rPr lang="en-US" sz="2400" dirty="0">
                <a:effectLst/>
                <a:latin typeface="Calibri" panose="020F0502020204030204" pitchFamily="34" charset="0"/>
                <a:ea typeface="Calibri" panose="020F0502020204030204" pitchFamily="34" charset="0"/>
                <a:cs typeface="Times New Roman" panose="02020603050405020304" pitchFamily="18" charset="0"/>
              </a:rPr>
              <a:t>rovides a mechanism to track and trend MSD injuries; and</a:t>
            </a:r>
          </a:p>
          <a:p>
            <a:pPr marR="0" lvl="0">
              <a:buSzPct val="100000"/>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e</a:t>
            </a:r>
            <a:r>
              <a:rPr lang="en-US" sz="2400" dirty="0">
                <a:effectLst/>
                <a:latin typeface="Calibri" panose="020F0502020204030204" pitchFamily="34" charset="0"/>
                <a:ea typeface="Calibri" panose="020F0502020204030204" pitchFamily="34" charset="0"/>
                <a:cs typeface="Times New Roman" panose="02020603050405020304" pitchFamily="18" charset="0"/>
              </a:rPr>
              <a:t>nables assessment of the effectiveness of work changes.</a:t>
            </a:r>
            <a:endParaRPr lang="en-US" sz="2400" dirty="0"/>
          </a:p>
        </p:txBody>
      </p:sp>
    </p:spTree>
    <p:extLst>
      <p:ext uri="{BB962C8B-B14F-4D97-AF65-F5344CB8AC3E}">
        <p14:creationId xmlns:p14="http://schemas.microsoft.com/office/powerpoint/2010/main" val="32004509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0CBA-7FB3-9F0D-9786-0371E13671A1}"/>
              </a:ext>
            </a:extLst>
          </p:cNvPr>
          <p:cNvSpPr>
            <a:spLocks noGrp="1"/>
          </p:cNvSpPr>
          <p:nvPr>
            <p:ph type="title"/>
          </p:nvPr>
        </p:nvSpPr>
        <p:spPr/>
        <p:txBody>
          <a:bodyPr/>
          <a:lstStyle/>
          <a:p>
            <a:r>
              <a:rPr lang="en-US" dirty="0"/>
              <a:t>MDS signs, symptoms may include</a:t>
            </a:r>
          </a:p>
        </p:txBody>
      </p:sp>
      <p:sp>
        <p:nvSpPr>
          <p:cNvPr id="3" name="Content Placeholder 2">
            <a:extLst>
              <a:ext uri="{FF2B5EF4-FFF2-40B4-BE49-F238E27FC236}">
                <a16:creationId xmlns:a16="http://schemas.microsoft.com/office/drawing/2014/main" id="{A6F4295C-95EE-BF7E-26CF-D387DDEBE48D}"/>
              </a:ext>
            </a:extLst>
          </p:cNvPr>
          <p:cNvSpPr>
            <a:spLocks noGrp="1"/>
          </p:cNvSpPr>
          <p:nvPr>
            <p:ph sz="half" idx="1"/>
          </p:nvPr>
        </p:nvSpPr>
        <p:spPr>
          <a:xfrm>
            <a:off x="838200" y="1594624"/>
            <a:ext cx="5181600" cy="4876514"/>
          </a:xfrm>
        </p:spPr>
        <p:txBody>
          <a:bodyPr>
            <a:normAutofit fontScale="92500" lnSpcReduction="10000"/>
          </a:bodyPr>
          <a:lstStyle/>
          <a:p>
            <a:pPr>
              <a:lnSpc>
                <a:spcPct val="110000"/>
              </a:lnSpc>
            </a:pPr>
            <a:r>
              <a:rPr lang="en-US" sz="2600" dirty="0"/>
              <a:t>Fatigue</a:t>
            </a:r>
          </a:p>
          <a:p>
            <a:pPr>
              <a:lnSpc>
                <a:spcPct val="110000"/>
              </a:lnSpc>
            </a:pPr>
            <a:r>
              <a:rPr lang="en-US" sz="2600" dirty="0"/>
              <a:t>Soreness </a:t>
            </a:r>
          </a:p>
          <a:p>
            <a:pPr>
              <a:lnSpc>
                <a:spcPct val="110000"/>
              </a:lnSpc>
            </a:pPr>
            <a:r>
              <a:rPr lang="en-US" sz="2600" dirty="0"/>
              <a:t>Aches and pain (aching or sharp)</a:t>
            </a:r>
          </a:p>
          <a:p>
            <a:pPr>
              <a:lnSpc>
                <a:spcPct val="110000"/>
              </a:lnSpc>
            </a:pPr>
            <a:r>
              <a:rPr lang="en-US" sz="2600" dirty="0"/>
              <a:t>Weakness</a:t>
            </a:r>
          </a:p>
          <a:p>
            <a:pPr>
              <a:lnSpc>
                <a:spcPct val="110000"/>
              </a:lnSpc>
            </a:pPr>
            <a:r>
              <a:rPr lang="en-US" sz="2600" dirty="0"/>
              <a:t>Discomfort</a:t>
            </a:r>
          </a:p>
          <a:p>
            <a:pPr>
              <a:lnSpc>
                <a:spcPct val="110000"/>
              </a:lnSpc>
            </a:pPr>
            <a:r>
              <a:rPr lang="en-US" sz="2600" dirty="0"/>
              <a:t>Tenderness</a:t>
            </a:r>
          </a:p>
          <a:p>
            <a:pPr>
              <a:lnSpc>
                <a:spcPct val="110000"/>
              </a:lnSpc>
            </a:pPr>
            <a:r>
              <a:rPr lang="en-US" sz="2600" dirty="0"/>
              <a:t>Burning</a:t>
            </a:r>
          </a:p>
          <a:p>
            <a:pPr>
              <a:lnSpc>
                <a:spcPct val="110000"/>
              </a:lnSpc>
            </a:pPr>
            <a:r>
              <a:rPr lang="en-US" sz="2600" dirty="0"/>
              <a:t>Tingling</a:t>
            </a:r>
          </a:p>
        </p:txBody>
      </p:sp>
      <p:sp>
        <p:nvSpPr>
          <p:cNvPr id="4" name="Content Placeholder 3">
            <a:extLst>
              <a:ext uri="{FF2B5EF4-FFF2-40B4-BE49-F238E27FC236}">
                <a16:creationId xmlns:a16="http://schemas.microsoft.com/office/drawing/2014/main" id="{57A5BD2C-E04D-6350-2F3C-F89BF1EA9054}"/>
              </a:ext>
            </a:extLst>
          </p:cNvPr>
          <p:cNvSpPr>
            <a:spLocks noGrp="1"/>
          </p:cNvSpPr>
          <p:nvPr>
            <p:ph sz="half" idx="2"/>
          </p:nvPr>
        </p:nvSpPr>
        <p:spPr>
          <a:xfrm>
            <a:off x="6172200" y="1594624"/>
            <a:ext cx="5181600" cy="4761725"/>
          </a:xfrm>
        </p:spPr>
        <p:txBody>
          <a:bodyPr>
            <a:normAutofit fontScale="77500" lnSpcReduction="20000"/>
          </a:bodyPr>
          <a:lstStyle/>
          <a:p>
            <a:pPr>
              <a:lnSpc>
                <a:spcPct val="120000"/>
              </a:lnSpc>
            </a:pPr>
            <a:r>
              <a:rPr lang="en-US" sz="3100" dirty="0"/>
              <a:t>Numbness </a:t>
            </a:r>
          </a:p>
          <a:p>
            <a:pPr>
              <a:lnSpc>
                <a:spcPct val="120000"/>
              </a:lnSpc>
            </a:pPr>
            <a:r>
              <a:rPr lang="en-US" sz="3100" dirty="0"/>
              <a:t>Stiffness </a:t>
            </a:r>
          </a:p>
          <a:p>
            <a:pPr>
              <a:lnSpc>
                <a:spcPct val="120000"/>
              </a:lnSpc>
            </a:pPr>
            <a:r>
              <a:rPr lang="en-US" sz="3100" dirty="0"/>
              <a:t>Swelling </a:t>
            </a:r>
          </a:p>
          <a:p>
            <a:pPr>
              <a:lnSpc>
                <a:spcPct val="120000"/>
              </a:lnSpc>
            </a:pPr>
            <a:r>
              <a:rPr lang="en-US" sz="3100" dirty="0"/>
              <a:t>Loss of coordination</a:t>
            </a:r>
          </a:p>
          <a:p>
            <a:pPr>
              <a:lnSpc>
                <a:spcPct val="120000"/>
              </a:lnSpc>
            </a:pPr>
            <a:r>
              <a:rPr lang="en-US" sz="3100" dirty="0"/>
              <a:t>Body parts “falling asleep”</a:t>
            </a:r>
          </a:p>
          <a:p>
            <a:pPr>
              <a:lnSpc>
                <a:spcPct val="120000"/>
              </a:lnSpc>
            </a:pPr>
            <a:r>
              <a:rPr lang="en-US" sz="3100" dirty="0"/>
              <a:t>Loss of strength</a:t>
            </a:r>
          </a:p>
          <a:p>
            <a:pPr>
              <a:lnSpc>
                <a:spcPct val="120000"/>
              </a:lnSpc>
            </a:pPr>
            <a:r>
              <a:rPr lang="en-US" sz="3100" dirty="0"/>
              <a:t>Loss of joint movement</a:t>
            </a:r>
          </a:p>
          <a:p>
            <a:pPr>
              <a:lnSpc>
                <a:spcPct val="120000"/>
              </a:lnSpc>
            </a:pPr>
            <a:r>
              <a:rPr lang="en-US" sz="3100" dirty="0"/>
              <a:t>Trouble sleeping due to pain</a:t>
            </a:r>
          </a:p>
          <a:p>
            <a:endParaRPr lang="en-US" dirty="0"/>
          </a:p>
          <a:p>
            <a:endParaRPr lang="en-US" dirty="0"/>
          </a:p>
        </p:txBody>
      </p:sp>
      <p:sp>
        <p:nvSpPr>
          <p:cNvPr id="6" name="Footer Placeholder 5">
            <a:extLst>
              <a:ext uri="{FF2B5EF4-FFF2-40B4-BE49-F238E27FC236}">
                <a16:creationId xmlns:a16="http://schemas.microsoft.com/office/drawing/2014/main" id="{A7CE9DC4-EBD2-4E52-A663-ED083211E9CE}"/>
              </a:ext>
            </a:extLst>
          </p:cNvPr>
          <p:cNvSpPr>
            <a:spLocks noGrp="1"/>
          </p:cNvSpPr>
          <p:nvPr>
            <p:ph type="ftr" sz="quarter" idx="3"/>
          </p:nvPr>
        </p:nvSpPr>
        <p:spPr/>
        <p:txBody>
          <a:bodyPr/>
          <a:lstStyle/>
          <a:p>
            <a:r>
              <a:rPr lang="en-US" dirty="0"/>
              <a:t>dli.mn.gov</a:t>
            </a:r>
          </a:p>
        </p:txBody>
      </p:sp>
      <p:sp>
        <p:nvSpPr>
          <p:cNvPr id="7" name="Slide Number Placeholder 6">
            <a:extLst>
              <a:ext uri="{FF2B5EF4-FFF2-40B4-BE49-F238E27FC236}">
                <a16:creationId xmlns:a16="http://schemas.microsoft.com/office/drawing/2014/main" id="{D179C48E-EBEF-A67C-496D-C74D598EAD7C}"/>
              </a:ext>
            </a:extLst>
          </p:cNvPr>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2395229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76479-409B-068C-E96A-E46DA57D4290}"/>
              </a:ext>
            </a:extLst>
          </p:cNvPr>
          <p:cNvSpPr>
            <a:spLocks noGrp="1"/>
          </p:cNvSpPr>
          <p:nvPr>
            <p:ph type="title"/>
          </p:nvPr>
        </p:nvSpPr>
        <p:spPr>
          <a:xfrm>
            <a:off x="838200" y="365126"/>
            <a:ext cx="10515600" cy="865798"/>
          </a:xfrm>
        </p:spPr>
        <p:txBody>
          <a:bodyPr>
            <a:normAutofit/>
          </a:bodyPr>
          <a:lstStyle/>
          <a:p>
            <a:r>
              <a:rPr lang="en-US" sz="3600" dirty="0">
                <a:latin typeface="+mn-lt"/>
              </a:rPr>
              <a:t>MSD signs, symptoms may include</a:t>
            </a:r>
            <a:endParaRPr lang="en-US" sz="3600" dirty="0">
              <a:solidFill>
                <a:srgbClr val="00A3E2"/>
              </a:solidFill>
              <a:latin typeface="+mn-lt"/>
            </a:endParaRPr>
          </a:p>
        </p:txBody>
      </p:sp>
      <p:sp>
        <p:nvSpPr>
          <p:cNvPr id="3" name="Content Placeholder 2">
            <a:extLst>
              <a:ext uri="{FF2B5EF4-FFF2-40B4-BE49-F238E27FC236}">
                <a16:creationId xmlns:a16="http://schemas.microsoft.com/office/drawing/2014/main" id="{C4E184CE-A81C-671D-29FC-17C7BDB383DE}"/>
              </a:ext>
            </a:extLst>
          </p:cNvPr>
          <p:cNvSpPr>
            <a:spLocks noGrp="1"/>
          </p:cNvSpPr>
          <p:nvPr>
            <p:ph sz="half" idx="1"/>
          </p:nvPr>
        </p:nvSpPr>
        <p:spPr>
          <a:xfrm>
            <a:off x="838200" y="1483981"/>
            <a:ext cx="5181600" cy="4821360"/>
          </a:xfrm>
        </p:spPr>
        <p:txBody>
          <a:bodyPr>
            <a:noAutofit/>
          </a:bodyPr>
          <a:lstStyle/>
          <a:p>
            <a:pPr>
              <a:lnSpc>
                <a:spcPct val="100000"/>
              </a:lnSpc>
              <a:spcAft>
                <a:spcPts val="1000"/>
              </a:spcAft>
            </a:pPr>
            <a:r>
              <a:rPr lang="en-US" sz="2400" dirty="0"/>
              <a:t>Fatigue</a:t>
            </a:r>
          </a:p>
          <a:p>
            <a:pPr>
              <a:lnSpc>
                <a:spcPct val="100000"/>
              </a:lnSpc>
              <a:spcAft>
                <a:spcPts val="1000"/>
              </a:spcAft>
            </a:pPr>
            <a:r>
              <a:rPr lang="en-US" sz="2400" dirty="0"/>
              <a:t>Soreness </a:t>
            </a:r>
          </a:p>
          <a:p>
            <a:pPr>
              <a:lnSpc>
                <a:spcPct val="100000"/>
              </a:lnSpc>
              <a:spcAft>
                <a:spcPts val="1000"/>
              </a:spcAft>
            </a:pPr>
            <a:r>
              <a:rPr lang="en-US" sz="2400" dirty="0"/>
              <a:t>Aches and pain (aching or sharp)</a:t>
            </a:r>
          </a:p>
          <a:p>
            <a:pPr>
              <a:lnSpc>
                <a:spcPct val="100000"/>
              </a:lnSpc>
              <a:spcAft>
                <a:spcPts val="1000"/>
              </a:spcAft>
            </a:pPr>
            <a:r>
              <a:rPr lang="en-US" sz="2400" dirty="0"/>
              <a:t>Weakness</a:t>
            </a:r>
          </a:p>
          <a:p>
            <a:pPr>
              <a:lnSpc>
                <a:spcPct val="100000"/>
              </a:lnSpc>
              <a:spcAft>
                <a:spcPts val="1000"/>
              </a:spcAft>
            </a:pPr>
            <a:r>
              <a:rPr lang="en-US" sz="2400" dirty="0"/>
              <a:t>Discomfort</a:t>
            </a:r>
          </a:p>
          <a:p>
            <a:pPr>
              <a:lnSpc>
                <a:spcPct val="100000"/>
              </a:lnSpc>
              <a:spcAft>
                <a:spcPts val="1000"/>
              </a:spcAft>
            </a:pPr>
            <a:r>
              <a:rPr lang="en-US" sz="2400" dirty="0"/>
              <a:t>Tenderness</a:t>
            </a:r>
          </a:p>
          <a:p>
            <a:pPr>
              <a:lnSpc>
                <a:spcPct val="100000"/>
              </a:lnSpc>
              <a:spcAft>
                <a:spcPts val="1000"/>
              </a:spcAft>
            </a:pPr>
            <a:r>
              <a:rPr lang="en-US" sz="2400" dirty="0"/>
              <a:t>Burning</a:t>
            </a:r>
          </a:p>
          <a:p>
            <a:pPr>
              <a:lnSpc>
                <a:spcPct val="100000"/>
              </a:lnSpc>
              <a:spcAft>
                <a:spcPts val="1000"/>
              </a:spcAft>
            </a:pPr>
            <a:r>
              <a:rPr lang="en-US" sz="2400" dirty="0"/>
              <a:t>Tingling</a:t>
            </a:r>
          </a:p>
        </p:txBody>
      </p:sp>
      <p:sp>
        <p:nvSpPr>
          <p:cNvPr id="5" name="Content Placeholder 4">
            <a:extLst>
              <a:ext uri="{FF2B5EF4-FFF2-40B4-BE49-F238E27FC236}">
                <a16:creationId xmlns:a16="http://schemas.microsoft.com/office/drawing/2014/main" id="{FA7EA32F-86C5-A1FD-C4FB-C64806F60720}"/>
              </a:ext>
            </a:extLst>
          </p:cNvPr>
          <p:cNvSpPr>
            <a:spLocks noGrp="1"/>
          </p:cNvSpPr>
          <p:nvPr>
            <p:ph sz="half" idx="2"/>
          </p:nvPr>
        </p:nvSpPr>
        <p:spPr>
          <a:xfrm>
            <a:off x="6056643" y="1483980"/>
            <a:ext cx="5624565" cy="4861553"/>
          </a:xfrm>
        </p:spPr>
        <p:txBody>
          <a:bodyPr>
            <a:normAutofit fontScale="92500" lnSpcReduction="10000"/>
          </a:bodyPr>
          <a:lstStyle/>
          <a:p>
            <a:pPr>
              <a:lnSpc>
                <a:spcPct val="110000"/>
              </a:lnSpc>
              <a:spcAft>
                <a:spcPts val="1000"/>
              </a:spcAft>
            </a:pPr>
            <a:r>
              <a:rPr lang="en-US" sz="2600" dirty="0"/>
              <a:t>Numbness </a:t>
            </a:r>
          </a:p>
          <a:p>
            <a:pPr>
              <a:lnSpc>
                <a:spcPct val="110000"/>
              </a:lnSpc>
              <a:spcAft>
                <a:spcPts val="1000"/>
              </a:spcAft>
            </a:pPr>
            <a:r>
              <a:rPr lang="en-US" sz="2600" dirty="0"/>
              <a:t>Stiffness </a:t>
            </a:r>
          </a:p>
          <a:p>
            <a:pPr>
              <a:lnSpc>
                <a:spcPct val="110000"/>
              </a:lnSpc>
              <a:spcAft>
                <a:spcPts val="1000"/>
              </a:spcAft>
            </a:pPr>
            <a:r>
              <a:rPr lang="en-US" sz="2600" dirty="0"/>
              <a:t>Swelling </a:t>
            </a:r>
          </a:p>
          <a:p>
            <a:pPr>
              <a:lnSpc>
                <a:spcPct val="110000"/>
              </a:lnSpc>
              <a:spcAft>
                <a:spcPts val="1000"/>
              </a:spcAft>
            </a:pPr>
            <a:r>
              <a:rPr lang="en-US" sz="2600" dirty="0"/>
              <a:t>Loss of coordination </a:t>
            </a:r>
          </a:p>
          <a:p>
            <a:pPr>
              <a:lnSpc>
                <a:spcPct val="110000"/>
              </a:lnSpc>
              <a:spcAft>
                <a:spcPts val="1000"/>
              </a:spcAft>
            </a:pPr>
            <a:r>
              <a:rPr lang="en-US" sz="2600" dirty="0"/>
              <a:t>Body parts “falling asleep”</a:t>
            </a:r>
          </a:p>
          <a:p>
            <a:pPr>
              <a:lnSpc>
                <a:spcPct val="110000"/>
              </a:lnSpc>
              <a:spcAft>
                <a:spcPts val="1000"/>
              </a:spcAft>
            </a:pPr>
            <a:r>
              <a:rPr lang="en-US" sz="2600" dirty="0"/>
              <a:t>Loss of strength</a:t>
            </a:r>
          </a:p>
          <a:p>
            <a:pPr>
              <a:lnSpc>
                <a:spcPct val="110000"/>
              </a:lnSpc>
              <a:spcAft>
                <a:spcPts val="1000"/>
              </a:spcAft>
            </a:pPr>
            <a:r>
              <a:rPr lang="en-US" sz="2600" dirty="0"/>
              <a:t>Loss of joint movement</a:t>
            </a:r>
          </a:p>
          <a:p>
            <a:pPr>
              <a:lnSpc>
                <a:spcPct val="110000"/>
              </a:lnSpc>
              <a:spcAft>
                <a:spcPts val="1000"/>
              </a:spcAft>
            </a:pPr>
            <a:r>
              <a:rPr lang="en-US" sz="2600" dirty="0"/>
              <a:t>Trouble sleeping due to pain</a:t>
            </a:r>
          </a:p>
          <a:p>
            <a:pPr marL="0" indent="0">
              <a:buNone/>
            </a:pPr>
            <a:endParaRPr lang="en-US" dirty="0"/>
          </a:p>
        </p:txBody>
      </p:sp>
    </p:spTree>
    <p:extLst>
      <p:ext uri="{BB962C8B-B14F-4D97-AF65-F5344CB8AC3E}">
        <p14:creationId xmlns:p14="http://schemas.microsoft.com/office/powerpoint/2010/main" val="4140087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CDDF1-208C-78F6-3C77-C5AC96B9A37E}"/>
              </a:ext>
            </a:extLst>
          </p:cNvPr>
          <p:cNvSpPr>
            <a:spLocks noGrp="1"/>
          </p:cNvSpPr>
          <p:nvPr>
            <p:ph type="title"/>
          </p:nvPr>
        </p:nvSpPr>
        <p:spPr/>
        <p:txBody>
          <a:bodyPr/>
          <a:lstStyle/>
          <a:p>
            <a:r>
              <a:rPr lang="en-US" dirty="0"/>
              <a:t>OSHA recordkeeping requirements </a:t>
            </a:r>
          </a:p>
        </p:txBody>
      </p:sp>
      <p:sp>
        <p:nvSpPr>
          <p:cNvPr id="3" name="Content Placeholder 2">
            <a:extLst>
              <a:ext uri="{FF2B5EF4-FFF2-40B4-BE49-F238E27FC236}">
                <a16:creationId xmlns:a16="http://schemas.microsoft.com/office/drawing/2014/main" id="{E799BCCD-4EC6-C8E5-1E00-87C264CBA5BB}"/>
              </a:ext>
            </a:extLst>
          </p:cNvPr>
          <p:cNvSpPr>
            <a:spLocks noGrp="1"/>
          </p:cNvSpPr>
          <p:nvPr>
            <p:ph idx="1"/>
          </p:nvPr>
        </p:nvSpPr>
        <p:spPr/>
        <p:txBody>
          <a:bodyPr>
            <a:normAutofit/>
          </a:bodyPr>
          <a:lstStyle/>
          <a:p>
            <a:r>
              <a:rPr lang="en-US" sz="2400" dirty="0"/>
              <a:t>It is important to know there are requirements under 1904 for OSHA recordkeeping that you will need to consider when establishing or evaluating your procedures for reporting early signs and symptoms of musculoskeletal injuries.</a:t>
            </a:r>
          </a:p>
          <a:p>
            <a:r>
              <a:rPr lang="en-US" sz="2400" dirty="0"/>
              <a:t>Some injuries or illnesses reported to you may reach the level of needing to be on the OSHA 300 log; others may not reach that level. It is essential you understand what makes an injury or illness recordable.</a:t>
            </a:r>
          </a:p>
          <a:p>
            <a:r>
              <a:rPr lang="en-US" sz="2400" dirty="0"/>
              <a:t>OSHA recordkeeping also has an employee involvement aspect that must be addressed.</a:t>
            </a:r>
          </a:p>
        </p:txBody>
      </p:sp>
      <p:sp>
        <p:nvSpPr>
          <p:cNvPr id="5" name="Footer Placeholder 4">
            <a:extLst>
              <a:ext uri="{FF2B5EF4-FFF2-40B4-BE49-F238E27FC236}">
                <a16:creationId xmlns:a16="http://schemas.microsoft.com/office/drawing/2014/main" id="{7341EB42-4BBB-25B1-AB39-C75CC2C66DF4}"/>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A3330451-483D-80C0-F3FA-156B9A5E1ED9}"/>
              </a:ext>
            </a:extLst>
          </p:cNvPr>
          <p:cNvSpPr>
            <a:spLocks noGrp="1"/>
          </p:cNvSpPr>
          <p:nvPr>
            <p:ph type="sldNum" sz="quarter" idx="12"/>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1938455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66043F-422E-93ED-74CA-1804B6B18D42}"/>
              </a:ext>
            </a:extLst>
          </p:cNvPr>
          <p:cNvSpPr>
            <a:spLocks noGrp="1"/>
          </p:cNvSpPr>
          <p:nvPr>
            <p:ph type="title"/>
          </p:nvPr>
        </p:nvSpPr>
        <p:spPr/>
        <p:txBody>
          <a:bodyPr/>
          <a:lstStyle/>
          <a:p>
            <a:r>
              <a:rPr lang="en-US" dirty="0"/>
              <a:t>Basic requirement for OSHA recordkeeping</a:t>
            </a:r>
          </a:p>
        </p:txBody>
      </p:sp>
      <p:sp>
        <p:nvSpPr>
          <p:cNvPr id="5" name="Content Placeholder 4">
            <a:extLst>
              <a:ext uri="{FF2B5EF4-FFF2-40B4-BE49-F238E27FC236}">
                <a16:creationId xmlns:a16="http://schemas.microsoft.com/office/drawing/2014/main" id="{49202613-CC49-BD29-0333-57B9DB9CCC1C}"/>
              </a:ext>
            </a:extLst>
          </p:cNvPr>
          <p:cNvSpPr>
            <a:spLocks noGrp="1"/>
          </p:cNvSpPr>
          <p:nvPr>
            <p:ph idx="1"/>
          </p:nvPr>
        </p:nvSpPr>
        <p:spPr/>
        <p:txBody>
          <a:bodyPr>
            <a:normAutofit/>
          </a:bodyPr>
          <a:lstStyle/>
          <a:p>
            <a:r>
              <a:rPr lang="en-US" sz="2400" dirty="0"/>
              <a:t>Your employees and their representatives must be involved in the recordkeeping system in several ways. You must:</a:t>
            </a:r>
          </a:p>
          <a:p>
            <a:pPr marL="457200" lvl="1">
              <a:buFont typeface="Wingdings" panose="05000000000000000000" pitchFamily="2" charset="2"/>
              <a:buChar char="§"/>
            </a:pPr>
            <a:r>
              <a:rPr lang="en-US" sz="2000" dirty="0"/>
              <a:t>inform each employee of how they are to report a work-related injury or illness to you;</a:t>
            </a:r>
          </a:p>
          <a:p>
            <a:pPr marL="457200" lvl="1">
              <a:buFont typeface="Wingdings" panose="05000000000000000000" pitchFamily="2" charset="2"/>
              <a:buChar char="§"/>
            </a:pPr>
            <a:r>
              <a:rPr lang="en-US" sz="2000" dirty="0"/>
              <a:t>provide employees with the information described in paragraph (b)(1)(iii) of this section; and</a:t>
            </a:r>
          </a:p>
          <a:p>
            <a:pPr marL="457200" lvl="1">
              <a:buFont typeface="Wingdings" panose="05000000000000000000" pitchFamily="2" charset="2"/>
              <a:buChar char="§"/>
            </a:pPr>
            <a:r>
              <a:rPr lang="en-US" sz="2000" dirty="0"/>
              <a:t>provide access to your injury and illness records for your employees and their representatives as described in paragraph (b)(2) of this section.</a:t>
            </a:r>
          </a:p>
          <a:p>
            <a:r>
              <a:rPr lang="en-US" sz="2400" dirty="0"/>
              <a:t>See 1904.35(a) through 1904.35(a)(3) at </a:t>
            </a:r>
            <a:r>
              <a:rPr lang="en-US" sz="2400" dirty="0">
                <a:hlinkClick r:id="rId3"/>
              </a:rPr>
              <a:t>osha.gov/laws-regs/regulations/standardnumber/1904/1904.35</a:t>
            </a:r>
            <a:r>
              <a:rPr lang="en-US" sz="2400" dirty="0"/>
              <a:t>.</a:t>
            </a:r>
          </a:p>
        </p:txBody>
      </p:sp>
    </p:spTree>
    <p:extLst>
      <p:ext uri="{BB962C8B-B14F-4D97-AF65-F5344CB8AC3E}">
        <p14:creationId xmlns:p14="http://schemas.microsoft.com/office/powerpoint/2010/main" val="580461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1342B-950C-3B78-E55E-DF51BE1D029F}"/>
              </a:ext>
            </a:extLst>
          </p:cNvPr>
          <p:cNvSpPr>
            <a:spLocks noGrp="1"/>
          </p:cNvSpPr>
          <p:nvPr>
            <p:ph type="title"/>
          </p:nvPr>
        </p:nvSpPr>
        <p:spPr/>
        <p:txBody>
          <a:bodyPr>
            <a:normAutofit/>
          </a:bodyPr>
          <a:lstStyle/>
          <a:p>
            <a:r>
              <a:rPr lang="en-US" dirty="0"/>
              <a:t>OSHA recordkeeping – employee reporting of injuries, illnesses</a:t>
            </a:r>
          </a:p>
        </p:txBody>
      </p:sp>
      <p:sp>
        <p:nvSpPr>
          <p:cNvPr id="3" name="Content Placeholder 2">
            <a:extLst>
              <a:ext uri="{FF2B5EF4-FFF2-40B4-BE49-F238E27FC236}">
                <a16:creationId xmlns:a16="http://schemas.microsoft.com/office/drawing/2014/main" id="{8C1DB36E-2ED8-6980-FEBF-91DD018A77C9}"/>
              </a:ext>
            </a:extLst>
          </p:cNvPr>
          <p:cNvSpPr>
            <a:spLocks noGrp="1"/>
          </p:cNvSpPr>
          <p:nvPr>
            <p:ph idx="1"/>
          </p:nvPr>
        </p:nvSpPr>
        <p:spPr>
          <a:xfrm>
            <a:off x="838199" y="1684949"/>
            <a:ext cx="10903299" cy="4987156"/>
          </a:xfrm>
        </p:spPr>
        <p:txBody>
          <a:bodyPr>
            <a:normAutofit fontScale="92500" lnSpcReduction="10000"/>
          </a:bodyPr>
          <a:lstStyle/>
          <a:p>
            <a:pPr marL="0" indent="0">
              <a:lnSpc>
                <a:spcPct val="110000"/>
              </a:lnSpc>
              <a:buNone/>
            </a:pPr>
            <a:r>
              <a:rPr lang="en-US" sz="2600" dirty="0"/>
              <a:t>What must I do to ensure employees report work-related injuries and illnesses to me?</a:t>
            </a:r>
          </a:p>
          <a:p>
            <a:pPr>
              <a:lnSpc>
                <a:spcPct val="110000"/>
              </a:lnSpc>
            </a:pPr>
            <a:r>
              <a:rPr lang="en-US" sz="2600" dirty="0"/>
              <a:t>You must establish a reasonable procedure for employees to report work-related injuries and illnesses promptly and accurately. A procedure is not reasonable if it would deter or discourage a reasonable employee from accurately reporting a workplace injury or illness.</a:t>
            </a:r>
          </a:p>
          <a:p>
            <a:pPr>
              <a:lnSpc>
                <a:spcPct val="110000"/>
              </a:lnSpc>
            </a:pPr>
            <a:r>
              <a:rPr lang="en-US" sz="2600" dirty="0"/>
              <a:t>You must inform each employee of your procedure for reporting work-related injuries and illnesses.</a:t>
            </a:r>
          </a:p>
          <a:p>
            <a:pPr>
              <a:lnSpc>
                <a:spcPct val="110000"/>
              </a:lnSpc>
            </a:pPr>
            <a:r>
              <a:rPr lang="en-US" sz="2600" dirty="0"/>
              <a:t>You must inform each employee:</a:t>
            </a:r>
          </a:p>
          <a:p>
            <a:pPr marL="457200" lvl="1">
              <a:lnSpc>
                <a:spcPct val="110000"/>
              </a:lnSpc>
              <a:buFont typeface="Wingdings" panose="05000000000000000000" pitchFamily="2" charset="2"/>
              <a:buChar char="§"/>
            </a:pPr>
            <a:r>
              <a:rPr lang="en-US" sz="2200" dirty="0"/>
              <a:t>they have the right to report work-related injuries and illnesses; and</a:t>
            </a:r>
            <a:endParaRPr lang="en-US" sz="2400" dirty="0"/>
          </a:p>
        </p:txBody>
      </p:sp>
      <p:sp>
        <p:nvSpPr>
          <p:cNvPr id="5" name="Footer Placeholder 4">
            <a:extLst>
              <a:ext uri="{FF2B5EF4-FFF2-40B4-BE49-F238E27FC236}">
                <a16:creationId xmlns:a16="http://schemas.microsoft.com/office/drawing/2014/main" id="{F75FF301-5482-D382-B31B-4073A5B1CC4A}"/>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3715E87D-5DCB-08F1-92AF-176E4C4F425B}"/>
              </a:ext>
            </a:extLst>
          </p:cNvPr>
          <p:cNvSpPr>
            <a:spLocks noGrp="1"/>
          </p:cNvSpPr>
          <p:nvPr>
            <p:ph type="sldNum" sz="quarter" idx="12"/>
          </p:nvPr>
        </p:nvSpPr>
        <p:spPr/>
        <p:txBody>
          <a:bodyPr/>
          <a:lstStyle/>
          <a:p>
            <a:fld id="{48F63A3B-78C7-47BE-AE5E-E10140E04643}" type="slidenum">
              <a:rPr lang="en-US" smtClean="0"/>
              <a:t>27</a:t>
            </a:fld>
            <a:endParaRPr lang="en-US" dirty="0"/>
          </a:p>
        </p:txBody>
      </p:sp>
    </p:spTree>
    <p:extLst>
      <p:ext uri="{BB962C8B-B14F-4D97-AF65-F5344CB8AC3E}">
        <p14:creationId xmlns:p14="http://schemas.microsoft.com/office/powerpoint/2010/main" val="19725502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1342B-950C-3B78-E55E-DF51BE1D029F}"/>
              </a:ext>
            </a:extLst>
          </p:cNvPr>
          <p:cNvSpPr>
            <a:spLocks noGrp="1"/>
          </p:cNvSpPr>
          <p:nvPr>
            <p:ph type="title"/>
          </p:nvPr>
        </p:nvSpPr>
        <p:spPr/>
        <p:txBody>
          <a:bodyPr>
            <a:normAutofit/>
          </a:bodyPr>
          <a:lstStyle/>
          <a:p>
            <a:r>
              <a:rPr lang="en-US" dirty="0"/>
              <a:t>OSHA recordkeeping – employee reporting of injuries, illnesses</a:t>
            </a:r>
            <a:r>
              <a:rPr lang="en-US"/>
              <a:t>, continued</a:t>
            </a:r>
            <a:endParaRPr lang="en-US" dirty="0"/>
          </a:p>
        </p:txBody>
      </p:sp>
      <p:sp>
        <p:nvSpPr>
          <p:cNvPr id="3" name="Content Placeholder 2">
            <a:extLst>
              <a:ext uri="{FF2B5EF4-FFF2-40B4-BE49-F238E27FC236}">
                <a16:creationId xmlns:a16="http://schemas.microsoft.com/office/drawing/2014/main" id="{8C1DB36E-2ED8-6980-FEBF-91DD018A77C9}"/>
              </a:ext>
            </a:extLst>
          </p:cNvPr>
          <p:cNvSpPr>
            <a:spLocks noGrp="1"/>
          </p:cNvSpPr>
          <p:nvPr>
            <p:ph idx="1"/>
          </p:nvPr>
        </p:nvSpPr>
        <p:spPr>
          <a:xfrm>
            <a:off x="838199" y="1684949"/>
            <a:ext cx="10903299" cy="4987156"/>
          </a:xfrm>
        </p:spPr>
        <p:txBody>
          <a:bodyPr>
            <a:normAutofit/>
          </a:bodyPr>
          <a:lstStyle/>
          <a:p>
            <a:pPr marL="457200" lvl="1">
              <a:buFont typeface="Wingdings" panose="05000000000000000000" pitchFamily="2" charset="2"/>
              <a:buChar char="§"/>
            </a:pPr>
            <a:r>
              <a:rPr lang="en-US" sz="2000" dirty="0"/>
              <a:t>employers are prohibited from discharging or discriminating against any employee for reporting work-related injuries or illnesses.</a:t>
            </a:r>
          </a:p>
          <a:p>
            <a:r>
              <a:rPr lang="en-US" sz="2400" dirty="0"/>
              <a:t>You must not discharge or in any manner discriminate against any employee for reporting a work-related injury or illness.</a:t>
            </a:r>
          </a:p>
        </p:txBody>
      </p:sp>
      <p:sp>
        <p:nvSpPr>
          <p:cNvPr id="5" name="Footer Placeholder 4">
            <a:extLst>
              <a:ext uri="{FF2B5EF4-FFF2-40B4-BE49-F238E27FC236}">
                <a16:creationId xmlns:a16="http://schemas.microsoft.com/office/drawing/2014/main" id="{F75FF301-5482-D382-B31B-4073A5B1CC4A}"/>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3715E87D-5DCB-08F1-92AF-176E4C4F425B}"/>
              </a:ext>
            </a:extLst>
          </p:cNvPr>
          <p:cNvSpPr>
            <a:spLocks noGrp="1"/>
          </p:cNvSpPr>
          <p:nvPr>
            <p:ph type="sldNum" sz="quarter" idx="12"/>
          </p:nvPr>
        </p:nvSpPr>
        <p:spPr/>
        <p:txBody>
          <a:bodyPr/>
          <a:lstStyle/>
          <a:p>
            <a:fld id="{48F63A3B-78C7-47BE-AE5E-E10140E04643}" type="slidenum">
              <a:rPr lang="en-US" smtClean="0"/>
              <a:t>28</a:t>
            </a:fld>
            <a:endParaRPr lang="en-US" dirty="0"/>
          </a:p>
        </p:txBody>
      </p:sp>
    </p:spTree>
    <p:extLst>
      <p:ext uri="{BB962C8B-B14F-4D97-AF65-F5344CB8AC3E}">
        <p14:creationId xmlns:p14="http://schemas.microsoft.com/office/powerpoint/2010/main" val="826786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C71C0-5168-354F-A0F7-F929050BF019}"/>
              </a:ext>
            </a:extLst>
          </p:cNvPr>
          <p:cNvSpPr>
            <a:spLocks noGrp="1"/>
          </p:cNvSpPr>
          <p:nvPr>
            <p:ph type="title"/>
          </p:nvPr>
        </p:nvSpPr>
        <p:spPr/>
        <p:txBody>
          <a:bodyPr/>
          <a:lstStyle/>
          <a:p>
            <a:r>
              <a:rPr lang="en-US" dirty="0"/>
              <a:t>Incentive programs</a:t>
            </a:r>
          </a:p>
        </p:txBody>
      </p:sp>
      <p:sp>
        <p:nvSpPr>
          <p:cNvPr id="3" name="Content Placeholder 2">
            <a:extLst>
              <a:ext uri="{FF2B5EF4-FFF2-40B4-BE49-F238E27FC236}">
                <a16:creationId xmlns:a16="http://schemas.microsoft.com/office/drawing/2014/main" id="{3694ED16-1E1D-CE35-D85C-2DECA7D61850}"/>
              </a:ext>
            </a:extLst>
          </p:cNvPr>
          <p:cNvSpPr>
            <a:spLocks noGrp="1"/>
          </p:cNvSpPr>
          <p:nvPr>
            <p:ph idx="1"/>
          </p:nvPr>
        </p:nvSpPr>
        <p:spPr/>
        <p:txBody>
          <a:bodyPr>
            <a:normAutofit/>
          </a:bodyPr>
          <a:lstStyle/>
          <a:p>
            <a:r>
              <a:rPr lang="en-US" sz="2400" i="0" dirty="0">
                <a:solidFill>
                  <a:srgbClr val="333333"/>
                </a:solidFill>
                <a:effectLst/>
              </a:rPr>
              <a:t>Incentive programs may discourage reporting. Incentive programs are not banned by OSHA, but must be developed to not interfere with </a:t>
            </a:r>
            <a:r>
              <a:rPr lang="en-US" sz="2400" dirty="0">
                <a:solidFill>
                  <a:srgbClr val="333333"/>
                </a:solidFill>
              </a:rPr>
              <a:t>or discourage employee reporting. Guidance for development of incentive programs is included in the following standard interpretations:</a:t>
            </a:r>
          </a:p>
          <a:p>
            <a:pPr marL="457200" lvl="1">
              <a:buFont typeface="Wingdings" panose="05000000000000000000" pitchFamily="2" charset="2"/>
              <a:buChar char="§"/>
            </a:pPr>
            <a:r>
              <a:rPr lang="en-US" sz="2000" dirty="0">
                <a:solidFill>
                  <a:srgbClr val="003399"/>
                </a:solidFill>
                <a:hlinkClick r:id="rId3" tooltip="Clarification of OSHA's Position on Workplace Safety Incentive Programs and Post-Incident Drug Testing Under 29 C.F.R. §1904.35(b)(1)(iv)"/>
              </a:rPr>
              <a:t>Clarification of OSHA’s position on workplace safety incentive programs and post-incident drug testing under 29 C.F.R. §1904.35(b)(1)(iv)</a:t>
            </a:r>
            <a:r>
              <a:rPr lang="en-US" sz="2000" dirty="0">
                <a:solidFill>
                  <a:srgbClr val="003399"/>
                </a:solidFill>
              </a:rPr>
              <a:t>; and</a:t>
            </a:r>
          </a:p>
          <a:p>
            <a:pPr marL="457200" lvl="1">
              <a:buFont typeface="Wingdings" panose="05000000000000000000" pitchFamily="2" charset="2"/>
              <a:buChar char="§"/>
            </a:pPr>
            <a:r>
              <a:rPr lang="en-US" sz="2000" dirty="0">
                <a:hlinkClick r:id="rId4"/>
              </a:rPr>
              <a:t>Employer safety incentive and disincentive policies and practices</a:t>
            </a:r>
            <a:r>
              <a:rPr lang="en-US" sz="2000" dirty="0"/>
              <a:t>.</a:t>
            </a:r>
          </a:p>
        </p:txBody>
      </p:sp>
      <p:sp>
        <p:nvSpPr>
          <p:cNvPr id="5" name="Footer Placeholder 4">
            <a:extLst>
              <a:ext uri="{FF2B5EF4-FFF2-40B4-BE49-F238E27FC236}">
                <a16:creationId xmlns:a16="http://schemas.microsoft.com/office/drawing/2014/main" id="{F1B477A7-CC39-A6D9-14C2-7862DABEC33D}"/>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74257132-C462-CAD4-1BFE-13237CC01995}"/>
              </a:ext>
            </a:extLst>
          </p:cNvPr>
          <p:cNvSpPr>
            <a:spLocks noGrp="1"/>
          </p:cNvSpPr>
          <p:nvPr>
            <p:ph type="sldNum" sz="quarter" idx="12"/>
          </p:nvPr>
        </p:nvSpPr>
        <p:spPr/>
        <p:txBody>
          <a:bodyPr/>
          <a:lstStyle/>
          <a:p>
            <a:fld id="{48F63A3B-78C7-47BE-AE5E-E10140E04643}" type="slidenum">
              <a:rPr lang="en-US" smtClean="0"/>
              <a:t>29</a:t>
            </a:fld>
            <a:endParaRPr lang="en-US" dirty="0"/>
          </a:p>
        </p:txBody>
      </p:sp>
    </p:spTree>
    <p:extLst>
      <p:ext uri="{BB962C8B-B14F-4D97-AF65-F5344CB8AC3E}">
        <p14:creationId xmlns:p14="http://schemas.microsoft.com/office/powerpoint/2010/main" val="3923835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Ergonomics – employee training</a:t>
            </a:r>
            <a:br>
              <a:rPr lang="en-US" dirty="0"/>
            </a:br>
            <a:r>
              <a:rPr lang="en-US" dirty="0"/>
              <a:t>Minnesota Statutes 182.677, subdivision 4</a:t>
            </a:r>
          </a:p>
        </p:txBody>
      </p:sp>
      <p:sp>
        <p:nvSpPr>
          <p:cNvPr id="3" name="Text Placeholder 2"/>
          <p:cNvSpPr>
            <a:spLocks noGrp="1"/>
          </p:cNvSpPr>
          <p:nvPr>
            <p:ph type="body" sz="quarter" idx="14"/>
          </p:nvPr>
        </p:nvSpPr>
        <p:spPr/>
        <p:txBody>
          <a:bodyPr/>
          <a:lstStyle/>
          <a:p>
            <a:r>
              <a:rPr lang="en-US" dirty="0"/>
              <a:t>Minnesota </a:t>
            </a:r>
            <a:r>
              <a:rPr lang="en-US"/>
              <a:t>OSHA Compliance | </a:t>
            </a:r>
            <a:r>
              <a:rPr lang="en-US" dirty="0"/>
              <a:t>Department of Labor and Industry</a:t>
            </a:r>
          </a:p>
        </p:txBody>
      </p:sp>
      <p:sp>
        <p:nvSpPr>
          <p:cNvPr id="4" name="Footer Placeholder 3"/>
          <p:cNvSpPr>
            <a:spLocks noGrp="1"/>
          </p:cNvSpPr>
          <p:nvPr>
            <p:ph type="ftr" sz="quarter" idx="3"/>
          </p:nvPr>
        </p:nvSpPr>
        <p:spPr>
          <a:xfrm>
            <a:off x="10066789" y="6138332"/>
            <a:ext cx="1774418" cy="365125"/>
          </a:xfrm>
        </p:spPr>
        <p:txBody>
          <a:bodyPr/>
          <a:lstStyle/>
          <a:p>
            <a:r>
              <a:rPr lang="en-US" dirty="0"/>
              <a:t>dli.mn</a:t>
            </a:r>
            <a:r>
              <a:rPr lang="en-US"/>
              <a:t>.gov</a:t>
            </a:r>
            <a:endParaRPr lang="en-US" dirty="0"/>
          </a:p>
        </p:txBody>
      </p:sp>
      <p:pic>
        <p:nvPicPr>
          <p:cNvPr id="7" name="Picture 6" descr="Logo:  Minnesota Department of Labor and Industr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gray">
          <a:xfrm>
            <a:off x="483322" y="5724327"/>
            <a:ext cx="3183297" cy="927174"/>
          </a:xfrm>
          <a:prstGeom prst="rect">
            <a:avLst/>
          </a:prstGeom>
        </p:spPr>
      </p:pic>
    </p:spTree>
    <p:extLst>
      <p:ext uri="{BB962C8B-B14F-4D97-AF65-F5344CB8AC3E}">
        <p14:creationId xmlns:p14="http://schemas.microsoft.com/office/powerpoint/2010/main" val="16869077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A601-DD17-0EA1-1FB7-3E7852E2F8F4}"/>
              </a:ext>
            </a:extLst>
          </p:cNvPr>
          <p:cNvSpPr>
            <a:spLocks noGrp="1"/>
          </p:cNvSpPr>
          <p:nvPr>
            <p:ph type="title"/>
          </p:nvPr>
        </p:nvSpPr>
        <p:spPr>
          <a:xfrm>
            <a:off x="838200" y="365125"/>
            <a:ext cx="10515600" cy="825605"/>
          </a:xfrm>
        </p:spPr>
        <p:txBody>
          <a:bodyPr>
            <a:normAutofit/>
          </a:bodyPr>
          <a:lstStyle/>
          <a:p>
            <a:r>
              <a:rPr lang="en-US" sz="3600" dirty="0">
                <a:latin typeface="+mn-lt"/>
              </a:rPr>
              <a:t>Procedures for reporting early signs, symptoms MSDs</a:t>
            </a:r>
          </a:p>
        </p:txBody>
      </p:sp>
      <p:sp>
        <p:nvSpPr>
          <p:cNvPr id="3" name="Content Placeholder 2">
            <a:extLst>
              <a:ext uri="{FF2B5EF4-FFF2-40B4-BE49-F238E27FC236}">
                <a16:creationId xmlns:a16="http://schemas.microsoft.com/office/drawing/2014/main" id="{8E85FF09-DCD9-7EC4-4C6C-DB80587E3E61}"/>
              </a:ext>
            </a:extLst>
          </p:cNvPr>
          <p:cNvSpPr>
            <a:spLocks noGrp="1"/>
          </p:cNvSpPr>
          <p:nvPr>
            <p:ph idx="1"/>
          </p:nvPr>
        </p:nvSpPr>
        <p:spPr>
          <a:xfrm>
            <a:off x="838200" y="1358376"/>
            <a:ext cx="10515600" cy="4862181"/>
          </a:xfrm>
        </p:spPr>
        <p:txBody>
          <a:bodyPr>
            <a:normAutofit lnSpcReduction="10000"/>
          </a:bodyPr>
          <a:lstStyle/>
          <a:p>
            <a:pPr>
              <a:lnSpc>
                <a:spcPct val="110000"/>
              </a:lnSpc>
              <a:spcAft>
                <a:spcPts val="1000"/>
              </a:spcAft>
            </a:pPr>
            <a:r>
              <a:rPr lang="en-US" sz="2400" dirty="0"/>
              <a:t>[What should be reported?]</a:t>
            </a:r>
          </a:p>
          <a:p>
            <a:pPr>
              <a:lnSpc>
                <a:spcPct val="110000"/>
              </a:lnSpc>
              <a:spcAft>
                <a:spcPts val="1000"/>
              </a:spcAft>
            </a:pPr>
            <a:r>
              <a:rPr lang="en-US" sz="2400" dirty="0"/>
              <a:t>[When should a hazard be reported?]</a:t>
            </a:r>
          </a:p>
          <a:p>
            <a:pPr>
              <a:lnSpc>
                <a:spcPct val="110000"/>
              </a:lnSpc>
              <a:spcAft>
                <a:spcPts val="1000"/>
              </a:spcAft>
            </a:pPr>
            <a:r>
              <a:rPr lang="en-US" sz="2400" dirty="0"/>
              <a:t>[How should workers make reports?]</a:t>
            </a:r>
          </a:p>
          <a:p>
            <a:pPr>
              <a:lnSpc>
                <a:spcPct val="110000"/>
              </a:lnSpc>
              <a:spcAft>
                <a:spcPts val="1000"/>
              </a:spcAft>
            </a:pPr>
            <a:r>
              <a:rPr lang="en-US" sz="2400" dirty="0"/>
              <a:t>[How will management respond to reports?]</a:t>
            </a:r>
          </a:p>
          <a:p>
            <a:pPr>
              <a:lnSpc>
                <a:spcPct val="110000"/>
              </a:lnSpc>
              <a:spcAft>
                <a:spcPts val="1000"/>
              </a:spcAft>
            </a:pPr>
            <a:r>
              <a:rPr lang="en-US" sz="2400" dirty="0"/>
              <a:t>[What should workers expect after making a report?]</a:t>
            </a:r>
          </a:p>
          <a:p>
            <a:pPr>
              <a:lnSpc>
                <a:spcPct val="110000"/>
              </a:lnSpc>
              <a:spcAft>
                <a:spcPts val="1000"/>
              </a:spcAft>
            </a:pPr>
            <a:r>
              <a:rPr lang="en-US" sz="2400" dirty="0"/>
              <a:t>[How will you make sure all workers understand the reporting process?]</a:t>
            </a:r>
          </a:p>
          <a:p>
            <a:pPr>
              <a:lnSpc>
                <a:spcPct val="110000"/>
              </a:lnSpc>
              <a:spcAft>
                <a:spcPts val="1000"/>
              </a:spcAft>
            </a:pPr>
            <a:r>
              <a:rPr lang="en-US" sz="2400" dirty="0"/>
              <a:t>[How will you make it clear no worker will face retaliation for reporting?]</a:t>
            </a:r>
          </a:p>
          <a:p>
            <a:pPr>
              <a:lnSpc>
                <a:spcPct val="110000"/>
              </a:lnSpc>
              <a:spcAft>
                <a:spcPts val="1000"/>
              </a:spcAft>
            </a:pPr>
            <a:r>
              <a:rPr lang="en-US" sz="2400" dirty="0"/>
              <a:t>[How might you recognize workers who identify and report hazards?] </a:t>
            </a:r>
          </a:p>
        </p:txBody>
      </p:sp>
      <p:sp>
        <p:nvSpPr>
          <p:cNvPr id="6" name="Slide Number Placeholder 5">
            <a:extLst>
              <a:ext uri="{FF2B5EF4-FFF2-40B4-BE49-F238E27FC236}">
                <a16:creationId xmlns:a16="http://schemas.microsoft.com/office/drawing/2014/main" id="{947EE66E-4E4E-DF85-82AA-781B27AF9E59}"/>
              </a:ext>
            </a:extLst>
          </p:cNvPr>
          <p:cNvSpPr>
            <a:spLocks noGrp="1"/>
          </p:cNvSpPr>
          <p:nvPr>
            <p:ph type="sldNum" sz="quarter" idx="12"/>
          </p:nvPr>
        </p:nvSpPr>
        <p:spPr/>
        <p:txBody>
          <a:bodyPr/>
          <a:lstStyle/>
          <a:p>
            <a:fld id="{48F63A3B-78C7-47BE-AE5E-E10140E04643}" type="slidenum">
              <a:rPr lang="en-US" smtClean="0"/>
              <a:t>30</a:t>
            </a:fld>
            <a:endParaRPr lang="en-US" dirty="0"/>
          </a:p>
        </p:txBody>
      </p:sp>
    </p:spTree>
    <p:extLst>
      <p:ext uri="{BB962C8B-B14F-4D97-AF65-F5344CB8AC3E}">
        <p14:creationId xmlns:p14="http://schemas.microsoft.com/office/powerpoint/2010/main" val="27594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985C5-12AE-F81E-1A57-BD996C1CE9AE}"/>
              </a:ext>
            </a:extLst>
          </p:cNvPr>
          <p:cNvSpPr>
            <a:spLocks noGrp="1"/>
          </p:cNvSpPr>
          <p:nvPr>
            <p:ph type="title"/>
          </p:nvPr>
        </p:nvSpPr>
        <p:spPr/>
        <p:txBody>
          <a:bodyPr/>
          <a:lstStyle/>
          <a:p>
            <a:r>
              <a:rPr lang="en-US" dirty="0"/>
              <a:t>Reporting other hazards</a:t>
            </a:r>
          </a:p>
        </p:txBody>
      </p:sp>
      <p:sp>
        <p:nvSpPr>
          <p:cNvPr id="8" name="Content Placeholder 7">
            <a:extLst>
              <a:ext uri="{FF2B5EF4-FFF2-40B4-BE49-F238E27FC236}">
                <a16:creationId xmlns:a16="http://schemas.microsoft.com/office/drawing/2014/main" id="{58F28E80-0C60-9649-6D33-949EEE44BA7D}"/>
              </a:ext>
            </a:extLst>
          </p:cNvPr>
          <p:cNvSpPr>
            <a:spLocks noGrp="1"/>
          </p:cNvSpPr>
          <p:nvPr>
            <p:ph sz="half" idx="1"/>
          </p:nvPr>
        </p:nvSpPr>
        <p:spPr>
          <a:xfrm>
            <a:off x="838200" y="1594624"/>
            <a:ext cx="10993734" cy="4582339"/>
          </a:xfrm>
        </p:spPr>
        <p:txBody>
          <a:bodyPr>
            <a:noAutofit/>
          </a:bodyPr>
          <a:lstStyle/>
          <a:p>
            <a:r>
              <a:rPr lang="en-US" sz="2400" b="1" dirty="0"/>
              <a:t>What should be reported?</a:t>
            </a:r>
            <a:r>
              <a:rPr lang="en-US" sz="2400" dirty="0"/>
              <a:t> Your system should encourage reporting of all types of safety and health concerns (injuries, illnesses, anticipated hazards from new processes or equipment, unsafe conditions or behaviors, close calls and near misses, hazards from non-routine tasks and potential </a:t>
            </a:r>
            <a:r>
              <a:rPr lang="en-US" sz="2400"/>
              <a:t>emergencies, and </a:t>
            </a:r>
            <a:r>
              <a:rPr lang="en-US" sz="2400" dirty="0"/>
              <a:t>weaknesses of your safety and health program).</a:t>
            </a:r>
          </a:p>
          <a:p>
            <a:r>
              <a:rPr lang="en-US" sz="2400" b="1" dirty="0"/>
              <a:t>When should a hazard be reported? </a:t>
            </a:r>
            <a:r>
              <a:rPr lang="en-US" sz="2400" dirty="0"/>
              <a:t>Your system should empower workers to report hazards immediately. Workers should also know they can stop any operation they believe to be unsafe.</a:t>
            </a:r>
          </a:p>
          <a:p>
            <a:r>
              <a:rPr lang="en-US" sz="2400" b="1" dirty="0"/>
              <a:t>How should workers make reports?</a:t>
            </a:r>
            <a:r>
              <a:rPr lang="en-US" sz="2400" dirty="0"/>
              <a:t> Think of options for workers to report to management verbally or in writing. If possible, give workers a way to report anonymously.</a:t>
            </a:r>
          </a:p>
        </p:txBody>
      </p:sp>
      <p:sp>
        <p:nvSpPr>
          <p:cNvPr id="5" name="Footer Placeholder 4">
            <a:extLst>
              <a:ext uri="{FF2B5EF4-FFF2-40B4-BE49-F238E27FC236}">
                <a16:creationId xmlns:a16="http://schemas.microsoft.com/office/drawing/2014/main" id="{25F07AFE-9136-C50B-B427-80D45F2DDD0C}"/>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C4F6629D-C29E-DAE2-CEAD-66F46C23D51D}"/>
              </a:ext>
            </a:extLst>
          </p:cNvPr>
          <p:cNvSpPr>
            <a:spLocks noGrp="1"/>
          </p:cNvSpPr>
          <p:nvPr>
            <p:ph type="sldNum" sz="quarter" idx="12"/>
          </p:nvPr>
        </p:nvSpPr>
        <p:spPr/>
        <p:txBody>
          <a:bodyPr/>
          <a:lstStyle/>
          <a:p>
            <a:fld id="{48F63A3B-78C7-47BE-AE5E-E10140E04643}" type="slidenum">
              <a:rPr lang="en-US" smtClean="0"/>
              <a:t>31</a:t>
            </a:fld>
            <a:endParaRPr lang="en-US" dirty="0"/>
          </a:p>
        </p:txBody>
      </p:sp>
    </p:spTree>
    <p:extLst>
      <p:ext uri="{BB962C8B-B14F-4D97-AF65-F5344CB8AC3E}">
        <p14:creationId xmlns:p14="http://schemas.microsoft.com/office/powerpoint/2010/main" val="25164652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985C5-12AE-F81E-1A57-BD996C1CE9AE}"/>
              </a:ext>
            </a:extLst>
          </p:cNvPr>
          <p:cNvSpPr>
            <a:spLocks noGrp="1"/>
          </p:cNvSpPr>
          <p:nvPr>
            <p:ph type="title"/>
          </p:nvPr>
        </p:nvSpPr>
        <p:spPr/>
        <p:txBody>
          <a:bodyPr/>
          <a:lstStyle/>
          <a:p>
            <a:r>
              <a:rPr lang="en-US" dirty="0"/>
              <a:t>Reporting other hazards, continued</a:t>
            </a:r>
          </a:p>
        </p:txBody>
      </p:sp>
      <p:sp>
        <p:nvSpPr>
          <p:cNvPr id="9" name="Content Placeholder 8">
            <a:extLst>
              <a:ext uri="{FF2B5EF4-FFF2-40B4-BE49-F238E27FC236}">
                <a16:creationId xmlns:a16="http://schemas.microsoft.com/office/drawing/2014/main" id="{1B64ABA9-BA4A-0E70-8AD6-2A2F0CEFCFDB}"/>
              </a:ext>
            </a:extLst>
          </p:cNvPr>
          <p:cNvSpPr>
            <a:spLocks noGrp="1"/>
          </p:cNvSpPr>
          <p:nvPr>
            <p:ph sz="half" idx="2"/>
          </p:nvPr>
        </p:nvSpPr>
        <p:spPr>
          <a:xfrm>
            <a:off x="703385" y="1594624"/>
            <a:ext cx="10650415" cy="4761725"/>
          </a:xfrm>
        </p:spPr>
        <p:txBody>
          <a:bodyPr>
            <a:noAutofit/>
          </a:bodyPr>
          <a:lstStyle/>
          <a:p>
            <a:r>
              <a:rPr lang="en-US" sz="2400" b="1" dirty="0"/>
              <a:t>How will management respond to reports?</a:t>
            </a:r>
            <a:r>
              <a:rPr lang="en-US" sz="2400" dirty="0"/>
              <a:t> Make sure your system directs management to promptly acknowledge reports and begin an investigation.</a:t>
            </a:r>
          </a:p>
          <a:p>
            <a:r>
              <a:rPr lang="en-US" sz="2400" b="1" dirty="0"/>
              <a:t>What should workers expect after making a report?</a:t>
            </a:r>
            <a:r>
              <a:rPr lang="en-US" sz="2400" dirty="0"/>
              <a:t> Your process should involve regular communication about actions taken to address reported hazards.</a:t>
            </a:r>
          </a:p>
          <a:p>
            <a:r>
              <a:rPr lang="en-US" sz="2400" b="1" dirty="0"/>
              <a:t>How will you make sure all workers understand the reporting process?</a:t>
            </a:r>
            <a:r>
              <a:rPr lang="en-US" sz="2400" dirty="0"/>
              <a:t> Consider barriers such as language, literacy and internet access.</a:t>
            </a:r>
          </a:p>
          <a:p>
            <a:r>
              <a:rPr lang="en-US" sz="2400" b="1" dirty="0"/>
              <a:t>How will you make it clear no worker will face retaliation for reporting?</a:t>
            </a:r>
            <a:r>
              <a:rPr lang="en-US" sz="2400" dirty="0"/>
              <a:t> Make sure workers know you will only use reports to improve safety and health.</a:t>
            </a:r>
          </a:p>
          <a:p>
            <a:r>
              <a:rPr lang="en-US" sz="2400" b="1" dirty="0"/>
              <a:t>How might you recognize workers who identify and report hazards?</a:t>
            </a:r>
            <a:r>
              <a:rPr lang="en-US" sz="2400" dirty="0"/>
              <a:t> Consider a bonus, a gift certificate or a public thank you.</a:t>
            </a:r>
          </a:p>
        </p:txBody>
      </p:sp>
      <p:sp>
        <p:nvSpPr>
          <p:cNvPr id="5" name="Footer Placeholder 4">
            <a:extLst>
              <a:ext uri="{FF2B5EF4-FFF2-40B4-BE49-F238E27FC236}">
                <a16:creationId xmlns:a16="http://schemas.microsoft.com/office/drawing/2014/main" id="{25F07AFE-9136-C50B-B427-80D45F2DDD0C}"/>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C4F6629D-C29E-DAE2-CEAD-66F46C23D51D}"/>
              </a:ext>
            </a:extLst>
          </p:cNvPr>
          <p:cNvSpPr>
            <a:spLocks noGrp="1"/>
          </p:cNvSpPr>
          <p:nvPr>
            <p:ph type="sldNum" sz="quarter" idx="12"/>
          </p:nvPr>
        </p:nvSpPr>
        <p:spPr/>
        <p:txBody>
          <a:bodyPr/>
          <a:lstStyle/>
          <a:p>
            <a:fld id="{48F63A3B-78C7-47BE-AE5E-E10140E04643}" type="slidenum">
              <a:rPr lang="en-US" smtClean="0"/>
              <a:t>32</a:t>
            </a:fld>
            <a:endParaRPr lang="en-US" dirty="0"/>
          </a:p>
        </p:txBody>
      </p:sp>
    </p:spTree>
    <p:extLst>
      <p:ext uri="{BB962C8B-B14F-4D97-AF65-F5344CB8AC3E}">
        <p14:creationId xmlns:p14="http://schemas.microsoft.com/office/powerpoint/2010/main" val="6778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5985C5-12AE-F81E-1A57-BD996C1CE9AE}"/>
              </a:ext>
            </a:extLst>
          </p:cNvPr>
          <p:cNvSpPr>
            <a:spLocks noGrp="1"/>
          </p:cNvSpPr>
          <p:nvPr>
            <p:ph type="title"/>
          </p:nvPr>
        </p:nvSpPr>
        <p:spPr/>
        <p:txBody>
          <a:bodyPr/>
          <a:lstStyle/>
          <a:p>
            <a:r>
              <a:rPr lang="en-US" dirty="0"/>
              <a:t>Reporting other hazards, continued</a:t>
            </a:r>
          </a:p>
        </p:txBody>
      </p:sp>
      <p:sp>
        <p:nvSpPr>
          <p:cNvPr id="9" name="Content Placeholder 8">
            <a:extLst>
              <a:ext uri="{FF2B5EF4-FFF2-40B4-BE49-F238E27FC236}">
                <a16:creationId xmlns:a16="http://schemas.microsoft.com/office/drawing/2014/main" id="{1B64ABA9-BA4A-0E70-8AD6-2A2F0CEFCFDB}"/>
              </a:ext>
            </a:extLst>
          </p:cNvPr>
          <p:cNvSpPr>
            <a:spLocks noGrp="1"/>
          </p:cNvSpPr>
          <p:nvPr>
            <p:ph sz="half" idx="2"/>
          </p:nvPr>
        </p:nvSpPr>
        <p:spPr>
          <a:xfrm>
            <a:off x="703385" y="1594624"/>
            <a:ext cx="11113477" cy="4582339"/>
          </a:xfrm>
        </p:spPr>
        <p:txBody>
          <a:bodyPr>
            <a:noAutofit/>
          </a:bodyPr>
          <a:lstStyle/>
          <a:p>
            <a:r>
              <a:rPr lang="en-US" sz="2400" b="1" dirty="0"/>
              <a:t>How will you involve workers in finding solution to reported concerns? </a:t>
            </a:r>
            <a:r>
              <a:rPr lang="en-US" sz="2400" dirty="0"/>
              <a:t>Your system should encourage workers to suggest ways to eliminate or control the hazard. This could be at the time of the report, after the report or both. This part of your system will be important when you begin work on hazard prevention and control.</a:t>
            </a:r>
          </a:p>
        </p:txBody>
      </p:sp>
      <p:sp>
        <p:nvSpPr>
          <p:cNvPr id="5" name="Footer Placeholder 4">
            <a:extLst>
              <a:ext uri="{FF2B5EF4-FFF2-40B4-BE49-F238E27FC236}">
                <a16:creationId xmlns:a16="http://schemas.microsoft.com/office/drawing/2014/main" id="{25F07AFE-9136-C50B-B427-80D45F2DDD0C}"/>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C4F6629D-C29E-DAE2-CEAD-66F46C23D51D}"/>
              </a:ext>
            </a:extLst>
          </p:cNvPr>
          <p:cNvSpPr>
            <a:spLocks noGrp="1"/>
          </p:cNvSpPr>
          <p:nvPr>
            <p:ph type="sldNum" sz="quarter" idx="12"/>
          </p:nvPr>
        </p:nvSpPr>
        <p:spPr/>
        <p:txBody>
          <a:bodyPr/>
          <a:lstStyle/>
          <a:p>
            <a:fld id="{48F63A3B-78C7-47BE-AE5E-E10140E04643}" type="slidenum">
              <a:rPr lang="en-US" smtClean="0"/>
              <a:t>33</a:t>
            </a:fld>
            <a:endParaRPr lang="en-US" dirty="0"/>
          </a:p>
        </p:txBody>
      </p:sp>
    </p:spTree>
    <p:extLst>
      <p:ext uri="{BB962C8B-B14F-4D97-AF65-F5344CB8AC3E}">
        <p14:creationId xmlns:p14="http://schemas.microsoft.com/office/powerpoint/2010/main" val="3065216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0C9A5-5A53-CB90-858D-EF0B9144A4FE}"/>
              </a:ext>
            </a:extLst>
          </p:cNvPr>
          <p:cNvSpPr>
            <a:spLocks noGrp="1"/>
          </p:cNvSpPr>
          <p:nvPr>
            <p:ph type="title"/>
          </p:nvPr>
        </p:nvSpPr>
        <p:spPr/>
        <p:txBody>
          <a:bodyPr/>
          <a:lstStyle/>
          <a:p>
            <a:r>
              <a:rPr lang="en-US" dirty="0"/>
              <a:t>Reporting other hazards</a:t>
            </a:r>
          </a:p>
        </p:txBody>
      </p:sp>
      <p:sp>
        <p:nvSpPr>
          <p:cNvPr id="8" name="Content Placeholder 7">
            <a:extLst>
              <a:ext uri="{FF2B5EF4-FFF2-40B4-BE49-F238E27FC236}">
                <a16:creationId xmlns:a16="http://schemas.microsoft.com/office/drawing/2014/main" id="{3704ABF3-FB98-F3FF-CB05-D85A68DE35E7}"/>
              </a:ext>
            </a:extLst>
          </p:cNvPr>
          <p:cNvSpPr>
            <a:spLocks noGrp="1"/>
          </p:cNvSpPr>
          <p:nvPr>
            <p:ph idx="1"/>
          </p:nvPr>
        </p:nvSpPr>
        <p:spPr/>
        <p:txBody>
          <a:bodyPr/>
          <a:lstStyle/>
          <a:p>
            <a:r>
              <a:rPr lang="en-US" sz="2400" dirty="0"/>
              <a:t>A workplace hazard is any condition, activity or source that could, if left uncontrolled, lead to an injury or illness. Examples include:</a:t>
            </a:r>
          </a:p>
          <a:p>
            <a:pPr marL="457200" lvl="1">
              <a:buFont typeface="Wingdings" panose="05000000000000000000" pitchFamily="2" charset="2"/>
              <a:buChar char="§"/>
            </a:pPr>
            <a:r>
              <a:rPr lang="en-US" sz="2000" dirty="0"/>
              <a:t>safety hazards – slippery floors, broken ladder rungs, hot surfaces, machinery with moving parts, electrical hazards and confined spaces;</a:t>
            </a:r>
          </a:p>
          <a:p>
            <a:pPr marL="457200" lvl="1">
              <a:buFont typeface="Wingdings" panose="05000000000000000000" pitchFamily="2" charset="2"/>
              <a:buChar char="§"/>
            </a:pPr>
            <a:r>
              <a:rPr lang="en-US" sz="2000" dirty="0"/>
              <a:t>health hazards – chemicals, viruses, heat and noise; and</a:t>
            </a:r>
          </a:p>
          <a:p>
            <a:pPr marL="457200" lvl="1">
              <a:buFont typeface="Wingdings" panose="05000000000000000000" pitchFamily="2" charset="2"/>
              <a:buChar char="§"/>
            </a:pPr>
            <a:r>
              <a:rPr lang="en-US" sz="2000" dirty="0"/>
              <a:t>other hazards – stress, workplace violence, activities that cause wear and tear on the body, and assigning an untrained worker to a hazardous job.</a:t>
            </a:r>
          </a:p>
        </p:txBody>
      </p:sp>
      <p:sp>
        <p:nvSpPr>
          <p:cNvPr id="6" name="Footer Placeholder 5">
            <a:extLst>
              <a:ext uri="{FF2B5EF4-FFF2-40B4-BE49-F238E27FC236}">
                <a16:creationId xmlns:a16="http://schemas.microsoft.com/office/drawing/2014/main" id="{3DEEB8D2-FCE7-CAD6-B302-C95E2C1223B5}"/>
              </a:ext>
            </a:extLst>
          </p:cNvPr>
          <p:cNvSpPr>
            <a:spLocks noGrp="1"/>
          </p:cNvSpPr>
          <p:nvPr>
            <p:ph type="ftr" sz="quarter" idx="3"/>
          </p:nvPr>
        </p:nvSpPr>
        <p:spPr/>
        <p:txBody>
          <a:bodyPr/>
          <a:lstStyle/>
          <a:p>
            <a:r>
              <a:rPr lang="en-US" dirty="0"/>
              <a:t>dli.mn.gov</a:t>
            </a:r>
          </a:p>
        </p:txBody>
      </p:sp>
      <p:sp>
        <p:nvSpPr>
          <p:cNvPr id="7" name="Slide Number Placeholder 6">
            <a:extLst>
              <a:ext uri="{FF2B5EF4-FFF2-40B4-BE49-F238E27FC236}">
                <a16:creationId xmlns:a16="http://schemas.microsoft.com/office/drawing/2014/main" id="{1794E95C-F81B-8BF1-FC04-7258CD4EC59C}"/>
              </a:ext>
            </a:extLst>
          </p:cNvPr>
          <p:cNvSpPr>
            <a:spLocks noGrp="1"/>
          </p:cNvSpPr>
          <p:nvPr>
            <p:ph type="sldNum" sz="quarter" idx="12"/>
          </p:nvPr>
        </p:nvSpPr>
        <p:spPr/>
        <p:txBody>
          <a:bodyPr/>
          <a:lstStyle/>
          <a:p>
            <a:fld id="{48F63A3B-78C7-47BE-AE5E-E10140E04643}" type="slidenum">
              <a:rPr lang="en-US" smtClean="0"/>
              <a:t>34</a:t>
            </a:fld>
            <a:endParaRPr lang="en-US" dirty="0"/>
          </a:p>
        </p:txBody>
      </p:sp>
    </p:spTree>
    <p:extLst>
      <p:ext uri="{BB962C8B-B14F-4D97-AF65-F5344CB8AC3E}">
        <p14:creationId xmlns:p14="http://schemas.microsoft.com/office/powerpoint/2010/main" val="2854022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A601-DD17-0EA1-1FB7-3E7852E2F8F4}"/>
              </a:ext>
            </a:extLst>
          </p:cNvPr>
          <p:cNvSpPr>
            <a:spLocks noGrp="1"/>
          </p:cNvSpPr>
          <p:nvPr>
            <p:ph type="title"/>
          </p:nvPr>
        </p:nvSpPr>
        <p:spPr>
          <a:xfrm>
            <a:off x="838200" y="365125"/>
            <a:ext cx="10515600" cy="845701"/>
          </a:xfrm>
        </p:spPr>
        <p:txBody>
          <a:bodyPr>
            <a:normAutofit/>
          </a:bodyPr>
          <a:lstStyle/>
          <a:p>
            <a:r>
              <a:rPr lang="en-US" sz="3600" dirty="0">
                <a:latin typeface="+mn-lt"/>
              </a:rPr>
              <a:t>Procedures for reporting other hazards</a:t>
            </a:r>
          </a:p>
        </p:txBody>
      </p:sp>
      <p:sp>
        <p:nvSpPr>
          <p:cNvPr id="3" name="Content Placeholder 2">
            <a:extLst>
              <a:ext uri="{FF2B5EF4-FFF2-40B4-BE49-F238E27FC236}">
                <a16:creationId xmlns:a16="http://schemas.microsoft.com/office/drawing/2014/main" id="{8E85FF09-DCD9-7EC4-4C6C-DB80587E3E61}"/>
              </a:ext>
            </a:extLst>
          </p:cNvPr>
          <p:cNvSpPr>
            <a:spLocks noGrp="1"/>
          </p:cNvSpPr>
          <p:nvPr>
            <p:ph idx="1"/>
          </p:nvPr>
        </p:nvSpPr>
        <p:spPr>
          <a:xfrm>
            <a:off x="914400" y="1277991"/>
            <a:ext cx="10439400" cy="4867832"/>
          </a:xfrm>
        </p:spPr>
        <p:txBody>
          <a:bodyPr>
            <a:normAutofit lnSpcReduction="10000"/>
          </a:bodyPr>
          <a:lstStyle/>
          <a:p>
            <a:pPr>
              <a:lnSpc>
                <a:spcPct val="110000"/>
              </a:lnSpc>
              <a:spcAft>
                <a:spcPts val="1000"/>
              </a:spcAft>
            </a:pPr>
            <a:r>
              <a:rPr lang="en-US" sz="2400" dirty="0"/>
              <a:t>[What should be reported?] </a:t>
            </a:r>
          </a:p>
          <a:p>
            <a:pPr>
              <a:lnSpc>
                <a:spcPct val="110000"/>
              </a:lnSpc>
              <a:spcAft>
                <a:spcPts val="1000"/>
              </a:spcAft>
            </a:pPr>
            <a:r>
              <a:rPr lang="en-US" sz="2400" dirty="0"/>
              <a:t>[When should a hazard be reported?]</a:t>
            </a:r>
          </a:p>
          <a:p>
            <a:pPr>
              <a:lnSpc>
                <a:spcPct val="110000"/>
              </a:lnSpc>
              <a:spcAft>
                <a:spcPts val="1000"/>
              </a:spcAft>
            </a:pPr>
            <a:r>
              <a:rPr lang="en-US" sz="2400" dirty="0"/>
              <a:t>[How should workers make reports?] </a:t>
            </a:r>
          </a:p>
          <a:p>
            <a:pPr>
              <a:lnSpc>
                <a:spcPct val="110000"/>
              </a:lnSpc>
              <a:spcAft>
                <a:spcPts val="1000"/>
              </a:spcAft>
            </a:pPr>
            <a:r>
              <a:rPr lang="en-US" sz="2400" dirty="0"/>
              <a:t>[How will management respond to reports?] </a:t>
            </a:r>
          </a:p>
          <a:p>
            <a:pPr>
              <a:lnSpc>
                <a:spcPct val="110000"/>
              </a:lnSpc>
              <a:spcAft>
                <a:spcPts val="1000"/>
              </a:spcAft>
            </a:pPr>
            <a:r>
              <a:rPr lang="en-US" sz="2400" dirty="0"/>
              <a:t>[What should workers expect after making a report?] </a:t>
            </a:r>
          </a:p>
          <a:p>
            <a:pPr>
              <a:lnSpc>
                <a:spcPct val="110000"/>
              </a:lnSpc>
              <a:spcAft>
                <a:spcPts val="1000"/>
              </a:spcAft>
            </a:pPr>
            <a:r>
              <a:rPr lang="en-US" sz="2400" dirty="0"/>
              <a:t>[How will you make sure all workers understand the reporting process?] </a:t>
            </a:r>
          </a:p>
          <a:p>
            <a:pPr>
              <a:lnSpc>
                <a:spcPct val="110000"/>
              </a:lnSpc>
              <a:spcAft>
                <a:spcPts val="1000"/>
              </a:spcAft>
            </a:pPr>
            <a:r>
              <a:rPr lang="en-US" sz="2400" dirty="0"/>
              <a:t>[How will you make it clear no worker will face retaliation for reporting?] </a:t>
            </a:r>
          </a:p>
          <a:p>
            <a:pPr>
              <a:lnSpc>
                <a:spcPct val="110000"/>
              </a:lnSpc>
              <a:spcAft>
                <a:spcPts val="1000"/>
              </a:spcAft>
            </a:pPr>
            <a:r>
              <a:rPr lang="en-US" sz="2400" dirty="0"/>
              <a:t>[How might you recognize workers who identify and report hazards?]</a:t>
            </a:r>
          </a:p>
        </p:txBody>
      </p:sp>
      <p:sp>
        <p:nvSpPr>
          <p:cNvPr id="6" name="Slide Number Placeholder 5">
            <a:extLst>
              <a:ext uri="{FF2B5EF4-FFF2-40B4-BE49-F238E27FC236}">
                <a16:creationId xmlns:a16="http://schemas.microsoft.com/office/drawing/2014/main" id="{947EE66E-4E4E-DF85-82AA-781B27AF9E59}"/>
              </a:ext>
            </a:extLst>
          </p:cNvPr>
          <p:cNvSpPr>
            <a:spLocks noGrp="1"/>
          </p:cNvSpPr>
          <p:nvPr>
            <p:ph type="sldNum" sz="quarter" idx="12"/>
          </p:nvPr>
        </p:nvSpPr>
        <p:spPr/>
        <p:txBody>
          <a:bodyPr/>
          <a:lstStyle/>
          <a:p>
            <a:fld id="{48F63A3B-78C7-47BE-AE5E-E10140E04643}" type="slidenum">
              <a:rPr lang="en-US" smtClean="0"/>
              <a:t>35</a:t>
            </a:fld>
            <a:endParaRPr lang="en-US" dirty="0"/>
          </a:p>
        </p:txBody>
      </p:sp>
    </p:spTree>
    <p:extLst>
      <p:ext uri="{BB962C8B-B14F-4D97-AF65-F5344CB8AC3E}">
        <p14:creationId xmlns:p14="http://schemas.microsoft.com/office/powerpoint/2010/main" val="27628397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88676-C583-E030-5BED-4A371C9B9CED}"/>
              </a:ext>
            </a:extLst>
          </p:cNvPr>
          <p:cNvSpPr>
            <a:spLocks noGrp="1"/>
          </p:cNvSpPr>
          <p:nvPr>
            <p:ph type="title"/>
          </p:nvPr>
        </p:nvSpPr>
        <p:spPr/>
        <p:txBody>
          <a:bodyPr/>
          <a:lstStyle/>
          <a:p>
            <a:r>
              <a:rPr lang="en-US" dirty="0"/>
              <a:t>Hierarchy of controls</a:t>
            </a:r>
          </a:p>
        </p:txBody>
      </p:sp>
      <p:pic>
        <p:nvPicPr>
          <p:cNvPr id="3" name="Content Placeholder 2" descr="Graphic of the hierarchy of controls for addressing safety and health hazards by the National Institute of Occupational Safety and Health or NIOSH.">
            <a:extLst>
              <a:ext uri="{FF2B5EF4-FFF2-40B4-BE49-F238E27FC236}">
                <a16:creationId xmlns:a16="http://schemas.microsoft.com/office/drawing/2014/main" id="{7FE4CDAD-7FF2-5DA1-8543-AA9DDEDBB8EF}"/>
              </a:ext>
            </a:extLst>
          </p:cNvPr>
          <p:cNvPicPr>
            <a:picLocks noGrp="1" noChangeAspect="1"/>
          </p:cNvPicPr>
          <p:nvPr>
            <p:ph idx="1"/>
          </p:nvPr>
        </p:nvPicPr>
        <p:blipFill>
          <a:blip r:embed="rId3"/>
          <a:stretch>
            <a:fillRect/>
          </a:stretch>
        </p:blipFill>
        <p:spPr>
          <a:xfrm>
            <a:off x="2854726" y="1825625"/>
            <a:ext cx="6482547" cy="4351338"/>
          </a:xfrm>
          <a:prstGeom prst="rect">
            <a:avLst/>
          </a:prstGeom>
        </p:spPr>
      </p:pic>
    </p:spTree>
    <p:extLst>
      <p:ext uri="{BB962C8B-B14F-4D97-AF65-F5344CB8AC3E}">
        <p14:creationId xmlns:p14="http://schemas.microsoft.com/office/powerpoint/2010/main" val="3229265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199FB0-3940-157D-3150-E0C98F58E235}"/>
              </a:ext>
            </a:extLst>
          </p:cNvPr>
          <p:cNvSpPr>
            <a:spLocks noGrp="1"/>
          </p:cNvSpPr>
          <p:nvPr>
            <p:ph type="title"/>
          </p:nvPr>
        </p:nvSpPr>
        <p:spPr/>
        <p:txBody>
          <a:bodyPr/>
          <a:lstStyle/>
          <a:p>
            <a:r>
              <a:rPr lang="en-US" dirty="0"/>
              <a:t>Engineering controls</a:t>
            </a:r>
          </a:p>
        </p:txBody>
      </p:sp>
      <p:sp>
        <p:nvSpPr>
          <p:cNvPr id="2" name="Content Placeholder 1">
            <a:extLst>
              <a:ext uri="{FF2B5EF4-FFF2-40B4-BE49-F238E27FC236}">
                <a16:creationId xmlns:a16="http://schemas.microsoft.com/office/drawing/2014/main" id="{354B0504-A2D7-030A-EDF4-F5644780F8A6}"/>
              </a:ext>
            </a:extLst>
          </p:cNvPr>
          <p:cNvSpPr>
            <a:spLocks noGrp="1"/>
          </p:cNvSpPr>
          <p:nvPr>
            <p:ph sz="half" idx="1"/>
          </p:nvPr>
        </p:nvSpPr>
        <p:spPr>
          <a:xfrm>
            <a:off x="838200" y="1594624"/>
            <a:ext cx="10767646" cy="4886563"/>
          </a:xfrm>
        </p:spPr>
        <p:txBody>
          <a:bodyPr>
            <a:normAutofit fontScale="92500" lnSpcReduction="20000"/>
          </a:bodyPr>
          <a:lstStyle/>
          <a:p>
            <a:pPr>
              <a:lnSpc>
                <a:spcPct val="120000"/>
              </a:lnSpc>
            </a:pPr>
            <a:r>
              <a:rPr lang="en-US" sz="2600" dirty="0"/>
              <a:t>To reduce the chance of injury, work tasks should be designed to limit exposure to ergonomic risk factors. Engineering controls implement physical changes to the workplace, </a:t>
            </a:r>
            <a:r>
              <a:rPr lang="en-US" sz="2600"/>
              <a:t>which eliminates or reduces </a:t>
            </a:r>
            <a:r>
              <a:rPr lang="en-US" sz="2600" dirty="0"/>
              <a:t>the hazard on </a:t>
            </a:r>
            <a:r>
              <a:rPr lang="en-US" sz="2600"/>
              <a:t>the job or task </a:t>
            </a:r>
            <a:r>
              <a:rPr lang="en-US" sz="2600" dirty="0"/>
              <a:t>and are the most desirable, where possible. Engineering controls include:</a:t>
            </a:r>
          </a:p>
          <a:p>
            <a:pPr marL="457200" lvl="1">
              <a:lnSpc>
                <a:spcPct val="120000"/>
              </a:lnSpc>
              <a:buFont typeface="Wingdings" panose="05000000000000000000" pitchFamily="2" charset="2"/>
              <a:buChar char="§"/>
            </a:pPr>
            <a:r>
              <a:rPr lang="en-US" sz="2200" dirty="0"/>
              <a:t>automation;</a:t>
            </a:r>
          </a:p>
          <a:p>
            <a:pPr marL="457200" lvl="1">
              <a:lnSpc>
                <a:spcPct val="120000"/>
              </a:lnSpc>
              <a:buFont typeface="Wingdings" panose="05000000000000000000" pitchFamily="2" charset="2"/>
              <a:buChar char="§"/>
            </a:pPr>
            <a:r>
              <a:rPr lang="en-US" sz="2200" dirty="0"/>
              <a:t>mechanization;</a:t>
            </a:r>
          </a:p>
          <a:p>
            <a:pPr marL="457200" lvl="1">
              <a:lnSpc>
                <a:spcPct val="120000"/>
              </a:lnSpc>
              <a:buFont typeface="Wingdings" panose="05000000000000000000" pitchFamily="2" charset="2"/>
              <a:buChar char="§"/>
            </a:pPr>
            <a:r>
              <a:rPr lang="en-US" sz="2200" dirty="0"/>
              <a:t>lifting equipment;</a:t>
            </a:r>
          </a:p>
          <a:p>
            <a:pPr marL="457200">
              <a:lnSpc>
                <a:spcPct val="120000"/>
              </a:lnSpc>
              <a:spcBef>
                <a:spcPts val="500"/>
              </a:spcBef>
              <a:buFont typeface="Wingdings" panose="05000000000000000000" pitchFamily="2" charset="2"/>
              <a:buChar char="§"/>
            </a:pPr>
            <a:r>
              <a:rPr lang="en-US" sz="2200" dirty="0"/>
              <a:t>using a device to lift and reposition heavy objects to limit force exertion;</a:t>
            </a:r>
          </a:p>
          <a:p>
            <a:pPr marL="457200">
              <a:lnSpc>
                <a:spcPct val="120000"/>
              </a:lnSpc>
              <a:spcBef>
                <a:spcPts val="500"/>
              </a:spcBef>
              <a:buFont typeface="Wingdings" panose="05000000000000000000" pitchFamily="2" charset="2"/>
              <a:buChar char="§"/>
            </a:pPr>
            <a:r>
              <a:rPr lang="en-US" sz="2200" dirty="0"/>
              <a:t>reducing the weight of a load to limit force exertion;</a:t>
            </a:r>
          </a:p>
          <a:p>
            <a:pPr marL="457200">
              <a:lnSpc>
                <a:spcPct val="120000"/>
              </a:lnSpc>
              <a:spcBef>
                <a:spcPts val="500"/>
              </a:spcBef>
              <a:buFont typeface="Wingdings" panose="05000000000000000000" pitchFamily="2" charset="2"/>
              <a:buChar char="§"/>
            </a:pPr>
            <a:r>
              <a:rPr lang="en-US" sz="2200" dirty="0"/>
              <a:t>repositioning a worktable to eliminate a long or excessive reach and enable working in neutral postures;</a:t>
            </a:r>
          </a:p>
        </p:txBody>
      </p:sp>
    </p:spTree>
    <p:extLst>
      <p:ext uri="{BB962C8B-B14F-4D97-AF65-F5344CB8AC3E}">
        <p14:creationId xmlns:p14="http://schemas.microsoft.com/office/powerpoint/2010/main" val="1790349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199FB0-3940-157D-3150-E0C98F58E235}"/>
              </a:ext>
            </a:extLst>
          </p:cNvPr>
          <p:cNvSpPr>
            <a:spLocks noGrp="1"/>
          </p:cNvSpPr>
          <p:nvPr>
            <p:ph type="title"/>
          </p:nvPr>
        </p:nvSpPr>
        <p:spPr/>
        <p:txBody>
          <a:bodyPr/>
          <a:lstStyle/>
          <a:p>
            <a:r>
              <a:rPr lang="en-US" dirty="0"/>
              <a:t>Engineering controls, continued</a:t>
            </a:r>
          </a:p>
        </p:txBody>
      </p:sp>
      <p:sp>
        <p:nvSpPr>
          <p:cNvPr id="2" name="Content Placeholder 1">
            <a:extLst>
              <a:ext uri="{FF2B5EF4-FFF2-40B4-BE49-F238E27FC236}">
                <a16:creationId xmlns:a16="http://schemas.microsoft.com/office/drawing/2014/main" id="{354B0504-A2D7-030A-EDF4-F5644780F8A6}"/>
              </a:ext>
            </a:extLst>
          </p:cNvPr>
          <p:cNvSpPr>
            <a:spLocks noGrp="1"/>
          </p:cNvSpPr>
          <p:nvPr>
            <p:ph sz="half" idx="1"/>
          </p:nvPr>
        </p:nvSpPr>
        <p:spPr>
          <a:xfrm>
            <a:off x="838200" y="1594624"/>
            <a:ext cx="10767646" cy="4886563"/>
          </a:xfrm>
        </p:spPr>
        <p:txBody>
          <a:bodyPr>
            <a:normAutofit/>
          </a:bodyPr>
          <a:lstStyle/>
          <a:p>
            <a:pPr marL="457200" lvl="1">
              <a:buFont typeface="Wingdings" panose="05000000000000000000" pitchFamily="2" charset="2"/>
              <a:buChar char="§"/>
            </a:pPr>
            <a:r>
              <a:rPr lang="en-US" sz="2000" dirty="0"/>
              <a:t>using diverging conveyors off a main line so tasks are less repetitive;</a:t>
            </a:r>
          </a:p>
          <a:p>
            <a:pPr marL="457200">
              <a:spcBef>
                <a:spcPts val="500"/>
              </a:spcBef>
              <a:buFont typeface="Wingdings" panose="05000000000000000000" pitchFamily="2" charset="2"/>
              <a:buChar char="§"/>
            </a:pPr>
            <a:r>
              <a:rPr lang="en-US" sz="2000" dirty="0"/>
              <a:t>installing diverters on conveyors to direct materials toward the worker to eliminate excessive leaning or reaching; and</a:t>
            </a:r>
          </a:p>
          <a:p>
            <a:pPr marL="457200">
              <a:spcBef>
                <a:spcPts val="500"/>
              </a:spcBef>
              <a:buFont typeface="Wingdings" panose="05000000000000000000" pitchFamily="2" charset="2"/>
              <a:buChar char="§"/>
            </a:pPr>
            <a:r>
              <a:rPr lang="en-US" sz="2000" dirty="0"/>
              <a:t>redesigning tools to enable neutral postures.</a:t>
            </a:r>
          </a:p>
        </p:txBody>
      </p:sp>
    </p:spTree>
    <p:extLst>
      <p:ext uri="{BB962C8B-B14F-4D97-AF65-F5344CB8AC3E}">
        <p14:creationId xmlns:p14="http://schemas.microsoft.com/office/powerpoint/2010/main" val="3503411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7F8D-A194-DE03-C2F2-DD5FA1AE080B}"/>
              </a:ext>
            </a:extLst>
          </p:cNvPr>
          <p:cNvSpPr>
            <a:spLocks noGrp="1"/>
          </p:cNvSpPr>
          <p:nvPr>
            <p:ph type="title"/>
          </p:nvPr>
        </p:nvSpPr>
        <p:spPr/>
        <p:txBody>
          <a:bodyPr>
            <a:normAutofit/>
          </a:bodyPr>
          <a:lstStyle/>
          <a:p>
            <a:r>
              <a:rPr lang="en-US" sz="3600" dirty="0">
                <a:latin typeface="+mn-lt"/>
              </a:rPr>
              <a:t>Engineering controls for ergonomic hazards, in place or to be implemented</a:t>
            </a:r>
          </a:p>
        </p:txBody>
      </p:sp>
      <p:sp>
        <p:nvSpPr>
          <p:cNvPr id="4" name="Content Placeholder 3">
            <a:extLst>
              <a:ext uri="{FF2B5EF4-FFF2-40B4-BE49-F238E27FC236}">
                <a16:creationId xmlns:a16="http://schemas.microsoft.com/office/drawing/2014/main" id="{71284F80-6BF4-6C1B-DA67-495E2275F946}"/>
              </a:ext>
            </a:extLst>
          </p:cNvPr>
          <p:cNvSpPr>
            <a:spLocks noGrp="1"/>
          </p:cNvSpPr>
          <p:nvPr>
            <p:ph idx="1"/>
          </p:nvPr>
        </p:nvSpPr>
        <p:spPr/>
        <p:txBody>
          <a:bodyPr>
            <a:normAutofit/>
          </a:bodyPr>
          <a:lstStyle/>
          <a:p>
            <a:pPr>
              <a:lnSpc>
                <a:spcPct val="100000"/>
              </a:lnSpc>
              <a:spcAft>
                <a:spcPts val="1000"/>
              </a:spcAft>
            </a:pPr>
            <a:r>
              <a:rPr lang="en-US" sz="2400" dirty="0"/>
              <a:t>[Detail engineering controls for ergonomic hazards that are in place.]</a:t>
            </a:r>
          </a:p>
          <a:p>
            <a:pPr>
              <a:lnSpc>
                <a:spcPct val="100000"/>
              </a:lnSpc>
              <a:spcAft>
                <a:spcPts val="1000"/>
              </a:spcAft>
            </a:pPr>
            <a:r>
              <a:rPr lang="en-US" sz="2400" dirty="0"/>
              <a:t>[Detail engineering controls for ergonomic hazards that will be implemented.]</a:t>
            </a:r>
          </a:p>
        </p:txBody>
      </p:sp>
    </p:spTree>
    <p:extLst>
      <p:ext uri="{BB962C8B-B14F-4D97-AF65-F5344CB8AC3E}">
        <p14:creationId xmlns:p14="http://schemas.microsoft.com/office/powerpoint/2010/main" val="1414843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A6016B-6141-39FA-80B7-2565BB004D91}"/>
              </a:ext>
            </a:extLst>
          </p:cNvPr>
          <p:cNvSpPr>
            <a:spLocks noGrp="1"/>
          </p:cNvSpPr>
          <p:nvPr>
            <p:ph type="title"/>
          </p:nvPr>
        </p:nvSpPr>
        <p:spPr/>
        <p:txBody>
          <a:bodyPr>
            <a:normAutofit/>
          </a:bodyPr>
          <a:lstStyle/>
          <a:p>
            <a:r>
              <a:rPr lang="en-US" dirty="0"/>
              <a:t>Training requirements</a:t>
            </a:r>
          </a:p>
        </p:txBody>
      </p:sp>
      <p:sp>
        <p:nvSpPr>
          <p:cNvPr id="3" name="Content Placeholder 2">
            <a:extLst>
              <a:ext uri="{FF2B5EF4-FFF2-40B4-BE49-F238E27FC236}">
                <a16:creationId xmlns:a16="http://schemas.microsoft.com/office/drawing/2014/main" id="{8D67F1C0-FF3A-C668-FD0F-49236A5D41F0}"/>
              </a:ext>
            </a:extLst>
          </p:cNvPr>
          <p:cNvSpPr>
            <a:spLocks noGrp="1"/>
          </p:cNvSpPr>
          <p:nvPr>
            <p:ph idx="1"/>
          </p:nvPr>
        </p:nvSpPr>
        <p:spPr>
          <a:xfrm>
            <a:off x="838199" y="1468908"/>
            <a:ext cx="11084169" cy="4831408"/>
          </a:xfrm>
        </p:spPr>
        <p:txBody>
          <a:bodyPr>
            <a:normAutofit lnSpcReduction="10000"/>
          </a:bodyPr>
          <a:lstStyle/>
          <a:p>
            <a:pPr marL="0" indent="0">
              <a:lnSpc>
                <a:spcPct val="110000"/>
              </a:lnSpc>
              <a:buNone/>
            </a:pPr>
            <a:r>
              <a:rPr lang="en-US" sz="2400" dirty="0"/>
              <a:t>An employer subject to this section must train all </a:t>
            </a:r>
            <a:r>
              <a:rPr lang="en-US" sz="2400"/>
              <a:t>employees about </a:t>
            </a:r>
            <a:r>
              <a:rPr lang="en-US" sz="2400" dirty="0"/>
              <a:t>the following:</a:t>
            </a:r>
          </a:p>
          <a:p>
            <a:pPr marL="457200" lvl="1" indent="-457200">
              <a:lnSpc>
                <a:spcPct val="110000"/>
              </a:lnSpc>
              <a:spcBef>
                <a:spcPts val="1000"/>
              </a:spcBef>
              <a:buFont typeface="+mj-lt"/>
              <a:buAutoNum type="arabicParenR"/>
            </a:pPr>
            <a:r>
              <a:rPr lang="en-US" sz="2400" dirty="0"/>
              <a:t>the name of each individual on the employer’s safety committee;</a:t>
            </a:r>
          </a:p>
          <a:p>
            <a:pPr marL="457200" lvl="1" indent="-457200">
              <a:lnSpc>
                <a:spcPct val="110000"/>
              </a:lnSpc>
              <a:spcBef>
                <a:spcPts val="1000"/>
              </a:spcBef>
              <a:buFont typeface="+mj-lt"/>
              <a:buAutoNum type="arabicParenR"/>
            </a:pPr>
            <a:r>
              <a:rPr lang="en-US" sz="2400" dirty="0"/>
              <a:t>the facility’s ergonomics program;</a:t>
            </a:r>
          </a:p>
          <a:p>
            <a:pPr marL="457200" lvl="1" indent="-457200">
              <a:lnSpc>
                <a:spcPct val="110000"/>
              </a:lnSpc>
              <a:spcBef>
                <a:spcPts val="1000"/>
              </a:spcBef>
              <a:buFont typeface="+mj-lt"/>
              <a:buAutoNum type="arabicParenR"/>
            </a:pPr>
            <a:r>
              <a:rPr lang="en-US" sz="2400" dirty="0"/>
              <a:t>the early signs and symptoms of musculoskeletal injuries and the procedures for reporting them;</a:t>
            </a:r>
          </a:p>
          <a:p>
            <a:pPr marL="457200" lvl="1" indent="-457200">
              <a:lnSpc>
                <a:spcPct val="110000"/>
              </a:lnSpc>
              <a:spcBef>
                <a:spcPts val="1000"/>
              </a:spcBef>
              <a:buFont typeface="+mj-lt"/>
              <a:buAutoNum type="arabicParenR"/>
            </a:pPr>
            <a:r>
              <a:rPr lang="en-US" sz="2400" dirty="0"/>
              <a:t>the procedures for reporting injuries and other hazards;</a:t>
            </a:r>
          </a:p>
          <a:p>
            <a:pPr marL="457200" lvl="1" indent="-457200">
              <a:lnSpc>
                <a:spcPct val="110000"/>
              </a:lnSpc>
              <a:spcBef>
                <a:spcPts val="1000"/>
              </a:spcBef>
              <a:buFont typeface="+mj-lt"/>
              <a:buAutoNum type="arabicParenR"/>
            </a:pPr>
            <a:r>
              <a:rPr lang="en-US" sz="2400" dirty="0"/>
              <a:t>any administrative or engineering controls related to ergonomic hazards that are in place or will be implemented; and</a:t>
            </a:r>
          </a:p>
          <a:p>
            <a:pPr marL="457200" lvl="1" indent="-457200">
              <a:lnSpc>
                <a:spcPct val="110000"/>
              </a:lnSpc>
              <a:spcBef>
                <a:spcPts val="1000"/>
              </a:spcBef>
              <a:buFont typeface="+mj-lt"/>
              <a:buAutoNum type="arabicParenR"/>
            </a:pPr>
            <a:r>
              <a:rPr lang="en-US" sz="2400" dirty="0"/>
              <a:t>the requirements </a:t>
            </a:r>
            <a:r>
              <a:rPr lang="en-US" sz="2400"/>
              <a:t>of Minn. Stat. 182.677, subd. </a:t>
            </a:r>
            <a:r>
              <a:rPr lang="en-US" sz="2400" dirty="0"/>
              <a:t>9.</a:t>
            </a:r>
          </a:p>
        </p:txBody>
      </p:sp>
      <p:sp>
        <p:nvSpPr>
          <p:cNvPr id="5" name="Footer Placeholder 4">
            <a:extLst>
              <a:ext uri="{FF2B5EF4-FFF2-40B4-BE49-F238E27FC236}">
                <a16:creationId xmlns:a16="http://schemas.microsoft.com/office/drawing/2014/main" id="{6242EB6D-F375-E9E8-9336-EEA387117296}"/>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351C25F0-A04E-C253-ABF7-343FA956C520}"/>
              </a:ext>
            </a:extLst>
          </p:cNvPr>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26022128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7E17CD-85ED-1C91-A7C0-AA7F1E8E460F}"/>
              </a:ext>
            </a:extLst>
          </p:cNvPr>
          <p:cNvSpPr>
            <a:spLocks noGrp="1"/>
          </p:cNvSpPr>
          <p:nvPr>
            <p:ph type="title"/>
          </p:nvPr>
        </p:nvSpPr>
        <p:spPr/>
        <p:txBody>
          <a:bodyPr/>
          <a:lstStyle/>
          <a:p>
            <a:r>
              <a:rPr lang="en-US" dirty="0"/>
              <a:t>Administrative controls</a:t>
            </a:r>
          </a:p>
        </p:txBody>
      </p:sp>
      <p:sp>
        <p:nvSpPr>
          <p:cNvPr id="8" name="Content Placeholder 7">
            <a:extLst>
              <a:ext uri="{FF2B5EF4-FFF2-40B4-BE49-F238E27FC236}">
                <a16:creationId xmlns:a16="http://schemas.microsoft.com/office/drawing/2014/main" id="{B0706C86-4CBF-822C-CA4C-4F1EE7724E79}"/>
              </a:ext>
            </a:extLst>
          </p:cNvPr>
          <p:cNvSpPr>
            <a:spLocks noGrp="1"/>
          </p:cNvSpPr>
          <p:nvPr>
            <p:ph sz="half" idx="1"/>
          </p:nvPr>
        </p:nvSpPr>
        <p:spPr/>
        <p:txBody>
          <a:bodyPr>
            <a:noAutofit/>
          </a:bodyPr>
          <a:lstStyle/>
          <a:p>
            <a:pPr marL="0" indent="0">
              <a:buNone/>
            </a:pPr>
            <a:r>
              <a:rPr lang="en-US" sz="2400" dirty="0"/>
              <a:t>Administrative controls establish work practices that reduce the duration, frequency or intensity of exposure to hazards. This may include:</a:t>
            </a:r>
          </a:p>
          <a:p>
            <a:r>
              <a:rPr lang="en-US" sz="2400" dirty="0"/>
              <a:t>work process training;</a:t>
            </a:r>
          </a:p>
          <a:p>
            <a:r>
              <a:rPr lang="en-US" sz="2400" dirty="0"/>
              <a:t>job rotation;</a:t>
            </a:r>
          </a:p>
          <a:p>
            <a:r>
              <a:rPr lang="en-US" sz="2400" dirty="0"/>
              <a:t>job expansion;</a:t>
            </a:r>
          </a:p>
          <a:p>
            <a:r>
              <a:rPr lang="en-US" sz="2400" dirty="0"/>
              <a:t>ensuring adequate rest breaks;</a:t>
            </a:r>
          </a:p>
          <a:p>
            <a:r>
              <a:rPr lang="en-US" sz="2400" dirty="0"/>
              <a:t>adjusting line speeds;</a:t>
            </a:r>
          </a:p>
        </p:txBody>
      </p:sp>
      <p:sp>
        <p:nvSpPr>
          <p:cNvPr id="3" name="Content Placeholder 2">
            <a:extLst>
              <a:ext uri="{FF2B5EF4-FFF2-40B4-BE49-F238E27FC236}">
                <a16:creationId xmlns:a16="http://schemas.microsoft.com/office/drawing/2014/main" id="{C2672AE7-7524-AE6E-7277-8AF2CB2DDD3C}"/>
              </a:ext>
            </a:extLst>
          </p:cNvPr>
          <p:cNvSpPr>
            <a:spLocks noGrp="1"/>
          </p:cNvSpPr>
          <p:nvPr>
            <p:ph sz="half" idx="2"/>
          </p:nvPr>
        </p:nvSpPr>
        <p:spPr/>
        <p:txBody>
          <a:bodyPr>
            <a:noAutofit/>
          </a:bodyPr>
          <a:lstStyle/>
          <a:p>
            <a:r>
              <a:rPr lang="en-US" sz="2400" dirty="0"/>
              <a:t>establishing a lifting limit;</a:t>
            </a:r>
          </a:p>
          <a:p>
            <a:r>
              <a:rPr lang="en-US" sz="2400" dirty="0"/>
              <a:t>adjusting production rates;</a:t>
            </a:r>
          </a:p>
          <a:p>
            <a:r>
              <a:rPr lang="en-US" sz="2400" dirty="0"/>
              <a:t>increasing staffing;</a:t>
            </a:r>
          </a:p>
          <a:p>
            <a:r>
              <a:rPr lang="en-US" sz="2400" dirty="0"/>
              <a:t>maintaining tools;</a:t>
            </a:r>
          </a:p>
          <a:p>
            <a:r>
              <a:rPr lang="en-US" sz="2400" dirty="0"/>
              <a:t>reducing shift length or limiting the amount of overtime;</a:t>
            </a:r>
          </a:p>
          <a:p>
            <a:r>
              <a:rPr lang="en-US" sz="2400" dirty="0"/>
              <a:t>changing job rules and procedures, such as scheduling more breaks to allow for rest and recovery;</a:t>
            </a:r>
          </a:p>
        </p:txBody>
      </p:sp>
      <p:sp>
        <p:nvSpPr>
          <p:cNvPr id="5" name="Footer Placeholder 4">
            <a:extLst>
              <a:ext uri="{FF2B5EF4-FFF2-40B4-BE49-F238E27FC236}">
                <a16:creationId xmlns:a16="http://schemas.microsoft.com/office/drawing/2014/main" id="{AAA30394-AF4A-7EF2-56D8-2393A5396791}"/>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C7986030-D0A9-5890-410F-72A848F185BE}"/>
              </a:ext>
            </a:extLst>
          </p:cNvPr>
          <p:cNvSpPr>
            <a:spLocks noGrp="1"/>
          </p:cNvSpPr>
          <p:nvPr>
            <p:ph type="sldNum" sz="quarter" idx="12"/>
          </p:nvPr>
        </p:nvSpPr>
        <p:spPr/>
        <p:txBody>
          <a:bodyPr/>
          <a:lstStyle/>
          <a:p>
            <a:fld id="{48F63A3B-78C7-47BE-AE5E-E10140E04643}" type="slidenum">
              <a:rPr lang="en-US" smtClean="0"/>
              <a:t>40</a:t>
            </a:fld>
            <a:endParaRPr lang="en-US" dirty="0"/>
          </a:p>
        </p:txBody>
      </p:sp>
    </p:spTree>
    <p:extLst>
      <p:ext uri="{BB962C8B-B14F-4D97-AF65-F5344CB8AC3E}">
        <p14:creationId xmlns:p14="http://schemas.microsoft.com/office/powerpoint/2010/main" val="1512671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7E17CD-85ED-1C91-A7C0-AA7F1E8E460F}"/>
              </a:ext>
            </a:extLst>
          </p:cNvPr>
          <p:cNvSpPr>
            <a:spLocks noGrp="1"/>
          </p:cNvSpPr>
          <p:nvPr>
            <p:ph type="title"/>
          </p:nvPr>
        </p:nvSpPr>
        <p:spPr/>
        <p:txBody>
          <a:bodyPr/>
          <a:lstStyle/>
          <a:p>
            <a:r>
              <a:rPr lang="en-US" dirty="0"/>
              <a:t>Administrative controls, continued</a:t>
            </a:r>
          </a:p>
        </p:txBody>
      </p:sp>
      <p:sp>
        <p:nvSpPr>
          <p:cNvPr id="8" name="Content Placeholder 7">
            <a:extLst>
              <a:ext uri="{FF2B5EF4-FFF2-40B4-BE49-F238E27FC236}">
                <a16:creationId xmlns:a16="http://schemas.microsoft.com/office/drawing/2014/main" id="{B0706C86-4CBF-822C-CA4C-4F1EE7724E79}"/>
              </a:ext>
            </a:extLst>
          </p:cNvPr>
          <p:cNvSpPr>
            <a:spLocks noGrp="1"/>
          </p:cNvSpPr>
          <p:nvPr>
            <p:ph sz="half" idx="1"/>
          </p:nvPr>
        </p:nvSpPr>
        <p:spPr/>
        <p:txBody>
          <a:bodyPr>
            <a:noAutofit/>
          </a:bodyPr>
          <a:lstStyle/>
          <a:p>
            <a:r>
              <a:rPr lang="en-US" sz="2400" dirty="0">
                <a:solidFill>
                  <a:srgbClr val="003865"/>
                </a:solidFill>
              </a:rPr>
              <a:t>t</a:t>
            </a:r>
            <a:r>
              <a:rPr kumimoji="0" lang="en-US" sz="2400" b="0" i="0" u="none" strike="noStrike" kern="1200" cap="none" spc="0" normalizeH="0" baseline="0" noProof="0" dirty="0">
                <a:ln>
                  <a:noFill/>
                </a:ln>
                <a:solidFill>
                  <a:srgbClr val="003865"/>
                </a:solidFill>
                <a:effectLst/>
                <a:uLnTx/>
                <a:uFillTx/>
                <a:ea typeface="+mn-ea"/>
                <a:cs typeface="+mn-cs"/>
              </a:rPr>
              <a:t>raining in the recognition of risk factors for MSDs and instructions in work practices and techniques that can ease the task demands or burden, such as stress and strain;</a:t>
            </a:r>
            <a:endParaRPr lang="en-US" sz="2400" dirty="0"/>
          </a:p>
          <a:p>
            <a:r>
              <a:rPr lang="en-US" sz="2400" dirty="0"/>
              <a:t>rotating workers through jobs that are physically tiring;</a:t>
            </a:r>
          </a:p>
          <a:p>
            <a:r>
              <a:rPr lang="en-US" sz="2400" dirty="0"/>
              <a:t>requiring heavy loads only be lifted by two people, to limit force exertion;</a:t>
            </a:r>
          </a:p>
        </p:txBody>
      </p:sp>
      <p:sp>
        <p:nvSpPr>
          <p:cNvPr id="3" name="Content Placeholder 2">
            <a:extLst>
              <a:ext uri="{FF2B5EF4-FFF2-40B4-BE49-F238E27FC236}">
                <a16:creationId xmlns:a16="http://schemas.microsoft.com/office/drawing/2014/main" id="{C2672AE7-7524-AE6E-7277-8AF2CB2DDD3C}"/>
              </a:ext>
            </a:extLst>
          </p:cNvPr>
          <p:cNvSpPr>
            <a:spLocks noGrp="1"/>
          </p:cNvSpPr>
          <p:nvPr>
            <p:ph sz="half" idx="2"/>
          </p:nvPr>
        </p:nvSpPr>
        <p:spPr/>
        <p:txBody>
          <a:bodyPr>
            <a:noAutofit/>
          </a:bodyPr>
          <a:lstStyle/>
          <a:p>
            <a:r>
              <a:rPr lang="en-US" sz="2400" dirty="0"/>
              <a:t>establishing systems to rotate workers away from tasks to minimize the duration of continual exertion, repetitive motions and awkward postures;</a:t>
            </a:r>
          </a:p>
          <a:p>
            <a:r>
              <a:rPr lang="en-US" sz="2400" dirty="0"/>
              <a:t>staffing “floaters” to provide periodic breaks between scheduled breaks; and</a:t>
            </a:r>
          </a:p>
          <a:p>
            <a:r>
              <a:rPr lang="en-US" sz="2400" dirty="0"/>
              <a:t>properly using and maintaining pneumatic and power tools.</a:t>
            </a:r>
          </a:p>
        </p:txBody>
      </p:sp>
      <p:sp>
        <p:nvSpPr>
          <p:cNvPr id="5" name="Footer Placeholder 4">
            <a:extLst>
              <a:ext uri="{FF2B5EF4-FFF2-40B4-BE49-F238E27FC236}">
                <a16:creationId xmlns:a16="http://schemas.microsoft.com/office/drawing/2014/main" id="{AAA30394-AF4A-7EF2-56D8-2393A5396791}"/>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C7986030-D0A9-5890-410F-72A848F185BE}"/>
              </a:ext>
            </a:extLst>
          </p:cNvPr>
          <p:cNvSpPr>
            <a:spLocks noGrp="1"/>
          </p:cNvSpPr>
          <p:nvPr>
            <p:ph type="sldNum" sz="quarter" idx="12"/>
          </p:nvPr>
        </p:nvSpPr>
        <p:spPr/>
        <p:txBody>
          <a:bodyPr/>
          <a:lstStyle/>
          <a:p>
            <a:fld id="{48F63A3B-78C7-47BE-AE5E-E10140E04643}" type="slidenum">
              <a:rPr lang="en-US" smtClean="0"/>
              <a:t>41</a:t>
            </a:fld>
            <a:endParaRPr lang="en-US" dirty="0"/>
          </a:p>
        </p:txBody>
      </p:sp>
    </p:spTree>
    <p:extLst>
      <p:ext uri="{BB962C8B-B14F-4D97-AF65-F5344CB8AC3E}">
        <p14:creationId xmlns:p14="http://schemas.microsoft.com/office/powerpoint/2010/main" val="5815997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1FD91-ADB5-20CE-ECB5-9A14BD686451}"/>
              </a:ext>
            </a:extLst>
          </p:cNvPr>
          <p:cNvSpPr>
            <a:spLocks noGrp="1"/>
          </p:cNvSpPr>
          <p:nvPr>
            <p:ph type="title"/>
          </p:nvPr>
        </p:nvSpPr>
        <p:spPr/>
        <p:txBody>
          <a:bodyPr>
            <a:normAutofit/>
          </a:bodyPr>
          <a:lstStyle/>
          <a:p>
            <a:r>
              <a:rPr lang="en-US" sz="3600" dirty="0">
                <a:latin typeface="+mn-lt"/>
              </a:rPr>
              <a:t>Administrative controls for ergonomic hazards, in place or to be implemented</a:t>
            </a:r>
          </a:p>
        </p:txBody>
      </p:sp>
      <p:sp>
        <p:nvSpPr>
          <p:cNvPr id="4" name="Content Placeholder 3">
            <a:extLst>
              <a:ext uri="{FF2B5EF4-FFF2-40B4-BE49-F238E27FC236}">
                <a16:creationId xmlns:a16="http://schemas.microsoft.com/office/drawing/2014/main" id="{BF35D641-8680-8E42-8382-F3B2413297F0}"/>
              </a:ext>
            </a:extLst>
          </p:cNvPr>
          <p:cNvSpPr>
            <a:spLocks noGrp="1"/>
          </p:cNvSpPr>
          <p:nvPr>
            <p:ph idx="1"/>
          </p:nvPr>
        </p:nvSpPr>
        <p:spPr/>
        <p:txBody>
          <a:bodyPr>
            <a:normAutofit/>
          </a:bodyPr>
          <a:lstStyle/>
          <a:p>
            <a:pPr>
              <a:lnSpc>
                <a:spcPct val="100000"/>
              </a:lnSpc>
              <a:spcAft>
                <a:spcPts val="1000"/>
              </a:spcAft>
            </a:pPr>
            <a:r>
              <a:rPr lang="en-US" sz="2400" dirty="0"/>
              <a:t>[Detail administrative controls for ergonomic hazards that are currently in place.]</a:t>
            </a:r>
          </a:p>
          <a:p>
            <a:pPr>
              <a:lnSpc>
                <a:spcPct val="100000"/>
              </a:lnSpc>
              <a:spcAft>
                <a:spcPts val="1000"/>
              </a:spcAft>
            </a:pPr>
            <a:r>
              <a:rPr lang="en-US" sz="2400" dirty="0"/>
              <a:t>[Detail administrative controls for ergonomic hazards that will be implemented.]</a:t>
            </a:r>
          </a:p>
        </p:txBody>
      </p:sp>
    </p:spTree>
    <p:extLst>
      <p:ext uri="{BB962C8B-B14F-4D97-AF65-F5344CB8AC3E}">
        <p14:creationId xmlns:p14="http://schemas.microsoft.com/office/powerpoint/2010/main" val="36037361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C68E-53E4-CF49-A275-BD47D7600684}"/>
              </a:ext>
            </a:extLst>
          </p:cNvPr>
          <p:cNvSpPr>
            <a:spLocks noGrp="1"/>
          </p:cNvSpPr>
          <p:nvPr>
            <p:ph type="title"/>
          </p:nvPr>
        </p:nvSpPr>
        <p:spPr/>
        <p:txBody>
          <a:bodyPr/>
          <a:lstStyle/>
          <a:p>
            <a:r>
              <a:rPr lang="en-US" dirty="0"/>
              <a:t>Subd. 9, reporting encouraged</a:t>
            </a:r>
          </a:p>
        </p:txBody>
      </p:sp>
      <p:sp>
        <p:nvSpPr>
          <p:cNvPr id="3" name="Content Placeholder 2">
            <a:extLst>
              <a:ext uri="{FF2B5EF4-FFF2-40B4-BE49-F238E27FC236}">
                <a16:creationId xmlns:a16="http://schemas.microsoft.com/office/drawing/2014/main" id="{63925568-FD5A-82E5-34B0-7C89A724A3CD}"/>
              </a:ext>
            </a:extLst>
          </p:cNvPr>
          <p:cNvSpPr>
            <a:spLocks noGrp="1"/>
          </p:cNvSpPr>
          <p:nvPr>
            <p:ph idx="1"/>
          </p:nvPr>
        </p:nvSpPr>
        <p:spPr/>
        <p:txBody>
          <a:bodyPr>
            <a:normAutofit/>
          </a:bodyPr>
          <a:lstStyle/>
          <a:p>
            <a:r>
              <a:rPr lang="en-US" sz="2400" dirty="0"/>
              <a:t>Any employer subject to this section must not institute or maintain any program, policy or practices that discourages employees from reporting injuries, hazards, or safety and health standard violations, including ergonomic-related hazards and symptoms of musculoskeletal disorders.</a:t>
            </a:r>
          </a:p>
        </p:txBody>
      </p:sp>
      <p:sp>
        <p:nvSpPr>
          <p:cNvPr id="5" name="Footer Placeholder 4">
            <a:extLst>
              <a:ext uri="{FF2B5EF4-FFF2-40B4-BE49-F238E27FC236}">
                <a16:creationId xmlns:a16="http://schemas.microsoft.com/office/drawing/2014/main" id="{0332163A-A44B-D064-F370-5EFED8EBCFFE}"/>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60C794FC-CAA0-89F4-A804-75538C694A48}"/>
              </a:ext>
            </a:extLst>
          </p:cNvPr>
          <p:cNvSpPr>
            <a:spLocks noGrp="1"/>
          </p:cNvSpPr>
          <p:nvPr>
            <p:ph type="sldNum" sz="quarter" idx="12"/>
          </p:nvPr>
        </p:nvSpPr>
        <p:spPr/>
        <p:txBody>
          <a:bodyPr/>
          <a:lstStyle/>
          <a:p>
            <a:fld id="{48F63A3B-78C7-47BE-AE5E-E10140E04643}" type="slidenum">
              <a:rPr lang="en-US" smtClean="0"/>
              <a:t>43</a:t>
            </a:fld>
            <a:endParaRPr lang="en-US" dirty="0"/>
          </a:p>
        </p:txBody>
      </p:sp>
    </p:spTree>
    <p:extLst>
      <p:ext uri="{BB962C8B-B14F-4D97-AF65-F5344CB8AC3E}">
        <p14:creationId xmlns:p14="http://schemas.microsoft.com/office/powerpoint/2010/main" val="15951634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3B31-60AC-1DD1-1F4A-41D78A1FFCD3}"/>
              </a:ext>
            </a:extLst>
          </p:cNvPr>
          <p:cNvSpPr>
            <a:spLocks noGrp="1"/>
          </p:cNvSpPr>
          <p:nvPr>
            <p:ph type="title"/>
          </p:nvPr>
        </p:nvSpPr>
        <p:spPr/>
        <p:txBody>
          <a:bodyPr>
            <a:normAutofit/>
          </a:bodyPr>
          <a:lstStyle/>
          <a:p>
            <a:r>
              <a:rPr lang="en-US" dirty="0"/>
              <a:t>Programs, policies, practices that may affect reporting</a:t>
            </a:r>
          </a:p>
        </p:txBody>
      </p:sp>
      <p:sp>
        <p:nvSpPr>
          <p:cNvPr id="3" name="Content Placeholder 2">
            <a:extLst>
              <a:ext uri="{FF2B5EF4-FFF2-40B4-BE49-F238E27FC236}">
                <a16:creationId xmlns:a16="http://schemas.microsoft.com/office/drawing/2014/main" id="{18F66539-6DE3-469A-FFC8-2B21F1B2D48C}"/>
              </a:ext>
            </a:extLst>
          </p:cNvPr>
          <p:cNvSpPr>
            <a:spLocks noGrp="1"/>
          </p:cNvSpPr>
          <p:nvPr>
            <p:ph idx="1"/>
          </p:nvPr>
        </p:nvSpPr>
        <p:spPr/>
        <p:txBody>
          <a:bodyPr>
            <a:noAutofit/>
          </a:bodyPr>
          <a:lstStyle/>
          <a:p>
            <a:pPr marR="0" lvl="0">
              <a:buSzPct val="100000"/>
              <a:tabLst>
                <a:tab pos="457200" algn="l"/>
              </a:tabLst>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Recommended Practices for Anti-Retaliation Programs - PDF"/>
              </a:rPr>
              <a:t>Recommended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tooltip="Recommended Practices for Anti-Retaliation Programs - PDF"/>
              </a:rPr>
              <a:t>p</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Recommended Practices for Anti-Retaliation Programs - PDF"/>
              </a:rPr>
              <a:t>ractices for anti-retaliation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tooltip="Recommended Practices for Anti-Retaliation Programs - PDF"/>
              </a:rPr>
              <a:t>p</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Recommended Practices for Anti-Retaliation Programs - PDF"/>
              </a:rPr>
              <a:t>rograms</a:t>
            </a:r>
            <a:r>
              <a:rPr lang="en-US" sz="2400" dirty="0">
                <a:effectLst/>
                <a:latin typeface="Calibri" panose="020F0502020204030204" pitchFamily="34" charset="0"/>
                <a:ea typeface="Calibri" panose="020F0502020204030204" pitchFamily="34" charset="0"/>
                <a:cs typeface="Times New Roman" panose="02020603050405020304" pitchFamily="18" charset="0"/>
              </a:rPr>
              <a:t> – provides recommendations and guidelines for preventing and addressing worker retaliation. OSHA directorate of whistleblower </a:t>
            </a:r>
            <a:r>
              <a:rPr lang="en-US" sz="2400" dirty="0">
                <a:latin typeface="Calibri" panose="020F0502020204030204" pitchFamily="34" charset="0"/>
                <a:ea typeface="Calibri" panose="020F0502020204030204" pitchFamily="34" charset="0"/>
                <a:cs typeface="Times New Roman" panose="02020603050405020304" pitchFamily="18" charset="0"/>
              </a:rPr>
              <a:t>p</a:t>
            </a:r>
            <a:r>
              <a:rPr lang="en-US" sz="2400" dirty="0">
                <a:effectLst/>
                <a:latin typeface="Calibri" panose="020F0502020204030204" pitchFamily="34" charset="0"/>
                <a:ea typeface="Calibri" panose="020F0502020204030204" pitchFamily="34" charset="0"/>
                <a:cs typeface="Times New Roman" panose="02020603050405020304" pitchFamily="18" charset="0"/>
              </a:rPr>
              <a:t>rotection </a:t>
            </a:r>
            <a:r>
              <a:rPr lang="en-US" sz="2400" dirty="0">
                <a:latin typeface="Calibri" panose="020F0502020204030204" pitchFamily="34" charset="0"/>
                <a:ea typeface="Calibri" panose="020F0502020204030204" pitchFamily="34" charset="0"/>
                <a:cs typeface="Times New Roman" panose="02020603050405020304" pitchFamily="18" charset="0"/>
              </a:rPr>
              <a:t>p</a:t>
            </a:r>
            <a:r>
              <a:rPr lang="en-US" sz="2400" dirty="0">
                <a:effectLst/>
                <a:latin typeface="Calibri" panose="020F0502020204030204" pitchFamily="34" charset="0"/>
                <a:ea typeface="Calibri" panose="020F0502020204030204" pitchFamily="34" charset="0"/>
                <a:cs typeface="Times New Roman" panose="02020603050405020304" pitchFamily="18" charset="0"/>
              </a:rPr>
              <a:t>rograms, 2017.</a:t>
            </a:r>
          </a:p>
          <a:p>
            <a:pPr marR="0" lvl="0">
              <a:buSzPct val="100000"/>
              <a:tabLst>
                <a:tab pos="457200" algn="l"/>
              </a:tabLst>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Building a Culture of Safety"/>
              </a:rPr>
              <a:t>Building a culture of safety</a:t>
            </a:r>
            <a:r>
              <a:rPr lang="en-US" sz="2400" dirty="0">
                <a:effectLst/>
                <a:latin typeface="Calibri" panose="020F0502020204030204" pitchFamily="34" charset="0"/>
                <a:ea typeface="Calibri" panose="020F0502020204030204" pitchFamily="34" charset="0"/>
                <a:cs typeface="Times New Roman" panose="02020603050405020304" pitchFamily="18" charset="0"/>
              </a:rPr>
              <a:t> – discusses safety incentive programs based on leading and lagging indicators.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OHS</a:t>
            </a:r>
            <a:r>
              <a:rPr lang="en-US" sz="2400" dirty="0">
                <a:effectLst/>
                <a:latin typeface="Calibri" panose="020F0502020204030204" pitchFamily="34" charset="0"/>
                <a:ea typeface="Calibri" panose="020F0502020204030204" pitchFamily="34" charset="0"/>
                <a:cs typeface="Times New Roman" panose="02020603050405020304" pitchFamily="18" charset="0"/>
              </a:rPr>
              <a:t> magazine, 2013.</a:t>
            </a:r>
          </a:p>
          <a:p>
            <a:pPr marR="0" lvl="0">
              <a:buSzPct val="100000"/>
              <a:tabLst>
                <a:tab pos="457200" algn="l"/>
              </a:tabLst>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Designing a Safety Incentive Program"/>
              </a:rPr>
              <a:t>Designing a safety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tooltip="Designing a Safety Incentive Program"/>
              </a:rPr>
              <a:t>i</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Designing a Safety Incentive Program"/>
              </a:rPr>
              <a:t>ncentive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tooltip="Designing a Safety Incentive Program"/>
              </a:rPr>
              <a:t>p</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Designing a Safety Incentive Program"/>
              </a:rPr>
              <a:t>rogram</a:t>
            </a:r>
            <a:r>
              <a:rPr lang="en-US" sz="2400" dirty="0">
                <a:effectLst/>
                <a:latin typeface="Calibri" panose="020F0502020204030204" pitchFamily="34" charset="0"/>
                <a:ea typeface="Calibri" panose="020F0502020204030204" pitchFamily="34" charset="0"/>
                <a:cs typeface="Times New Roman" panose="02020603050405020304" pitchFamily="18" charset="0"/>
              </a:rPr>
              <a:t> – discusses building a balanced safety incentive program.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NSC Safety and Health Magazine</a:t>
            </a:r>
            <a:r>
              <a:rPr lang="en-US" sz="2400" dirty="0">
                <a:effectLst/>
                <a:latin typeface="Calibri" panose="020F0502020204030204" pitchFamily="34" charset="0"/>
                <a:ea typeface="Calibri" panose="020F0502020204030204" pitchFamily="34" charset="0"/>
                <a:cs typeface="Times New Roman" panose="02020603050405020304" pitchFamily="18" charset="0"/>
              </a:rPr>
              <a:t>, 2012.</a:t>
            </a:r>
          </a:p>
          <a:p>
            <a:pPr marR="0" lvl="0">
              <a:buSzPct val="100000"/>
              <a:tabLst>
                <a:tab pos="457200" algn="l"/>
              </a:tabLst>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tooltip="OSHA Memorandum on Employer Safety Incentive and Disincentive Policies and Practices"/>
              </a:rPr>
              <a:t>OSHA memorandum on employer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tooltip="OSHA Memorandum on Employer Safety Incentive and Disincentive Policies and Practices"/>
              </a:rPr>
              <a:t>s</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tooltip="OSHA Memorandum on Employer Safety Incentive and Disincentive Policies and Practices"/>
              </a:rPr>
              <a:t>afety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tooltip="OSHA Memorandum on Employer Safety Incentive and Disincentive Policies and Practices"/>
              </a:rPr>
              <a:t>i</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tooltip="OSHA Memorandum on Employer Safety Incentive and Disincentive Policies and Practices"/>
              </a:rPr>
              <a:t>ncentive and disincentive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tooltip="OSHA Memorandum on Employer Safety Incentive and Disincentive Policies and Practices"/>
              </a:rPr>
              <a:t>p</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tooltip="OSHA Memorandum on Employer Safety Incentive and Disincentive Policies and Practices"/>
              </a:rPr>
              <a:t>olicies and practices</a:t>
            </a:r>
            <a:r>
              <a:rPr lang="en-US" sz="2400" dirty="0">
                <a:effectLst/>
                <a:latin typeface="Calibri" panose="020F0502020204030204" pitchFamily="34" charset="0"/>
                <a:ea typeface="Calibri" panose="020F0502020204030204" pitchFamily="34" charset="0"/>
                <a:cs typeface="Times New Roman" panose="02020603050405020304" pitchFamily="18" charset="0"/>
              </a:rPr>
              <a:t> – describes types of safety incentive policies </a:t>
            </a:r>
            <a:r>
              <a:rPr lang="en-US" sz="2400">
                <a:effectLst/>
                <a:latin typeface="Calibri" panose="020F0502020204030204" pitchFamily="34" charset="0"/>
                <a:ea typeface="Calibri" panose="020F0502020204030204" pitchFamily="34" charset="0"/>
                <a:cs typeface="Times New Roman" panose="02020603050405020304" pitchFamily="18" charset="0"/>
              </a:rPr>
              <a:t>that might discourage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4">
            <a:extLst>
              <a:ext uri="{FF2B5EF4-FFF2-40B4-BE49-F238E27FC236}">
                <a16:creationId xmlns:a16="http://schemas.microsoft.com/office/drawing/2014/main" id="{162A30BF-B51B-102D-49D6-67A980E6CCEE}"/>
              </a:ext>
            </a:extLst>
          </p:cNvPr>
          <p:cNvSpPr>
            <a:spLocks noGrp="1"/>
          </p:cNvSpPr>
          <p:nvPr>
            <p:ph type="ftr" sz="quarter" idx="3"/>
          </p:nvPr>
        </p:nvSpPr>
        <p:spPr/>
        <p:txBody>
          <a:bodyPr/>
          <a:lstStyle/>
          <a:p>
            <a:r>
              <a:rPr lang="en-US"/>
              <a:t>dli</a:t>
            </a:r>
            <a:r>
              <a:rPr lang="en-US" dirty="0"/>
              <a:t>.mn.gov</a:t>
            </a:r>
          </a:p>
        </p:txBody>
      </p:sp>
      <p:sp>
        <p:nvSpPr>
          <p:cNvPr id="6" name="Slide Number Placeholder 5">
            <a:extLst>
              <a:ext uri="{FF2B5EF4-FFF2-40B4-BE49-F238E27FC236}">
                <a16:creationId xmlns:a16="http://schemas.microsoft.com/office/drawing/2014/main" id="{BFA566A3-FBE7-C49B-B044-FD4FF7685840}"/>
              </a:ext>
            </a:extLst>
          </p:cNvPr>
          <p:cNvSpPr>
            <a:spLocks noGrp="1"/>
          </p:cNvSpPr>
          <p:nvPr>
            <p:ph type="sldNum" sz="quarter" idx="12"/>
          </p:nvPr>
        </p:nvSpPr>
        <p:spPr/>
        <p:txBody>
          <a:bodyPr/>
          <a:lstStyle/>
          <a:p>
            <a:fld id="{48F63A3B-78C7-47BE-AE5E-E10140E04643}" type="slidenum">
              <a:rPr lang="en-US" smtClean="0"/>
              <a:t>44</a:t>
            </a:fld>
            <a:endParaRPr lang="en-US" dirty="0"/>
          </a:p>
        </p:txBody>
      </p:sp>
    </p:spTree>
    <p:extLst>
      <p:ext uri="{BB962C8B-B14F-4D97-AF65-F5344CB8AC3E}">
        <p14:creationId xmlns:p14="http://schemas.microsoft.com/office/powerpoint/2010/main" val="3383906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3B31-60AC-1DD1-1F4A-41D78A1FFCD3}"/>
              </a:ext>
            </a:extLst>
          </p:cNvPr>
          <p:cNvSpPr>
            <a:spLocks noGrp="1"/>
          </p:cNvSpPr>
          <p:nvPr>
            <p:ph type="title"/>
          </p:nvPr>
        </p:nvSpPr>
        <p:spPr/>
        <p:txBody>
          <a:bodyPr>
            <a:normAutofit/>
          </a:bodyPr>
          <a:lstStyle/>
          <a:p>
            <a:r>
              <a:rPr lang="en-US" dirty="0"/>
              <a:t>Programs, policies, practices that may affect reporting, continued</a:t>
            </a:r>
          </a:p>
        </p:txBody>
      </p:sp>
      <p:sp>
        <p:nvSpPr>
          <p:cNvPr id="5" name="Footer Placeholder 4">
            <a:extLst>
              <a:ext uri="{FF2B5EF4-FFF2-40B4-BE49-F238E27FC236}">
                <a16:creationId xmlns:a16="http://schemas.microsoft.com/office/drawing/2014/main" id="{162A30BF-B51B-102D-49D6-67A980E6CCEE}"/>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BFA566A3-FBE7-C49B-B044-FD4FF7685840}"/>
              </a:ext>
            </a:extLst>
          </p:cNvPr>
          <p:cNvSpPr>
            <a:spLocks noGrp="1"/>
          </p:cNvSpPr>
          <p:nvPr>
            <p:ph type="sldNum" sz="quarter" idx="12"/>
          </p:nvPr>
        </p:nvSpPr>
        <p:spPr/>
        <p:txBody>
          <a:bodyPr/>
          <a:lstStyle/>
          <a:p>
            <a:fld id="{48F63A3B-78C7-47BE-AE5E-E10140E04643}" type="slidenum">
              <a:rPr lang="en-US" smtClean="0"/>
              <a:t>45</a:t>
            </a:fld>
            <a:endParaRPr lang="en-US" dirty="0"/>
          </a:p>
        </p:txBody>
      </p:sp>
      <p:sp>
        <p:nvSpPr>
          <p:cNvPr id="7" name="Content Placeholder 6">
            <a:extLst>
              <a:ext uri="{FF2B5EF4-FFF2-40B4-BE49-F238E27FC236}">
                <a16:creationId xmlns:a16="http://schemas.microsoft.com/office/drawing/2014/main" id="{919BB859-78EB-3A9B-A98E-94C38CCD537E}"/>
              </a:ext>
            </a:extLst>
          </p:cNvPr>
          <p:cNvSpPr>
            <a:spLocks noGrp="1"/>
          </p:cNvSpPr>
          <p:nvPr>
            <p:ph idx="1"/>
          </p:nvPr>
        </p:nvSpPr>
        <p:spPr>
          <a:xfrm>
            <a:off x="838200" y="1679923"/>
            <a:ext cx="10515600" cy="4826385"/>
          </a:xfrm>
        </p:spPr>
        <p:txBody>
          <a:bodyPr>
            <a:normAutofit lnSpcReduction="10000"/>
          </a:bodyPr>
          <a:lstStyle/>
          <a:p>
            <a:pPr marL="228600" lvl="1" indent="0">
              <a:lnSpc>
                <a:spcPct val="110000"/>
              </a:lnSpc>
              <a:spcBef>
                <a:spcPts val="1000"/>
              </a:spcBef>
              <a:buSzPct val="100000"/>
              <a:buNone/>
              <a:tabLst>
                <a:tab pos="457200" algn="l"/>
              </a:tabLst>
            </a:pPr>
            <a:r>
              <a:rPr lang="en-US" sz="2400">
                <a:effectLst/>
                <a:latin typeface="Calibri" panose="020F0502020204030204" pitchFamily="34" charset="0"/>
                <a:ea typeface="Calibri" panose="020F0502020204030204" pitchFamily="34" charset="0"/>
                <a:cs typeface="Times New Roman" panose="02020603050405020304" pitchFamily="18" charset="0"/>
              </a:rPr>
              <a:t>reporting </a:t>
            </a:r>
            <a:r>
              <a:rPr lang="en-US" sz="2400" dirty="0">
                <a:effectLst/>
                <a:latin typeface="Calibri" panose="020F0502020204030204" pitchFamily="34" charset="0"/>
                <a:ea typeface="Calibri" panose="020F0502020204030204" pitchFamily="34" charset="0"/>
                <a:cs typeface="Times New Roman" panose="02020603050405020304" pitchFamily="18" charset="0"/>
              </a:rPr>
              <a:t>and constitute unlawful discrimination and a violation of section 11(c) and other whistleblower protection statutes. OSHA, 2012.</a:t>
            </a:r>
          </a:p>
          <a:p>
            <a:pPr marR="0" lvl="0">
              <a:lnSpc>
                <a:spcPct val="110000"/>
              </a:lnSpc>
              <a:buSzPct val="100000"/>
              <a:tabLst>
                <a:tab pos="457200" algn="l"/>
              </a:tabLst>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OSHA Report of Injury and Investigation Forms - PDF"/>
              </a:rPr>
              <a:t>OSHA report of injury and investigation forms</a:t>
            </a:r>
            <a:r>
              <a:rPr lang="en-US" sz="2400" dirty="0">
                <a:effectLst/>
                <a:latin typeface="Calibri" panose="020F0502020204030204" pitchFamily="34" charset="0"/>
                <a:ea typeface="Calibri" panose="020F0502020204030204" pitchFamily="34" charset="0"/>
                <a:cs typeface="Times New Roman" panose="02020603050405020304" pitchFamily="18" charset="0"/>
              </a:rPr>
              <a:t> – provides sample injury and investigation forms. OSHA, undated.</a:t>
            </a:r>
          </a:p>
          <a:p>
            <a:pPr marR="0" lvl="0">
              <a:lnSpc>
                <a:spcPct val="110000"/>
              </a:lnSpc>
              <a:buSzPct val="100000"/>
              <a:tabLst>
                <a:tab pos="457200" algn="l"/>
              </a:tabLst>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Safety Leadership: 6 Important Actions to Move Safety Forward"/>
              </a:rPr>
              <a:t>Safety leadership:  Six important actions to move safety forward</a:t>
            </a:r>
            <a:r>
              <a:rPr lang="en-US" sz="2400" dirty="0">
                <a:effectLst/>
                <a:latin typeface="Calibri" panose="020F0502020204030204" pitchFamily="34" charset="0"/>
                <a:ea typeface="Calibri" panose="020F0502020204030204" pitchFamily="34" charset="0"/>
                <a:cs typeface="Times New Roman" panose="02020603050405020304" pitchFamily="18" charset="0"/>
              </a:rPr>
              <a:t> – describes six actions that can be taken to help promote safety. Touches on several aspects of OSHA safety and health recommended practices.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NSC Safety and Health Magazine</a:t>
            </a:r>
            <a:r>
              <a:rPr lang="en-US" sz="2400" dirty="0">
                <a:effectLst/>
                <a:latin typeface="Calibri" panose="020F0502020204030204" pitchFamily="34" charset="0"/>
                <a:ea typeface="Calibri" panose="020F0502020204030204" pitchFamily="34" charset="0"/>
                <a:cs typeface="Times New Roman" panose="02020603050405020304" pitchFamily="18" charset="0"/>
              </a:rPr>
              <a:t>, 2013.</a:t>
            </a:r>
          </a:p>
          <a:p>
            <a:pPr marR="0" lvl="0">
              <a:lnSpc>
                <a:spcPct val="110000"/>
              </a:lnSpc>
              <a:buSzPct val="100000"/>
              <a:tabLst>
                <a:tab pos="457200" algn="l"/>
              </a:tabLst>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tooltip="Small Business Safety and Health Handbook - PDF"/>
              </a:rPr>
              <a:t>Small business handbook</a:t>
            </a:r>
            <a:r>
              <a:rPr lang="en-US" sz="2400" dirty="0">
                <a:effectLst/>
                <a:latin typeface="Calibri" panose="020F0502020204030204" pitchFamily="34" charset="0"/>
                <a:ea typeface="Calibri" panose="020F0502020204030204" pitchFamily="34" charset="0"/>
                <a:cs typeface="Times New Roman" panose="02020603050405020304" pitchFamily="18" charset="0"/>
              </a:rPr>
              <a:t> – provides information to help small businesses meet the legal requirements imposed by the Occupational Safety and Health Act of 1970. OSHA, 2005.</a:t>
            </a:r>
            <a:endParaRPr lang="en-US" dirty="0"/>
          </a:p>
        </p:txBody>
      </p:sp>
    </p:spTree>
    <p:extLst>
      <p:ext uri="{BB962C8B-B14F-4D97-AF65-F5344CB8AC3E}">
        <p14:creationId xmlns:p14="http://schemas.microsoft.com/office/powerpoint/2010/main" val="9878370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B3B31-60AC-1DD1-1F4A-41D78A1FFCD3}"/>
              </a:ext>
            </a:extLst>
          </p:cNvPr>
          <p:cNvSpPr>
            <a:spLocks noGrp="1"/>
          </p:cNvSpPr>
          <p:nvPr>
            <p:ph type="title"/>
          </p:nvPr>
        </p:nvSpPr>
        <p:spPr/>
        <p:txBody>
          <a:bodyPr>
            <a:normAutofit/>
          </a:bodyPr>
          <a:lstStyle/>
          <a:p>
            <a:r>
              <a:rPr lang="en-US" dirty="0"/>
              <a:t>Programs, policies, practices that may affect reporting, continued</a:t>
            </a:r>
          </a:p>
        </p:txBody>
      </p:sp>
      <p:sp>
        <p:nvSpPr>
          <p:cNvPr id="5" name="Footer Placeholder 4">
            <a:extLst>
              <a:ext uri="{FF2B5EF4-FFF2-40B4-BE49-F238E27FC236}">
                <a16:creationId xmlns:a16="http://schemas.microsoft.com/office/drawing/2014/main" id="{162A30BF-B51B-102D-49D6-67A980E6CCEE}"/>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BFA566A3-FBE7-C49B-B044-FD4FF7685840}"/>
              </a:ext>
            </a:extLst>
          </p:cNvPr>
          <p:cNvSpPr>
            <a:spLocks noGrp="1"/>
          </p:cNvSpPr>
          <p:nvPr>
            <p:ph type="sldNum" sz="quarter" idx="12"/>
          </p:nvPr>
        </p:nvSpPr>
        <p:spPr/>
        <p:txBody>
          <a:bodyPr/>
          <a:lstStyle/>
          <a:p>
            <a:fld id="{48F63A3B-78C7-47BE-AE5E-E10140E04643}" type="slidenum">
              <a:rPr lang="en-US" smtClean="0"/>
              <a:t>46</a:t>
            </a:fld>
            <a:endParaRPr lang="en-US" dirty="0"/>
          </a:p>
        </p:txBody>
      </p:sp>
      <p:sp>
        <p:nvSpPr>
          <p:cNvPr id="7" name="Content Placeholder 6">
            <a:extLst>
              <a:ext uri="{FF2B5EF4-FFF2-40B4-BE49-F238E27FC236}">
                <a16:creationId xmlns:a16="http://schemas.microsoft.com/office/drawing/2014/main" id="{919BB859-78EB-3A9B-A98E-94C38CCD537E}"/>
              </a:ext>
            </a:extLst>
          </p:cNvPr>
          <p:cNvSpPr>
            <a:spLocks noGrp="1"/>
          </p:cNvSpPr>
          <p:nvPr>
            <p:ph idx="1"/>
          </p:nvPr>
        </p:nvSpPr>
        <p:spPr/>
        <p:txBody>
          <a:bodyPr/>
          <a:lstStyle/>
          <a:p>
            <a:pPr marR="0" lvl="0">
              <a:buSzPct val="100000"/>
              <a:tabLst>
                <a:tab pos="457200" algn="l"/>
              </a:tabLst>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Near Miss Reporting Systems - PDF"/>
              </a:rPr>
              <a:t>Near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tooltip="Near Miss Reporting Systems - PDF"/>
              </a:rPr>
              <a:t>m</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Near Miss Reporting Systems - PDF"/>
              </a:rPr>
              <a:t>iss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tooltip="Near Miss Reporting Systems - PDF"/>
              </a:rPr>
              <a:t>r</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Near Miss Reporting Systems - PDF"/>
              </a:rPr>
              <a:t>eporting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tooltip="Near Miss Reporting Systems - PDF"/>
              </a:rPr>
              <a:t>s</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tooltip="Near Miss Reporting Systems - PDF"/>
              </a:rPr>
              <a:t>ystems</a:t>
            </a:r>
            <a:r>
              <a:rPr lang="en-US" sz="2400" dirty="0">
                <a:effectLst/>
                <a:latin typeface="Calibri" panose="020F0502020204030204" pitchFamily="34" charset="0"/>
                <a:ea typeface="Calibri" panose="020F0502020204030204" pitchFamily="34" charset="0"/>
                <a:cs typeface="Times New Roman" panose="02020603050405020304" pitchFamily="18" charset="0"/>
              </a:rPr>
              <a:t> – explains the value of near-miss reporting and provides best-practice examples. NSC, 2013.</a:t>
            </a:r>
          </a:p>
          <a:p>
            <a:pPr marR="0" lvl="0">
              <a:buSzPct val="100000"/>
              <a:tabLst>
                <a:tab pos="457200" algn="l"/>
              </a:tabLst>
            </a:pP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Everybody Gets to Go Home in One Piece"/>
              </a:rPr>
              <a:t>Everybody gets to go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tooltip="Everybody Gets to Go Home in One Piece"/>
              </a:rPr>
              <a:t>h</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Everybody Gets to Go Home in One Piece"/>
              </a:rPr>
              <a:t>ome in one </a:t>
            </a:r>
            <a:r>
              <a:rPr lang="en-US" sz="24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tooltip="Everybody Gets to Go Home in One Piece"/>
              </a:rPr>
              <a:t>p</a:t>
            </a:r>
            <a:r>
              <a:rPr lang="en-US" sz="2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tooltip="Everybody Gets to Go Home in One Piece"/>
              </a:rPr>
              <a:t>iece</a:t>
            </a:r>
            <a:r>
              <a:rPr lang="en-US" sz="2400" dirty="0">
                <a:effectLst/>
                <a:latin typeface="Calibri" panose="020F0502020204030204" pitchFamily="34" charset="0"/>
                <a:ea typeface="Calibri" panose="020F0502020204030204" pitchFamily="34" charset="0"/>
                <a:cs typeface="Times New Roman" panose="02020603050405020304" pitchFamily="18" charset="0"/>
              </a:rPr>
              <a:t> – describes how near-miss reporting can prevent future injuries. NSC, 2012.</a:t>
            </a:r>
          </a:p>
        </p:txBody>
      </p:sp>
    </p:spTree>
    <p:extLst>
      <p:ext uri="{BB962C8B-B14F-4D97-AF65-F5344CB8AC3E}">
        <p14:creationId xmlns:p14="http://schemas.microsoft.com/office/powerpoint/2010/main" val="37730091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2E2A1-9E9A-7C31-3D6D-34EE056B415E}"/>
              </a:ext>
            </a:extLst>
          </p:cNvPr>
          <p:cNvSpPr>
            <a:spLocks noGrp="1"/>
          </p:cNvSpPr>
          <p:nvPr>
            <p:ph type="title"/>
          </p:nvPr>
        </p:nvSpPr>
        <p:spPr/>
        <p:txBody>
          <a:bodyPr>
            <a:normAutofit/>
          </a:bodyPr>
          <a:lstStyle/>
          <a:p>
            <a:r>
              <a:rPr lang="en-US" sz="3600" dirty="0">
                <a:latin typeface="+mn-lt"/>
              </a:rPr>
              <a:t>Reporting encouraged</a:t>
            </a:r>
          </a:p>
        </p:txBody>
      </p:sp>
      <p:sp>
        <p:nvSpPr>
          <p:cNvPr id="3" name="Content Placeholder 2">
            <a:extLst>
              <a:ext uri="{FF2B5EF4-FFF2-40B4-BE49-F238E27FC236}">
                <a16:creationId xmlns:a16="http://schemas.microsoft.com/office/drawing/2014/main" id="{E1441A6A-8F9E-9F56-69F7-A9687D8D870A}"/>
              </a:ext>
            </a:extLst>
          </p:cNvPr>
          <p:cNvSpPr>
            <a:spLocks noGrp="1"/>
          </p:cNvSpPr>
          <p:nvPr>
            <p:ph idx="1"/>
          </p:nvPr>
        </p:nvSpPr>
        <p:spPr/>
        <p:txBody>
          <a:bodyPr>
            <a:normAutofit/>
          </a:bodyPr>
          <a:lstStyle/>
          <a:p>
            <a:pPr>
              <a:lnSpc>
                <a:spcPct val="100000"/>
              </a:lnSpc>
              <a:spcAft>
                <a:spcPts val="1000"/>
              </a:spcAft>
            </a:pPr>
            <a:r>
              <a:rPr lang="en-US" sz="2400" dirty="0"/>
              <a:t>[Detail how reporting is encouraged at the facility.]</a:t>
            </a:r>
          </a:p>
        </p:txBody>
      </p:sp>
    </p:spTree>
    <p:extLst>
      <p:ext uri="{BB962C8B-B14F-4D97-AF65-F5344CB8AC3E}">
        <p14:creationId xmlns:p14="http://schemas.microsoft.com/office/powerpoint/2010/main" val="2608864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0F70-B092-1832-41F9-611806861EF5}"/>
              </a:ext>
            </a:extLst>
          </p:cNvPr>
          <p:cNvSpPr>
            <a:spLocks noGrp="1"/>
          </p:cNvSpPr>
          <p:nvPr>
            <p:ph type="title"/>
          </p:nvPr>
        </p:nvSpPr>
        <p:spPr/>
        <p:txBody>
          <a:bodyPr/>
          <a:lstStyle/>
          <a:p>
            <a:r>
              <a:rPr lang="en-US" dirty="0"/>
              <a:t>Training frequency 		</a:t>
            </a:r>
          </a:p>
        </p:txBody>
      </p:sp>
      <p:sp>
        <p:nvSpPr>
          <p:cNvPr id="3" name="Content Placeholder 2">
            <a:extLst>
              <a:ext uri="{FF2B5EF4-FFF2-40B4-BE49-F238E27FC236}">
                <a16:creationId xmlns:a16="http://schemas.microsoft.com/office/drawing/2014/main" id="{496744F9-0C5D-9BD4-489C-9D0E4590135F}"/>
              </a:ext>
            </a:extLst>
          </p:cNvPr>
          <p:cNvSpPr>
            <a:spLocks noGrp="1"/>
          </p:cNvSpPr>
          <p:nvPr>
            <p:ph idx="1"/>
          </p:nvPr>
        </p:nvSpPr>
        <p:spPr/>
        <p:txBody>
          <a:bodyPr>
            <a:normAutofit/>
          </a:bodyPr>
          <a:lstStyle/>
          <a:p>
            <a:r>
              <a:rPr lang="en-US" sz="2400" dirty="0"/>
              <a:t>New employees must be trained according to paragraph (a) prior to starting work.</a:t>
            </a:r>
          </a:p>
          <a:p>
            <a:pPr marL="228600" marR="0" lvl="0" indent="-228600" algn="l" defTabSz="914400" rtl="0" eaLnBrk="1" fontAlgn="auto" latinLnBrk="0" hangingPunct="1">
              <a:lnSpc>
                <a:spcPct val="100000"/>
              </a:lnSpc>
              <a:spcBef>
                <a:spcPts val="1000"/>
              </a:spcBef>
              <a:spcAft>
                <a:spcPts val="1000"/>
              </a:spcAft>
              <a:buClr>
                <a:srgbClr val="003865"/>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003865"/>
                </a:solidFill>
                <a:effectLst/>
                <a:uLnTx/>
                <a:uFillTx/>
                <a:ea typeface="+mn-ea"/>
                <a:cs typeface="+mn-cs"/>
              </a:rPr>
              <a:t>Current employees must receive initial training and ongoing annual training in accordance with the employer’s ergonomics program.</a:t>
            </a:r>
          </a:p>
          <a:p>
            <a:r>
              <a:rPr lang="en-US" sz="2400" dirty="0"/>
              <a:t>The employer must provide training during the working hours and compensate the employee for attending the training at the employer’s standard rate of pay. All training must be in a language and with vocabulary the employee can understand.</a:t>
            </a:r>
          </a:p>
        </p:txBody>
      </p:sp>
    </p:spTree>
    <p:extLst>
      <p:ext uri="{BB962C8B-B14F-4D97-AF65-F5344CB8AC3E}">
        <p14:creationId xmlns:p14="http://schemas.microsoft.com/office/powerpoint/2010/main" val="2564277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407D2-4F5E-3BB5-DA4E-490B67D3DCDB}"/>
              </a:ext>
            </a:extLst>
          </p:cNvPr>
          <p:cNvSpPr>
            <a:spLocks noGrp="1"/>
          </p:cNvSpPr>
          <p:nvPr>
            <p:ph type="title"/>
          </p:nvPr>
        </p:nvSpPr>
        <p:spPr/>
        <p:txBody>
          <a:bodyPr/>
          <a:lstStyle/>
          <a:p>
            <a:r>
              <a:rPr lang="en-US" dirty="0"/>
              <a:t>Resource links</a:t>
            </a:r>
          </a:p>
        </p:txBody>
      </p:sp>
      <p:sp>
        <p:nvSpPr>
          <p:cNvPr id="3" name="Content Placeholder 2">
            <a:extLst>
              <a:ext uri="{FF2B5EF4-FFF2-40B4-BE49-F238E27FC236}">
                <a16:creationId xmlns:a16="http://schemas.microsoft.com/office/drawing/2014/main" id="{1DA18E26-55A2-E4F5-B6F2-4044AF68CF57}"/>
              </a:ext>
            </a:extLst>
          </p:cNvPr>
          <p:cNvSpPr>
            <a:spLocks noGrp="1"/>
          </p:cNvSpPr>
          <p:nvPr>
            <p:ph sz="half" idx="1"/>
          </p:nvPr>
        </p:nvSpPr>
        <p:spPr>
          <a:xfrm>
            <a:off x="838200" y="1594624"/>
            <a:ext cx="10662138" cy="4582339"/>
          </a:xfrm>
        </p:spPr>
        <p:txBody>
          <a:bodyPr>
            <a:normAutofit fontScale="70000" lnSpcReduction="20000"/>
          </a:bodyPr>
          <a:lstStyle/>
          <a:p>
            <a:pPr>
              <a:lnSpc>
                <a:spcPct val="120000"/>
              </a:lnSpc>
            </a:pPr>
            <a:r>
              <a:rPr lang="en-US" sz="3400">
                <a:hlinkClick r:id="rId2"/>
              </a:rPr>
              <a:t>bls</a:t>
            </a:r>
            <a:r>
              <a:rPr lang="en-US" sz="3400" dirty="0">
                <a:hlinkClick r:id="rId2"/>
              </a:rPr>
              <a:t>.gov/web/osh/table-1-industry-rates-national.htm</a:t>
            </a:r>
            <a:r>
              <a:rPr lang="en-US" sz="3400" dirty="0"/>
              <a:t>   </a:t>
            </a:r>
          </a:p>
          <a:p>
            <a:pPr>
              <a:lnSpc>
                <a:spcPct val="120000"/>
              </a:lnSpc>
            </a:pPr>
            <a:r>
              <a:rPr lang="en-US" sz="3400">
                <a:hlinkClick r:id="rId3"/>
              </a:rPr>
              <a:t>osha</a:t>
            </a:r>
            <a:r>
              <a:rPr lang="en-US" sz="3400" dirty="0">
                <a:hlinkClick r:id="rId3"/>
              </a:rPr>
              <a:t>.gov/ergonomics/identify-problems#report-injuries</a:t>
            </a:r>
            <a:r>
              <a:rPr lang="en-US" sz="3400" dirty="0"/>
              <a:t>  </a:t>
            </a:r>
          </a:p>
          <a:p>
            <a:pPr>
              <a:lnSpc>
                <a:spcPct val="120000"/>
              </a:lnSpc>
            </a:pPr>
            <a:r>
              <a:rPr lang="en-US" sz="3400">
                <a:hlinkClick r:id="rId4"/>
              </a:rPr>
              <a:t>dir</a:t>
            </a:r>
            <a:r>
              <a:rPr lang="en-US" sz="3400" dirty="0">
                <a:hlinkClick r:id="rId4"/>
              </a:rPr>
              <a:t>.ca.gov/chswc/woshtep/iipp/materials/SB_Factsheet_H_ErgonomicHazards.pdf</a:t>
            </a:r>
            <a:r>
              <a:rPr lang="en-US" sz="3400" dirty="0"/>
              <a:t>  </a:t>
            </a:r>
          </a:p>
          <a:p>
            <a:pPr>
              <a:lnSpc>
                <a:spcPct val="120000"/>
              </a:lnSpc>
            </a:pPr>
            <a:r>
              <a:rPr lang="en-US" sz="3400">
                <a:hlinkClick r:id="rId5"/>
              </a:rPr>
              <a:t>rmi</a:t>
            </a:r>
            <a:r>
              <a:rPr lang="en-US" sz="3400" dirty="0">
                <a:hlinkClick r:id="rId5"/>
              </a:rPr>
              <a:t>.colostate.edu/ergonomics/injuries-and-injury-prevention/musculoskeletal-disorders-risk-factors-reporting/</a:t>
            </a:r>
            <a:r>
              <a:rPr lang="en-US" sz="3400" dirty="0"/>
              <a:t>   </a:t>
            </a:r>
          </a:p>
          <a:p>
            <a:pPr>
              <a:lnSpc>
                <a:spcPct val="120000"/>
              </a:lnSpc>
            </a:pPr>
            <a:r>
              <a:rPr lang="en-US" sz="3400">
                <a:hlinkClick r:id="rId6"/>
              </a:rPr>
              <a:t>osha</a:t>
            </a:r>
            <a:r>
              <a:rPr lang="en-US" sz="3400" dirty="0">
                <a:hlinkClick r:id="rId6"/>
              </a:rPr>
              <a:t>.gov/laws-regs/regulations/standardnumber/1904/1904.35</a:t>
            </a:r>
            <a:r>
              <a:rPr lang="en-US" sz="3400" dirty="0"/>
              <a:t>  </a:t>
            </a:r>
          </a:p>
          <a:p>
            <a:pPr>
              <a:lnSpc>
                <a:spcPct val="120000"/>
              </a:lnSpc>
            </a:pPr>
            <a:r>
              <a:rPr lang="en-US" sz="3400">
                <a:hlinkClick r:id="rId7"/>
              </a:rPr>
              <a:t>osha</a:t>
            </a:r>
            <a:r>
              <a:rPr lang="en-US" sz="3400" dirty="0">
                <a:hlinkClick r:id="rId7"/>
              </a:rPr>
              <a:t>.gov/sites/default/files/2_Reporting_Safety_And_Health_Concerns</a:t>
            </a:r>
            <a:r>
              <a:rPr lang="en-US" sz="3400">
                <a:hlinkClick r:id="rId7"/>
              </a:rPr>
              <a:t>.pdf</a:t>
            </a:r>
            <a:endParaRPr lang="en-US" dirty="0"/>
          </a:p>
          <a:p>
            <a:endParaRPr lang="en-US" dirty="0"/>
          </a:p>
          <a:p>
            <a:endParaRPr lang="en-US" dirty="0"/>
          </a:p>
        </p:txBody>
      </p:sp>
      <p:sp>
        <p:nvSpPr>
          <p:cNvPr id="5" name="Footer Placeholder 4">
            <a:extLst>
              <a:ext uri="{FF2B5EF4-FFF2-40B4-BE49-F238E27FC236}">
                <a16:creationId xmlns:a16="http://schemas.microsoft.com/office/drawing/2014/main" id="{4F540740-44CE-BE53-2F11-6EF3A6D82242}"/>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dli.mn.gov</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6EC4A798-B046-9432-C0BE-D02BB4E06F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40131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FA41-BDFF-6394-E640-FB041EC2FD45}"/>
              </a:ext>
            </a:extLst>
          </p:cNvPr>
          <p:cNvSpPr>
            <a:spLocks noGrp="1"/>
          </p:cNvSpPr>
          <p:nvPr>
            <p:ph type="title"/>
          </p:nvPr>
        </p:nvSpPr>
        <p:spPr/>
        <p:txBody>
          <a:bodyPr/>
          <a:lstStyle/>
          <a:p>
            <a:r>
              <a:rPr lang="en-US" dirty="0"/>
              <a:t>Minn. Stat. 182.676, Safety committees</a:t>
            </a:r>
          </a:p>
        </p:txBody>
      </p:sp>
      <p:sp>
        <p:nvSpPr>
          <p:cNvPr id="9" name="Content Placeholder 8">
            <a:extLst>
              <a:ext uri="{FF2B5EF4-FFF2-40B4-BE49-F238E27FC236}">
                <a16:creationId xmlns:a16="http://schemas.microsoft.com/office/drawing/2014/main" id="{0AEF312F-88BD-357F-C7FD-1B1A04381B00}"/>
              </a:ext>
            </a:extLst>
          </p:cNvPr>
          <p:cNvSpPr>
            <a:spLocks noGrp="1"/>
          </p:cNvSpPr>
          <p:nvPr>
            <p:ph idx="1"/>
          </p:nvPr>
        </p:nvSpPr>
        <p:spPr/>
        <p:txBody>
          <a:bodyPr>
            <a:noAutofit/>
          </a:bodyPr>
          <a:lstStyle/>
          <a:p>
            <a:pPr marL="457200" indent="-457200">
              <a:buFont typeface="+mj-lt"/>
              <a:buAutoNum type="alphaLcParenR"/>
            </a:pPr>
            <a:r>
              <a:rPr lang="en-US" sz="2400" dirty="0"/>
              <a:t>Every public or private employer of more than 25 employees shall establish and administer a joint labor-management safety committee.</a:t>
            </a:r>
          </a:p>
          <a:p>
            <a:pPr marL="457200" indent="-457200">
              <a:buFont typeface="+mj-lt"/>
              <a:buAutoNum type="alphaLcParenR"/>
            </a:pPr>
            <a:r>
              <a:rPr lang="en-US" sz="2400" dirty="0"/>
              <a:t>Every public or private employer of 25 or fewer employees shall establish and administer a safety committee if:  it is subject to the </a:t>
            </a:r>
            <a:r>
              <a:rPr lang="en-US" sz="2400"/>
              <a:t>requirements of Minn. Stat. </a:t>
            </a:r>
            <a:r>
              <a:rPr lang="en-US" sz="2400" dirty="0"/>
              <a:t>182.653</a:t>
            </a:r>
            <a:r>
              <a:rPr lang="en-US" sz="2400"/>
              <a:t>, subd. </a:t>
            </a:r>
            <a:r>
              <a:rPr lang="en-US" sz="2400" dirty="0"/>
              <a:t>8.</a:t>
            </a:r>
          </a:p>
        </p:txBody>
      </p:sp>
      <p:sp>
        <p:nvSpPr>
          <p:cNvPr id="5" name="Footer Placeholder 4">
            <a:extLst>
              <a:ext uri="{FF2B5EF4-FFF2-40B4-BE49-F238E27FC236}">
                <a16:creationId xmlns:a16="http://schemas.microsoft.com/office/drawing/2014/main" id="{B003BDA2-93CB-5BF2-D80C-CBE6FBA4E950}"/>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5B1D1BA4-BFEF-9152-ECB0-52AF8C16F66B}"/>
              </a:ext>
            </a:extLst>
          </p:cNvPr>
          <p:cNvSpPr>
            <a:spLocks noGrp="1"/>
          </p:cNvSpPr>
          <p:nvPr>
            <p:ph type="sldNum" sz="quarter" idx="12"/>
          </p:nvPr>
        </p:nvSpPr>
        <p:spPr/>
        <p:txBody>
          <a:bodyPr/>
          <a:lstStyle/>
          <a:p>
            <a:fld id="{48F63A3B-78C7-47BE-AE5E-E10140E04643}" type="slidenum">
              <a:rPr lang="en-US" smtClean="0"/>
              <a:t>5</a:t>
            </a:fld>
            <a:endParaRPr lang="en-US" dirty="0"/>
          </a:p>
        </p:txBody>
      </p:sp>
    </p:spTree>
    <p:extLst>
      <p:ext uri="{BB962C8B-B14F-4D97-AF65-F5344CB8AC3E}">
        <p14:creationId xmlns:p14="http://schemas.microsoft.com/office/powerpoint/2010/main" val="7533259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407D2-4F5E-3BB5-DA4E-490B67D3DCDB}"/>
              </a:ext>
            </a:extLst>
          </p:cNvPr>
          <p:cNvSpPr>
            <a:spLocks noGrp="1"/>
          </p:cNvSpPr>
          <p:nvPr>
            <p:ph type="title"/>
          </p:nvPr>
        </p:nvSpPr>
        <p:spPr/>
        <p:txBody>
          <a:bodyPr/>
          <a:lstStyle/>
          <a:p>
            <a:r>
              <a:rPr lang="en-US"/>
              <a:t>Resource links, continued</a:t>
            </a:r>
            <a:endParaRPr lang="en-US" dirty="0"/>
          </a:p>
        </p:txBody>
      </p:sp>
      <p:sp>
        <p:nvSpPr>
          <p:cNvPr id="8" name="Content Placeholder 7">
            <a:extLst>
              <a:ext uri="{FF2B5EF4-FFF2-40B4-BE49-F238E27FC236}">
                <a16:creationId xmlns:a16="http://schemas.microsoft.com/office/drawing/2014/main" id="{25952A49-728D-16A0-92E4-F5C2A01D2650}"/>
              </a:ext>
            </a:extLst>
          </p:cNvPr>
          <p:cNvSpPr>
            <a:spLocks noGrp="1"/>
          </p:cNvSpPr>
          <p:nvPr>
            <p:ph sz="half" idx="2"/>
          </p:nvPr>
        </p:nvSpPr>
        <p:spPr>
          <a:xfrm>
            <a:off x="808892" y="1594624"/>
            <a:ext cx="10544908" cy="4582339"/>
          </a:xfrm>
        </p:spPr>
        <p:txBody>
          <a:bodyPr>
            <a:normAutofit fontScale="77500" lnSpcReduction="20000"/>
          </a:bodyPr>
          <a:lstStyle/>
          <a:p>
            <a:pPr>
              <a:lnSpc>
                <a:spcPct val="120000"/>
              </a:lnSpc>
            </a:pPr>
            <a:r>
              <a:rPr lang="en-US" sz="3100">
                <a:hlinkClick r:id="rId2"/>
              </a:rPr>
              <a:t>osha</a:t>
            </a:r>
            <a:r>
              <a:rPr lang="en-US" sz="3100" dirty="0">
                <a:hlinkClick r:id="rId2"/>
              </a:rPr>
              <a:t>.gov/sites/default/files/1a_Review_Hazard_Information_From_Workers.pdf</a:t>
            </a:r>
            <a:r>
              <a:rPr lang="en-US" sz="3100" dirty="0"/>
              <a:t>  </a:t>
            </a:r>
          </a:p>
          <a:p>
            <a:pPr>
              <a:lnSpc>
                <a:spcPct val="120000"/>
              </a:lnSpc>
            </a:pPr>
            <a:r>
              <a:rPr lang="en-US" sz="3100">
                <a:hlinkClick r:id="rId3"/>
              </a:rPr>
              <a:t>cdc</a:t>
            </a:r>
            <a:r>
              <a:rPr lang="en-US" sz="3100" dirty="0">
                <a:hlinkClick r:id="rId3"/>
              </a:rPr>
              <a:t>.gov/niosh/topics</a:t>
            </a:r>
            <a:r>
              <a:rPr lang="en-US" sz="3100">
                <a:hlinkClick r:id="rId3"/>
              </a:rPr>
              <a:t>/hierarchy</a:t>
            </a:r>
            <a:endParaRPr lang="en-US" sz="3100" dirty="0"/>
          </a:p>
          <a:p>
            <a:pPr>
              <a:lnSpc>
                <a:spcPct val="120000"/>
              </a:lnSpc>
            </a:pPr>
            <a:r>
              <a:rPr lang="en-US" sz="3100">
                <a:hlinkClick r:id="rId4"/>
              </a:rPr>
              <a:t>cdc</a:t>
            </a:r>
            <a:r>
              <a:rPr lang="en-US" sz="3100" dirty="0">
                <a:hlinkClick r:id="rId4"/>
              </a:rPr>
              <a:t>.gov/workplacehealthpromotion/health-strategies</a:t>
            </a:r>
            <a:r>
              <a:rPr lang="en-US" sz="3100">
                <a:hlinkClick r:id="rId4"/>
              </a:rPr>
              <a:t>/musculoskeletal-disorders</a:t>
            </a:r>
            <a:endParaRPr lang="en-US" sz="3100" dirty="0"/>
          </a:p>
          <a:p>
            <a:pPr>
              <a:lnSpc>
                <a:spcPct val="120000"/>
              </a:lnSpc>
            </a:pPr>
            <a:r>
              <a:rPr lang="en-US" sz="3100">
                <a:hlinkClick r:id="rId5"/>
              </a:rPr>
              <a:t>osha</a:t>
            </a:r>
            <a:r>
              <a:rPr lang="en-US" sz="3100" dirty="0">
                <a:hlinkClick r:id="rId5"/>
              </a:rPr>
              <a:t>.gov/ergonomics/control-hazards</a:t>
            </a:r>
            <a:r>
              <a:rPr lang="en-US" sz="3100" dirty="0"/>
              <a:t> </a:t>
            </a:r>
          </a:p>
          <a:p>
            <a:pPr>
              <a:lnSpc>
                <a:spcPct val="120000"/>
              </a:lnSpc>
            </a:pPr>
            <a:r>
              <a:rPr lang="en-US" sz="3100">
                <a:hlinkClick r:id="rId6"/>
              </a:rPr>
              <a:t>cdc</a:t>
            </a:r>
            <a:r>
              <a:rPr lang="en-US" sz="3100" dirty="0">
                <a:hlinkClick r:id="rId6"/>
              </a:rPr>
              <a:t>.gov/niosh</a:t>
            </a:r>
            <a:r>
              <a:rPr lang="en-US" sz="3100">
                <a:hlinkClick r:id="rId6"/>
              </a:rPr>
              <a:t>/engcontrols</a:t>
            </a:r>
            <a:r>
              <a:rPr lang="en-US" sz="3100"/>
              <a:t>   </a:t>
            </a:r>
            <a:endParaRPr lang="en-US" sz="3100" dirty="0"/>
          </a:p>
          <a:p>
            <a:pPr>
              <a:lnSpc>
                <a:spcPct val="120000"/>
              </a:lnSpc>
            </a:pPr>
            <a:r>
              <a:rPr lang="en-US" sz="3100">
                <a:hlinkClick r:id="rId7"/>
              </a:rPr>
              <a:t>osha</a:t>
            </a:r>
            <a:r>
              <a:rPr lang="en-US" sz="3100" dirty="0">
                <a:hlinkClick r:id="rId7"/>
              </a:rPr>
              <a:t>.gov/safety-management/additional-resources-by-topic#reporting</a:t>
            </a:r>
            <a:r>
              <a:rPr lang="en-US" sz="3100" dirty="0"/>
              <a:t> </a:t>
            </a:r>
          </a:p>
          <a:p>
            <a:endParaRPr lang="en-US" dirty="0"/>
          </a:p>
        </p:txBody>
      </p:sp>
      <p:sp>
        <p:nvSpPr>
          <p:cNvPr id="5" name="Footer Placeholder 4">
            <a:extLst>
              <a:ext uri="{FF2B5EF4-FFF2-40B4-BE49-F238E27FC236}">
                <a16:creationId xmlns:a16="http://schemas.microsoft.com/office/drawing/2014/main" id="{4F540740-44CE-BE53-2F11-6EF3A6D82242}"/>
              </a:ext>
            </a:extLst>
          </p:cNvPr>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mn-cs"/>
              </a:rPr>
              <a:t>dli.mn.gov</a:t>
            </a: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6EC4A798-B046-9432-C0BE-D02BB4E06F2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6481781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FCDE4-E30B-D8DB-D74A-53BBCF4CD18F}"/>
              </a:ext>
            </a:extLst>
          </p:cNvPr>
          <p:cNvSpPr>
            <a:spLocks noGrp="1"/>
          </p:cNvSpPr>
          <p:nvPr>
            <p:ph type="title"/>
          </p:nvPr>
        </p:nvSpPr>
        <p:spPr/>
        <p:txBody>
          <a:bodyPr/>
          <a:lstStyle/>
          <a:p>
            <a:r>
              <a:rPr lang="en-US" dirty="0"/>
              <a:t>MNOSHA Workplace Safety Consultation</a:t>
            </a:r>
          </a:p>
        </p:txBody>
      </p:sp>
      <p:sp>
        <p:nvSpPr>
          <p:cNvPr id="3" name="Content Placeholder 2">
            <a:extLst>
              <a:ext uri="{FF2B5EF4-FFF2-40B4-BE49-F238E27FC236}">
                <a16:creationId xmlns:a16="http://schemas.microsoft.com/office/drawing/2014/main" id="{0E6BB93C-9DFE-5A64-15C9-C3828D390657}"/>
              </a:ext>
            </a:extLst>
          </p:cNvPr>
          <p:cNvSpPr>
            <a:spLocks noGrp="1"/>
          </p:cNvSpPr>
          <p:nvPr>
            <p:ph idx="1"/>
          </p:nvPr>
        </p:nvSpPr>
        <p:spPr/>
        <p:txBody>
          <a:bodyPr/>
          <a:lstStyle/>
          <a:p>
            <a:r>
              <a:rPr lang="en-US" sz="2400" dirty="0"/>
              <a:t>MNOSHA Workplace Safety Consultation works with employers and employees to solve safety and health problems before they occur. It offers free on-site consultation services, upon request, for employers that want to learn how to improve safety and health at their worksite.</a:t>
            </a:r>
          </a:p>
          <a:p>
            <a:r>
              <a:rPr lang="en-US" sz="2400" dirty="0"/>
              <a:t>For more information, visit the </a:t>
            </a:r>
            <a:r>
              <a:rPr lang="en-US" sz="2400" dirty="0">
                <a:hlinkClick r:id="rId3"/>
              </a:rPr>
              <a:t>Minnesota OSHA Workplace Safety Consultation</a:t>
            </a:r>
            <a:r>
              <a:rPr lang="en-US" sz="2400" dirty="0"/>
              <a:t> webpage.</a:t>
            </a:r>
          </a:p>
          <a:p>
            <a:r>
              <a:rPr lang="en-US" sz="2400" dirty="0"/>
              <a:t>Contact MNOSHA Workplace Safety Consultation at </a:t>
            </a:r>
            <a:r>
              <a:rPr lang="en-US" sz="2400" dirty="0">
                <a:hlinkClick r:id="rId4"/>
              </a:rPr>
              <a:t>osha.consultation@state.mn.us</a:t>
            </a:r>
            <a:r>
              <a:rPr lang="en-US" sz="2400" dirty="0"/>
              <a:t>, 651-284-5060 or 800-657-3776.</a:t>
            </a:r>
          </a:p>
        </p:txBody>
      </p:sp>
      <p:sp>
        <p:nvSpPr>
          <p:cNvPr id="5" name="Footer Placeholder 4">
            <a:extLst>
              <a:ext uri="{FF2B5EF4-FFF2-40B4-BE49-F238E27FC236}">
                <a16:creationId xmlns:a16="http://schemas.microsoft.com/office/drawing/2014/main" id="{66866E38-76FC-A93A-E976-097E8CB2C2EB}"/>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FC6E0D1F-0F63-41D6-4B72-98C313196D21}"/>
              </a:ext>
            </a:extLst>
          </p:cNvPr>
          <p:cNvSpPr>
            <a:spLocks noGrp="1"/>
          </p:cNvSpPr>
          <p:nvPr>
            <p:ph type="sldNum" sz="quarter" idx="12"/>
          </p:nvPr>
        </p:nvSpPr>
        <p:spPr/>
        <p:txBody>
          <a:bodyPr/>
          <a:lstStyle/>
          <a:p>
            <a:fld id="{48F63A3B-78C7-47BE-AE5E-E10140E04643}" type="slidenum">
              <a:rPr lang="en-US" smtClean="0"/>
              <a:t>51</a:t>
            </a:fld>
            <a:endParaRPr lang="en-US" dirty="0"/>
          </a:p>
        </p:txBody>
      </p:sp>
    </p:spTree>
    <p:extLst>
      <p:ext uri="{BB962C8B-B14F-4D97-AF65-F5344CB8AC3E}">
        <p14:creationId xmlns:p14="http://schemas.microsoft.com/office/powerpoint/2010/main" val="157490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51EB9-6DF5-4DA6-B4B7-5F5A82E34C9D}"/>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8C1F268B-42CE-430B-9263-C7BBBA114261}"/>
              </a:ext>
            </a:extLst>
          </p:cNvPr>
          <p:cNvSpPr>
            <a:spLocks noGrp="1"/>
          </p:cNvSpPr>
          <p:nvPr>
            <p:ph idx="1"/>
          </p:nvPr>
        </p:nvSpPr>
        <p:spPr>
          <a:xfrm>
            <a:off x="548325" y="1646687"/>
            <a:ext cx="11095349" cy="4507928"/>
          </a:xfrm>
        </p:spPr>
        <p:txBody>
          <a:bodyPr>
            <a:normAutofit fontScale="25000" lnSpcReduction="20000"/>
          </a:bodyPr>
          <a:lstStyle/>
          <a:p>
            <a:pPr marL="0" indent="0">
              <a:lnSpc>
                <a:spcPct val="120000"/>
              </a:lnSpc>
              <a:buNone/>
            </a:pPr>
            <a:r>
              <a:rPr lang="en-US" sz="9600" dirty="0"/>
              <a:t>This material can be provided in a different format (audio, Braille or large print) by calling the MNOSHA Training/Outreach Office at 651-284-5050 or 877-470-6742.</a:t>
            </a:r>
          </a:p>
          <a:p>
            <a:pPr marL="0" indent="0">
              <a:lnSpc>
                <a:spcPct val="120000"/>
              </a:lnSpc>
              <a:buNone/>
            </a:pPr>
            <a:r>
              <a:rPr lang="en-US" sz="9600" dirty="0"/>
              <a:t>Material contained in this publication is in the public domain and may be reproduced, fully or partially, without permission of the Minnesota Department of Labor and Industry or MNOSHA. Source credit is requested but not required.</a:t>
            </a:r>
            <a:br>
              <a:rPr lang="en-US" sz="9600" dirty="0"/>
            </a:br>
            <a:br>
              <a:rPr lang="en-US" sz="9600" dirty="0"/>
            </a:br>
            <a:r>
              <a:rPr lang="en-US" sz="9600" dirty="0"/>
              <a:t>For more information, contact:  Minnesota Department of Labor and Industry, Occupational Safety and Health Division, 443 Lafayette Road N., St. Paul, MN  55155</a:t>
            </a:r>
            <a:br>
              <a:rPr lang="en-US" sz="9600" dirty="0"/>
            </a:br>
            <a:br>
              <a:rPr lang="en-US" sz="9600" dirty="0"/>
            </a:br>
            <a:r>
              <a:rPr lang="en-US" sz="9600" dirty="0"/>
              <a:t>Email:  </a:t>
            </a:r>
            <a:r>
              <a:rPr lang="en-US" sz="9600" dirty="0">
                <a:hlinkClick r:id="rId3"/>
              </a:rPr>
              <a:t>osha.compliance@state.mn.us</a:t>
            </a:r>
            <a:br>
              <a:rPr lang="en-US" sz="9600" dirty="0"/>
            </a:br>
            <a:r>
              <a:rPr lang="en-US" sz="9600" dirty="0"/>
              <a:t>Web:  </a:t>
            </a:r>
            <a:r>
              <a:rPr lang="en-US" sz="9600" dirty="0">
                <a:hlinkClick r:id="rId4"/>
              </a:rPr>
              <a:t>dli.mn.gov/business/safety-and-health-work</a:t>
            </a:r>
            <a:endParaRPr lang="en-US" sz="9600" dirty="0"/>
          </a:p>
        </p:txBody>
      </p:sp>
      <p:sp>
        <p:nvSpPr>
          <p:cNvPr id="5" name="Footer Placeholder 4">
            <a:extLst>
              <a:ext uri="{FF2B5EF4-FFF2-40B4-BE49-F238E27FC236}">
                <a16:creationId xmlns:a16="http://schemas.microsoft.com/office/drawing/2014/main" id="{8AE88FE0-2D23-4344-8F58-AE35DB13E32D}"/>
              </a:ext>
            </a:extLst>
          </p:cNvPr>
          <p:cNvSpPr>
            <a:spLocks noGrp="1"/>
          </p:cNvSpPr>
          <p:nvPr>
            <p:ph type="ftr" sz="quarter" idx="3"/>
          </p:nvPr>
        </p:nvSpPr>
        <p:spPr/>
        <p:txBody>
          <a:bodyPr/>
          <a:lstStyle/>
          <a:p>
            <a:r>
              <a:rPr lang="en-US" dirty="0">
                <a:solidFill>
                  <a:srgbClr val="003865"/>
                </a:solidFill>
              </a:rPr>
              <a:t>dli.mn.gov</a:t>
            </a:r>
          </a:p>
        </p:txBody>
      </p:sp>
      <p:sp>
        <p:nvSpPr>
          <p:cNvPr id="6" name="Slide Number Placeholder 5">
            <a:extLst>
              <a:ext uri="{FF2B5EF4-FFF2-40B4-BE49-F238E27FC236}">
                <a16:creationId xmlns:a16="http://schemas.microsoft.com/office/drawing/2014/main" id="{12AFE800-1075-4886-B68D-0ECBBB87F3CD}"/>
              </a:ext>
            </a:extLst>
          </p:cNvPr>
          <p:cNvSpPr>
            <a:spLocks noGrp="1"/>
          </p:cNvSpPr>
          <p:nvPr>
            <p:ph type="sldNum" sz="quarter" idx="12"/>
          </p:nvPr>
        </p:nvSpPr>
        <p:spPr/>
        <p:txBody>
          <a:bodyPr/>
          <a:lstStyle/>
          <a:p>
            <a:fld id="{48F63A3B-78C7-47BE-AE5E-E10140E04643}" type="slidenum">
              <a:rPr lang="en-US" smtClean="0">
                <a:solidFill>
                  <a:srgbClr val="003865"/>
                </a:solidFill>
              </a:rPr>
              <a:t>52</a:t>
            </a:fld>
            <a:endParaRPr lang="en-US" dirty="0">
              <a:solidFill>
                <a:srgbClr val="003865"/>
              </a:solidFill>
            </a:endParaRPr>
          </a:p>
        </p:txBody>
      </p:sp>
    </p:spTree>
    <p:extLst>
      <p:ext uri="{BB962C8B-B14F-4D97-AF65-F5344CB8AC3E}">
        <p14:creationId xmlns:p14="http://schemas.microsoft.com/office/powerpoint/2010/main" val="38914426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Thank you</a:t>
            </a:r>
          </a:p>
        </p:txBody>
      </p:sp>
      <p:sp>
        <p:nvSpPr>
          <p:cNvPr id="3" name="Text Placeholder 2"/>
          <p:cNvSpPr>
            <a:spLocks noGrp="1"/>
          </p:cNvSpPr>
          <p:nvPr>
            <p:ph type="body" sz="quarter" idx="13"/>
          </p:nvPr>
        </p:nvSpPr>
        <p:spPr/>
        <p:txBody>
          <a:bodyPr>
            <a:normAutofit/>
          </a:bodyPr>
          <a:lstStyle/>
          <a:p>
            <a:r>
              <a:rPr lang="en-US" sz="2400" dirty="0"/>
              <a:t>Minnesota OSHA Compliance</a:t>
            </a:r>
            <a:br>
              <a:rPr lang="en-US" sz="2400" dirty="0"/>
            </a:br>
            <a:r>
              <a:rPr lang="en-US" sz="2400" dirty="0">
                <a:hlinkClick r:id="rId3"/>
              </a:rPr>
              <a:t>osha.compliance@state.mn.us</a:t>
            </a:r>
            <a:r>
              <a:rPr lang="en-US" sz="2400" dirty="0"/>
              <a:t> </a:t>
            </a:r>
            <a:br>
              <a:rPr lang="en-US" sz="2400" dirty="0"/>
            </a:br>
            <a:r>
              <a:rPr lang="en-US" sz="2400" dirty="0"/>
              <a:t>651-284-5050</a:t>
            </a:r>
          </a:p>
        </p:txBody>
      </p:sp>
      <p:sp>
        <p:nvSpPr>
          <p:cNvPr id="5" name="Footer Placeholder 4"/>
          <p:cNvSpPr>
            <a:spLocks noGrp="1"/>
          </p:cNvSpPr>
          <p:nvPr>
            <p:ph type="ftr" sz="quarter" idx="12"/>
          </p:nvPr>
        </p:nvSpPr>
        <p:spPr/>
        <p:txBody>
          <a:bodyPr/>
          <a:lstStyle/>
          <a:p>
            <a:r>
              <a:rPr lang="en-US" dirty="0"/>
              <a:t>dli.mn.gov</a:t>
            </a:r>
          </a:p>
        </p:txBody>
      </p:sp>
      <p:sp>
        <p:nvSpPr>
          <p:cNvPr id="6" name="Slide Number Placeholder 5"/>
          <p:cNvSpPr>
            <a:spLocks noGrp="1"/>
          </p:cNvSpPr>
          <p:nvPr>
            <p:ph type="sldNum" sz="quarter" idx="11"/>
          </p:nvPr>
        </p:nvSpPr>
        <p:spPr/>
        <p:txBody>
          <a:bodyPr/>
          <a:lstStyle/>
          <a:p>
            <a:fld id="{48F63A3B-78C7-47BE-AE5E-E10140E04643}" type="slidenum">
              <a:rPr lang="en-US" smtClean="0"/>
              <a:pPr/>
              <a:t>53</a:t>
            </a:fld>
            <a:endParaRPr lang="en-US" dirty="0"/>
          </a:p>
        </p:txBody>
      </p:sp>
    </p:spTree>
    <p:extLst>
      <p:ext uri="{BB962C8B-B14F-4D97-AF65-F5344CB8AC3E}">
        <p14:creationId xmlns:p14="http://schemas.microsoft.com/office/powerpoint/2010/main" val="24291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FA41-BDFF-6394-E640-FB041EC2FD45}"/>
              </a:ext>
            </a:extLst>
          </p:cNvPr>
          <p:cNvSpPr>
            <a:spLocks noGrp="1"/>
          </p:cNvSpPr>
          <p:nvPr>
            <p:ph type="title"/>
          </p:nvPr>
        </p:nvSpPr>
        <p:spPr/>
        <p:txBody>
          <a:bodyPr/>
          <a:lstStyle/>
          <a:p>
            <a:r>
              <a:rPr lang="en-US" dirty="0"/>
              <a:t>Minn. Stat. 182.676, Safety committees, continued</a:t>
            </a:r>
          </a:p>
        </p:txBody>
      </p:sp>
      <p:sp>
        <p:nvSpPr>
          <p:cNvPr id="9" name="Content Placeholder 8">
            <a:extLst>
              <a:ext uri="{FF2B5EF4-FFF2-40B4-BE49-F238E27FC236}">
                <a16:creationId xmlns:a16="http://schemas.microsoft.com/office/drawing/2014/main" id="{0AEF312F-88BD-357F-C7FD-1B1A04381B00}"/>
              </a:ext>
            </a:extLst>
          </p:cNvPr>
          <p:cNvSpPr>
            <a:spLocks noGrp="1"/>
          </p:cNvSpPr>
          <p:nvPr>
            <p:ph idx="1"/>
          </p:nvPr>
        </p:nvSpPr>
        <p:spPr/>
        <p:txBody>
          <a:bodyPr>
            <a:noAutofit/>
          </a:bodyPr>
          <a:lstStyle/>
          <a:p>
            <a:pPr marL="457200" indent="-457200">
              <a:buFont typeface="+mj-lt"/>
              <a:buAutoNum type="alphaLcParenR" startAt="3"/>
            </a:pPr>
            <a:r>
              <a:rPr lang="en-US" sz="2400" dirty="0"/>
              <a:t>A safety committee must hold regularly scheduled meetings unless otherwise provided in a collective bargaining agreement.</a:t>
            </a:r>
          </a:p>
          <a:p>
            <a:pPr marL="457200" indent="-457200">
              <a:buFont typeface="+mj-lt"/>
              <a:buAutoNum type="alphaLcParenR" startAt="3"/>
            </a:pPr>
            <a:r>
              <a:rPr lang="en-US" sz="2400" dirty="0"/>
              <a:t>Employee safety committee members must be selected by employees. An employer that fails to establish or administer a safety committee as required by this section may be cited by the commissioner. A citation is punishable as a serious violation under section </a:t>
            </a:r>
            <a:r>
              <a:rPr lang="en-US" sz="2400"/>
              <a:t>182.666.</a:t>
            </a:r>
          </a:p>
          <a:p>
            <a:pPr marL="0" indent="0">
              <a:buNone/>
            </a:pPr>
            <a:r>
              <a:rPr lang="en-US" sz="2400"/>
              <a:t>See </a:t>
            </a:r>
            <a:r>
              <a:rPr lang="en-US" sz="2400">
                <a:solidFill>
                  <a:schemeClr val="accent6"/>
                </a:solidFill>
                <a:hlinkClick r:id="rId3"/>
              </a:rPr>
              <a:t>revisor</a:t>
            </a:r>
            <a:r>
              <a:rPr lang="en-US" sz="2400" dirty="0">
                <a:solidFill>
                  <a:schemeClr val="accent6"/>
                </a:solidFill>
                <a:hlinkClick r:id="rId3"/>
              </a:rPr>
              <a:t>.mn.gov/statutes/cite</a:t>
            </a:r>
            <a:r>
              <a:rPr lang="en-US" sz="2400">
                <a:solidFill>
                  <a:schemeClr val="accent6"/>
                </a:solidFill>
                <a:hlinkClick r:id="rId3"/>
              </a:rPr>
              <a:t>/182.676</a:t>
            </a:r>
            <a:r>
              <a:rPr lang="en-US" sz="2400">
                <a:solidFill>
                  <a:schemeClr val="accent6"/>
                </a:solidFill>
              </a:rPr>
              <a:t>.</a:t>
            </a:r>
            <a:endParaRPr lang="en-US" sz="2400" dirty="0">
              <a:solidFill>
                <a:schemeClr val="accent6"/>
              </a:solidFill>
            </a:endParaRPr>
          </a:p>
        </p:txBody>
      </p:sp>
      <p:sp>
        <p:nvSpPr>
          <p:cNvPr id="5" name="Footer Placeholder 4">
            <a:extLst>
              <a:ext uri="{FF2B5EF4-FFF2-40B4-BE49-F238E27FC236}">
                <a16:creationId xmlns:a16="http://schemas.microsoft.com/office/drawing/2014/main" id="{B003BDA2-93CB-5BF2-D80C-CBE6FBA4E950}"/>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5B1D1BA4-BFEF-9152-ECB0-52AF8C16F66B}"/>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1188048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0017D-BF90-7A85-6A21-ECDACBAC8D82}"/>
              </a:ext>
            </a:extLst>
          </p:cNvPr>
          <p:cNvSpPr>
            <a:spLocks noGrp="1"/>
          </p:cNvSpPr>
          <p:nvPr>
            <p:ph type="title"/>
          </p:nvPr>
        </p:nvSpPr>
        <p:spPr/>
        <p:txBody>
          <a:bodyPr/>
          <a:lstStyle/>
          <a:p>
            <a:r>
              <a:rPr lang="en-US" dirty="0"/>
              <a:t>Warehouse distribution centers:  Additional safety committee requirements</a:t>
            </a:r>
          </a:p>
        </p:txBody>
      </p:sp>
      <p:sp>
        <p:nvSpPr>
          <p:cNvPr id="3" name="Content Placeholder 2">
            <a:extLst>
              <a:ext uri="{FF2B5EF4-FFF2-40B4-BE49-F238E27FC236}">
                <a16:creationId xmlns:a16="http://schemas.microsoft.com/office/drawing/2014/main" id="{833B4AFB-892A-9DB4-DC5F-EA721CC0F7FF}"/>
              </a:ext>
            </a:extLst>
          </p:cNvPr>
          <p:cNvSpPr>
            <a:spLocks noGrp="1"/>
          </p:cNvSpPr>
          <p:nvPr>
            <p:ph idx="1"/>
          </p:nvPr>
        </p:nvSpPr>
        <p:spPr/>
        <p:txBody>
          <a:bodyPr>
            <a:normAutofit/>
          </a:bodyPr>
          <a:lstStyle/>
          <a:p>
            <a:r>
              <a:rPr lang="en-US" sz="2400" dirty="0"/>
              <a:t>The employer must hold monthly as provided under Minn. Stat. 182.676, until for two consecutive years the worksite or the employer does not have an employee incidence rate 30% higher than the average yearly incidence rate for the relevant North American Industry Classification System (NAICS) code.</a:t>
            </a:r>
          </a:p>
        </p:txBody>
      </p:sp>
      <p:sp>
        <p:nvSpPr>
          <p:cNvPr id="5" name="Footer Placeholder 4">
            <a:extLst>
              <a:ext uri="{FF2B5EF4-FFF2-40B4-BE49-F238E27FC236}">
                <a16:creationId xmlns:a16="http://schemas.microsoft.com/office/drawing/2014/main" id="{F4D5B4DE-D739-F27C-D2F4-5AAD1A1BF903}"/>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CF676E2D-9617-49FD-91DA-E6666738B3B7}"/>
              </a:ext>
            </a:extLst>
          </p:cNvPr>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517348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EF23D-E68A-A09B-14EC-92FB0FAF687E}"/>
              </a:ext>
            </a:extLst>
          </p:cNvPr>
          <p:cNvSpPr>
            <a:spLocks noGrp="1"/>
          </p:cNvSpPr>
          <p:nvPr>
            <p:ph type="title"/>
          </p:nvPr>
        </p:nvSpPr>
        <p:spPr>
          <a:xfrm>
            <a:off x="0" y="-57666"/>
            <a:ext cx="12192000" cy="1216025"/>
          </a:xfrm>
        </p:spPr>
        <p:txBody>
          <a:bodyPr/>
          <a:lstStyle/>
          <a:p>
            <a:r>
              <a:rPr lang="en-US" dirty="0"/>
              <a:t>Individual NAICS codes in the 30%-over category</a:t>
            </a:r>
          </a:p>
        </p:txBody>
      </p:sp>
      <p:graphicFrame>
        <p:nvGraphicFramePr>
          <p:cNvPr id="7" name="Content Placeholder 6" descr="Table columns are industry, employee incidence rate (2021) and incident rate that is 30% higher than average where safety committees are required">
            <a:extLst>
              <a:ext uri="{FF2B5EF4-FFF2-40B4-BE49-F238E27FC236}">
                <a16:creationId xmlns:a16="http://schemas.microsoft.com/office/drawing/2014/main" id="{F693E6BC-5994-DE0F-E5B5-E912A5932308}"/>
              </a:ext>
            </a:extLst>
          </p:cNvPr>
          <p:cNvGraphicFramePr>
            <a:graphicFrameLocks noGrp="1"/>
          </p:cNvGraphicFramePr>
          <p:nvPr>
            <p:ph idx="1"/>
            <p:extLst>
              <p:ext uri="{D42A27DB-BD31-4B8C-83A1-F6EECF244321}">
                <p14:modId xmlns:p14="http://schemas.microsoft.com/office/powerpoint/2010/main" val="3800038518"/>
              </p:ext>
            </p:extLst>
          </p:nvPr>
        </p:nvGraphicFramePr>
        <p:xfrm>
          <a:off x="788797" y="1573789"/>
          <a:ext cx="10812025" cy="4440190"/>
        </p:xfrm>
        <a:graphic>
          <a:graphicData uri="http://schemas.openxmlformats.org/drawingml/2006/table">
            <a:tbl>
              <a:tblPr firstRow="1" firstCol="1" bandRow="1">
                <a:tableStyleId>{5C22544A-7EE6-4342-B048-85BDC9FD1C3A}</a:tableStyleId>
              </a:tblPr>
              <a:tblGrid>
                <a:gridCol w="5025532">
                  <a:extLst>
                    <a:ext uri="{9D8B030D-6E8A-4147-A177-3AD203B41FA5}">
                      <a16:colId xmlns:a16="http://schemas.microsoft.com/office/drawing/2014/main" val="358422141"/>
                    </a:ext>
                  </a:extLst>
                </a:gridCol>
                <a:gridCol w="2235330">
                  <a:extLst>
                    <a:ext uri="{9D8B030D-6E8A-4147-A177-3AD203B41FA5}">
                      <a16:colId xmlns:a16="http://schemas.microsoft.com/office/drawing/2014/main" val="4247604163"/>
                    </a:ext>
                  </a:extLst>
                </a:gridCol>
                <a:gridCol w="3551163">
                  <a:extLst>
                    <a:ext uri="{9D8B030D-6E8A-4147-A177-3AD203B41FA5}">
                      <a16:colId xmlns:a16="http://schemas.microsoft.com/office/drawing/2014/main" val="770611785"/>
                    </a:ext>
                  </a:extLst>
                </a:gridCol>
              </a:tblGrid>
              <a:tr h="1124270">
                <a:tc>
                  <a:txBody>
                    <a:bodyPr/>
                    <a:lstStyle/>
                    <a:p>
                      <a:pPr marL="0" marR="0" algn="ctr">
                        <a:lnSpc>
                          <a:spcPct val="112000"/>
                        </a:lnSpc>
                        <a:spcBef>
                          <a:spcPts val="1000"/>
                        </a:spcBef>
                        <a:spcAft>
                          <a:spcPts val="1000"/>
                        </a:spcAft>
                      </a:pPr>
                      <a:r>
                        <a:rPr lang="en-US" sz="1600" dirty="0">
                          <a:effectLst/>
                        </a:rPr>
                        <a:t>Industry</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Employee incidence rate (2021)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Incident rate that is 30% higher than average where safety committees are required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extLst>
                  <a:ext uri="{0D108BD9-81ED-4DB2-BD59-A6C34878D82A}">
                    <a16:rowId xmlns:a16="http://schemas.microsoft.com/office/drawing/2014/main" val="2379413932"/>
                  </a:ext>
                </a:extLst>
              </a:tr>
              <a:tr h="663184">
                <a:tc>
                  <a:txBody>
                    <a:bodyPr/>
                    <a:lstStyle/>
                    <a:p>
                      <a:pPr marL="0" marR="0">
                        <a:lnSpc>
                          <a:spcPct val="112000"/>
                        </a:lnSpc>
                        <a:spcBef>
                          <a:spcPts val="1000"/>
                        </a:spcBef>
                        <a:spcAft>
                          <a:spcPts val="1000"/>
                        </a:spcAft>
                      </a:pPr>
                      <a:r>
                        <a:rPr lang="en-US" sz="1600" dirty="0">
                          <a:effectLst/>
                        </a:rPr>
                        <a:t>493110 for General Warehousing and Storage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5.6</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7.28</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extLst>
                  <a:ext uri="{0D108BD9-81ED-4DB2-BD59-A6C34878D82A}">
                    <a16:rowId xmlns:a16="http://schemas.microsoft.com/office/drawing/2014/main" val="2951912900"/>
                  </a:ext>
                </a:extLst>
              </a:tr>
              <a:tr h="663184">
                <a:tc>
                  <a:txBody>
                    <a:bodyPr/>
                    <a:lstStyle/>
                    <a:p>
                      <a:pPr marL="0" marR="0">
                        <a:lnSpc>
                          <a:spcPct val="112000"/>
                        </a:lnSpc>
                        <a:spcBef>
                          <a:spcPts val="1000"/>
                        </a:spcBef>
                        <a:spcAft>
                          <a:spcPts val="1000"/>
                        </a:spcAft>
                      </a:pPr>
                      <a:r>
                        <a:rPr lang="en-US" sz="1600" dirty="0">
                          <a:effectLst/>
                        </a:rPr>
                        <a:t>423 for Merchant Wholesalers, Durable Goods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2.1</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2.73</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extLst>
                  <a:ext uri="{0D108BD9-81ED-4DB2-BD59-A6C34878D82A}">
                    <a16:rowId xmlns:a16="http://schemas.microsoft.com/office/drawing/2014/main" val="2923976846"/>
                  </a:ext>
                </a:extLst>
              </a:tr>
              <a:tr h="663184">
                <a:tc>
                  <a:txBody>
                    <a:bodyPr/>
                    <a:lstStyle/>
                    <a:p>
                      <a:pPr marL="0" marR="0">
                        <a:lnSpc>
                          <a:spcPct val="112000"/>
                        </a:lnSpc>
                        <a:spcBef>
                          <a:spcPts val="1000"/>
                        </a:spcBef>
                        <a:spcAft>
                          <a:spcPts val="1000"/>
                        </a:spcAft>
                      </a:pPr>
                      <a:r>
                        <a:rPr lang="en-US" sz="1600" dirty="0">
                          <a:effectLst/>
                        </a:rPr>
                        <a:t>424 for Merchant Wholesalers, Nondurable Goods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3.5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4.55</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extLst>
                  <a:ext uri="{0D108BD9-81ED-4DB2-BD59-A6C34878D82A}">
                    <a16:rowId xmlns:a16="http://schemas.microsoft.com/office/drawing/2014/main" val="144409325"/>
                  </a:ext>
                </a:extLst>
              </a:tr>
              <a:tr h="663184">
                <a:tc>
                  <a:txBody>
                    <a:bodyPr/>
                    <a:lstStyle/>
                    <a:p>
                      <a:pPr marL="0" marR="0">
                        <a:lnSpc>
                          <a:spcPct val="112000"/>
                        </a:lnSpc>
                        <a:spcBef>
                          <a:spcPts val="1000"/>
                        </a:spcBef>
                        <a:spcAft>
                          <a:spcPts val="1000"/>
                        </a:spcAft>
                      </a:pPr>
                      <a:r>
                        <a:rPr lang="en-US" sz="1600" dirty="0">
                          <a:effectLst/>
                        </a:rPr>
                        <a:t>454110 for Electronic Shopping and Mail-order Houses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1.4</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1.82</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extLst>
                  <a:ext uri="{0D108BD9-81ED-4DB2-BD59-A6C34878D82A}">
                    <a16:rowId xmlns:a16="http://schemas.microsoft.com/office/drawing/2014/main" val="1812796458"/>
                  </a:ext>
                </a:extLst>
              </a:tr>
              <a:tr h="663184">
                <a:tc>
                  <a:txBody>
                    <a:bodyPr/>
                    <a:lstStyle/>
                    <a:p>
                      <a:pPr marL="0" marR="0">
                        <a:lnSpc>
                          <a:spcPct val="112000"/>
                        </a:lnSpc>
                        <a:spcBef>
                          <a:spcPts val="1000"/>
                        </a:spcBef>
                        <a:spcAft>
                          <a:spcPts val="1000"/>
                        </a:spcAft>
                      </a:pPr>
                      <a:r>
                        <a:rPr lang="en-US" sz="1600" dirty="0">
                          <a:effectLst/>
                        </a:rPr>
                        <a:t>492110 for Couriers and Express Delivery Services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8</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tc>
                  <a:txBody>
                    <a:bodyPr/>
                    <a:lstStyle/>
                    <a:p>
                      <a:pPr marL="0" marR="0" algn="ctr">
                        <a:lnSpc>
                          <a:spcPct val="112000"/>
                        </a:lnSpc>
                        <a:spcBef>
                          <a:spcPts val="1000"/>
                        </a:spcBef>
                        <a:spcAft>
                          <a:spcPts val="1000"/>
                        </a:spcAft>
                      </a:pPr>
                      <a:r>
                        <a:rPr lang="en-US" sz="1600" dirty="0">
                          <a:effectLst/>
                        </a:rPr>
                        <a:t>10.4</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42875" marR="142875" marT="95250" marB="95250" anchor="ctr"/>
                </a:tc>
                <a:extLst>
                  <a:ext uri="{0D108BD9-81ED-4DB2-BD59-A6C34878D82A}">
                    <a16:rowId xmlns:a16="http://schemas.microsoft.com/office/drawing/2014/main" val="4077355779"/>
                  </a:ext>
                </a:extLst>
              </a:tr>
            </a:tbl>
          </a:graphicData>
        </a:graphic>
      </p:graphicFrame>
      <p:sp>
        <p:nvSpPr>
          <p:cNvPr id="5" name="Footer Placeholder 4">
            <a:extLst>
              <a:ext uri="{FF2B5EF4-FFF2-40B4-BE49-F238E27FC236}">
                <a16:creationId xmlns:a16="http://schemas.microsoft.com/office/drawing/2014/main" id="{F1D87ED1-9AD0-5ADC-C23D-EA7693ECC7C7}"/>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2F066FC0-571A-3198-ADF0-31A3C5411C01}"/>
              </a:ext>
            </a:extLst>
          </p:cNvPr>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119254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F40DF-F72E-11D7-F202-6BA109621930}"/>
              </a:ext>
            </a:extLst>
          </p:cNvPr>
          <p:cNvSpPr>
            <a:spLocks noGrp="1"/>
          </p:cNvSpPr>
          <p:nvPr>
            <p:ph type="title"/>
          </p:nvPr>
        </p:nvSpPr>
        <p:spPr/>
        <p:txBody>
          <a:bodyPr/>
          <a:lstStyle/>
          <a:p>
            <a:r>
              <a:rPr lang="en-US" dirty="0"/>
              <a:t>Meat processing facilities:  Additional committee requirements</a:t>
            </a:r>
          </a:p>
        </p:txBody>
      </p:sp>
      <p:sp>
        <p:nvSpPr>
          <p:cNvPr id="3" name="Content Placeholder 2">
            <a:extLst>
              <a:ext uri="{FF2B5EF4-FFF2-40B4-BE49-F238E27FC236}">
                <a16:creationId xmlns:a16="http://schemas.microsoft.com/office/drawing/2014/main" id="{199B3E28-DB60-B0E7-AD74-276ABB621181}"/>
              </a:ext>
            </a:extLst>
          </p:cNvPr>
          <p:cNvSpPr>
            <a:spLocks noGrp="1"/>
          </p:cNvSpPr>
          <p:nvPr>
            <p:ph idx="1"/>
          </p:nvPr>
        </p:nvSpPr>
        <p:spPr/>
        <p:txBody>
          <a:bodyPr/>
          <a:lstStyle/>
          <a:p>
            <a:r>
              <a:rPr lang="en-US" sz="2400" dirty="0"/>
              <a:t>Additional requirements for meatpacking facility committees</a:t>
            </a:r>
          </a:p>
          <a:p>
            <a:r>
              <a:rPr lang="en-US" sz="2400" dirty="0"/>
              <a:t>Refer to Minn. Stat. 179.876 </a:t>
            </a:r>
            <a:r>
              <a:rPr lang="en-US" sz="2400"/>
              <a:t>for requirements at </a:t>
            </a:r>
            <a:r>
              <a:rPr lang="en-US" sz="2400">
                <a:hlinkClick r:id="rId3"/>
              </a:rPr>
              <a:t>revisor</a:t>
            </a:r>
            <a:r>
              <a:rPr lang="en-US" sz="2400" dirty="0">
                <a:hlinkClick r:id="rId3"/>
              </a:rPr>
              <a:t>.mn.gov/statutes/cite</a:t>
            </a:r>
            <a:r>
              <a:rPr lang="en-US" sz="2400">
                <a:hlinkClick r:id="rId3"/>
              </a:rPr>
              <a:t>/179.876</a:t>
            </a:r>
            <a:endParaRPr lang="en-US" sz="2400" dirty="0"/>
          </a:p>
        </p:txBody>
      </p:sp>
      <p:sp>
        <p:nvSpPr>
          <p:cNvPr id="5" name="Footer Placeholder 4">
            <a:extLst>
              <a:ext uri="{FF2B5EF4-FFF2-40B4-BE49-F238E27FC236}">
                <a16:creationId xmlns:a16="http://schemas.microsoft.com/office/drawing/2014/main" id="{D0BDEFE9-95F6-B10A-CF8A-5F48505B5FD2}"/>
              </a:ext>
            </a:extLst>
          </p:cNvPr>
          <p:cNvSpPr>
            <a:spLocks noGrp="1"/>
          </p:cNvSpPr>
          <p:nvPr>
            <p:ph type="ftr" sz="quarter" idx="3"/>
          </p:nvPr>
        </p:nvSpPr>
        <p:spPr/>
        <p:txBody>
          <a:bodyPr/>
          <a:lstStyle/>
          <a:p>
            <a:r>
              <a:rPr lang="en-US" dirty="0"/>
              <a:t>dli.mn.gov</a:t>
            </a:r>
          </a:p>
        </p:txBody>
      </p:sp>
      <p:sp>
        <p:nvSpPr>
          <p:cNvPr id="6" name="Slide Number Placeholder 5">
            <a:extLst>
              <a:ext uri="{FF2B5EF4-FFF2-40B4-BE49-F238E27FC236}">
                <a16:creationId xmlns:a16="http://schemas.microsoft.com/office/drawing/2014/main" id="{BA8C81E7-E7B6-0077-2E16-B62D1531A934}"/>
              </a:ext>
            </a:extLst>
          </p:cNvPr>
          <p:cNvSpPr>
            <a:spLocks noGrp="1"/>
          </p:cNvSpPr>
          <p:nvPr>
            <p:ph type="sldNum" sz="quarter" idx="12"/>
          </p:nvPr>
        </p:nvSpPr>
        <p:spPr/>
        <p:txBody>
          <a:bodyPr/>
          <a:lstStyle/>
          <a:p>
            <a:fld id="{48F63A3B-78C7-47BE-AE5E-E10140E04643}" type="slidenum">
              <a:rPr lang="en-US" smtClean="0"/>
              <a:t>9</a:t>
            </a:fld>
            <a:endParaRPr lang="en-US" dirty="0"/>
          </a:p>
        </p:txBody>
      </p:sp>
    </p:spTree>
    <p:extLst>
      <p:ext uri="{BB962C8B-B14F-4D97-AF65-F5344CB8AC3E}">
        <p14:creationId xmlns:p14="http://schemas.microsoft.com/office/powerpoint/2010/main" val="4010194934"/>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4A1627D-2A7C-4B8C-BFDB-0E853E7593B5}" vid="{FE01EC3C-1723-49D0-9684-543395778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id="{A3DF6D24-F0EE-443E-8510-005262C0CF7F}" vid="{DA5445AF-4699-4A8F-B145-2FD60CE12CC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678B604-9059-4F1C-B8E2-C96A71A964D2}">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7F4349A-22F7-4A2D-8CA5-43DDCD679590}">
  <ds:schemaRefs>
    <ds:schemaRef ds:uri="http://schemas.microsoft.com/sharepoint/v3/contenttype/forms"/>
  </ds:schemaRefs>
</ds:datastoreItem>
</file>

<file path=docMetadata/LabelInfo.xml><?xml version="1.0" encoding="utf-8"?>
<clbl:labelList xmlns:clbl="http://schemas.microsoft.com/office/2020/mipLabelMetadata">
  <clbl:label id="{eb14b046-24c4-4519-8f26-b89c2159828c}" enabled="0" method="" siteId="{eb14b046-24c4-4519-8f26-b89c2159828c}" removed="1"/>
</clbl:labelList>
</file>

<file path=docProps/app.xml><?xml version="1.0" encoding="utf-8"?>
<Properties xmlns="http://schemas.openxmlformats.org/officeDocument/2006/extended-properties" xmlns:vt="http://schemas.openxmlformats.org/officeDocument/2006/docPropsVTypes">
  <Template>DLI PowerPoint presentation</Template>
  <TotalTime>1427</TotalTime>
  <Words>3975</Words>
  <Application>Microsoft Office PowerPoint</Application>
  <PresentationFormat>Widescreen</PresentationFormat>
  <Paragraphs>400</Paragraphs>
  <Slides>53</Slides>
  <Notes>51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53</vt:i4>
      </vt:variant>
    </vt:vector>
  </HeadingPairs>
  <TitlesOfParts>
    <vt:vector size="62" baseType="lpstr">
      <vt:lpstr>Arial</vt:lpstr>
      <vt:lpstr>Calibri</vt:lpstr>
      <vt:lpstr>Calibri Light</vt:lpstr>
      <vt:lpstr>Helvetica Neue</vt:lpstr>
      <vt:lpstr>NeueHaasGroteskText Std</vt:lpstr>
      <vt:lpstr>Wingdings</vt:lpstr>
      <vt:lpstr>MN.IT</vt:lpstr>
      <vt:lpstr>Office Theme</vt:lpstr>
      <vt:lpstr>1_MN.IT</vt:lpstr>
      <vt:lpstr>Introduction:  Using this presentation</vt:lpstr>
      <vt:lpstr>2023 Minnesota OSHA ergonomics employee training</vt:lpstr>
      <vt:lpstr>Ergonomics – employee training Minnesota Statutes 182.677, subdivision 4</vt:lpstr>
      <vt:lpstr>Training requirements</vt:lpstr>
      <vt:lpstr>Minn. Stat. 182.676, Safety committees</vt:lpstr>
      <vt:lpstr>Minn. Stat. 182.676, Safety committees, continued</vt:lpstr>
      <vt:lpstr>Warehouse distribution centers:  Additional safety committee requirements</vt:lpstr>
      <vt:lpstr>Individual NAICS codes in the 30%-over category</vt:lpstr>
      <vt:lpstr>Meat processing facilities:  Additional committee requirements</vt:lpstr>
      <vt:lpstr>Safety committee members</vt:lpstr>
      <vt:lpstr>Safety committee members, continued</vt:lpstr>
      <vt:lpstr>Safety committee members, continued</vt:lpstr>
      <vt:lpstr>Ergonomics program required</vt:lpstr>
      <vt:lpstr>Ergonomics program required, continued</vt:lpstr>
      <vt:lpstr>Ergonomics program resource</vt:lpstr>
      <vt:lpstr>NIOSH:  Elements of ergonomics programs </vt:lpstr>
      <vt:lpstr>[This facility’s] ergonomics program</vt:lpstr>
      <vt:lpstr>[This facility’s] ergonomics program, continued</vt:lpstr>
      <vt:lpstr>Health care – NAICS codes</vt:lpstr>
      <vt:lpstr>Reporting injuries and other hazards</vt:lpstr>
      <vt:lpstr>Early reporting of signs, symptoms of MSDs</vt:lpstr>
      <vt:lpstr>Early reporting of signs, symptoms of MSDs, continued</vt:lpstr>
      <vt:lpstr>MDS signs, symptoms may include</vt:lpstr>
      <vt:lpstr>MSD signs, symptoms may include</vt:lpstr>
      <vt:lpstr>OSHA recordkeeping requirements </vt:lpstr>
      <vt:lpstr>Basic requirement for OSHA recordkeeping</vt:lpstr>
      <vt:lpstr>OSHA recordkeeping – employee reporting of injuries, illnesses</vt:lpstr>
      <vt:lpstr>OSHA recordkeeping – employee reporting of injuries, illnesses, continued</vt:lpstr>
      <vt:lpstr>Incentive programs</vt:lpstr>
      <vt:lpstr>Procedures for reporting early signs, symptoms MSDs</vt:lpstr>
      <vt:lpstr>Reporting other hazards</vt:lpstr>
      <vt:lpstr>Reporting other hazards, continued</vt:lpstr>
      <vt:lpstr>Reporting other hazards, continued</vt:lpstr>
      <vt:lpstr>Reporting other hazards</vt:lpstr>
      <vt:lpstr>Procedures for reporting other hazards</vt:lpstr>
      <vt:lpstr>Hierarchy of controls</vt:lpstr>
      <vt:lpstr>Engineering controls</vt:lpstr>
      <vt:lpstr>Engineering controls, continued</vt:lpstr>
      <vt:lpstr>Engineering controls for ergonomic hazards, in place or to be implemented</vt:lpstr>
      <vt:lpstr>Administrative controls</vt:lpstr>
      <vt:lpstr>Administrative controls, continued</vt:lpstr>
      <vt:lpstr>Administrative controls for ergonomic hazards, in place or to be implemented</vt:lpstr>
      <vt:lpstr>Subd. 9, reporting encouraged</vt:lpstr>
      <vt:lpstr>Programs, policies, practices that may affect reporting</vt:lpstr>
      <vt:lpstr>Programs, policies, practices that may affect reporting, continued</vt:lpstr>
      <vt:lpstr>Programs, policies, practices that may affect reporting, continued</vt:lpstr>
      <vt:lpstr>Reporting encouraged</vt:lpstr>
      <vt:lpstr>Training frequency   </vt:lpstr>
      <vt:lpstr>Resource links</vt:lpstr>
      <vt:lpstr>Resource links, continued</vt:lpstr>
      <vt:lpstr>MNOSHA Workplace Safety Consultation</vt:lpstr>
      <vt:lpstr>Disclaimer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2023 Minnesot OSHA ergonomics employee training</dc:title>
  <dc:subject/>
  <dc:creator>Minnesota OSHA Workplace Safety Consultation, Minnesota Department of Labor and Industry</dc:creator>
  <cp:keywords/>
  <dc:description/>
  <cp:lastModifiedBy>OBrien, Jenny (DLI)</cp:lastModifiedBy>
  <cp:revision>14</cp:revision>
  <cp:lastPrinted>2017-03-14T16:27:36Z</cp:lastPrinted>
  <dcterms:created xsi:type="dcterms:W3CDTF">2023-07-17T15:26:24Z</dcterms:created>
  <dcterms:modified xsi:type="dcterms:W3CDTF">2023-11-16T20:54:13Z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